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0" r:id="rId1"/>
    <p:sldMasterId id="2147483940" r:id="rId2"/>
    <p:sldMasterId id="2147484006" r:id="rId3"/>
  </p:sldMasterIdLst>
  <p:notesMasterIdLst>
    <p:notesMasterId r:id="rId54"/>
  </p:notesMasterIdLst>
  <p:sldIdLst>
    <p:sldId id="388" r:id="rId4"/>
    <p:sldId id="389" r:id="rId5"/>
    <p:sldId id="390" r:id="rId6"/>
    <p:sldId id="391" r:id="rId7"/>
    <p:sldId id="392" r:id="rId8"/>
    <p:sldId id="420" r:id="rId9"/>
    <p:sldId id="419" r:id="rId10"/>
    <p:sldId id="418" r:id="rId11"/>
    <p:sldId id="396" r:id="rId12"/>
    <p:sldId id="397" r:id="rId13"/>
    <p:sldId id="398" r:id="rId14"/>
    <p:sldId id="399" r:id="rId15"/>
    <p:sldId id="400" r:id="rId16"/>
    <p:sldId id="401" r:id="rId17"/>
    <p:sldId id="402" r:id="rId18"/>
    <p:sldId id="403" r:id="rId19"/>
    <p:sldId id="404" r:id="rId20"/>
    <p:sldId id="405" r:id="rId21"/>
    <p:sldId id="406" r:id="rId22"/>
    <p:sldId id="407" r:id="rId23"/>
    <p:sldId id="408" r:id="rId24"/>
    <p:sldId id="409" r:id="rId25"/>
    <p:sldId id="410" r:id="rId26"/>
    <p:sldId id="411" r:id="rId27"/>
    <p:sldId id="412" r:id="rId28"/>
    <p:sldId id="413" r:id="rId29"/>
    <p:sldId id="414" r:id="rId30"/>
    <p:sldId id="415" r:id="rId31"/>
    <p:sldId id="416" r:id="rId32"/>
    <p:sldId id="417" r:id="rId33"/>
    <p:sldId id="432" r:id="rId34"/>
    <p:sldId id="421" r:id="rId35"/>
    <p:sldId id="422" r:id="rId36"/>
    <p:sldId id="423" r:id="rId37"/>
    <p:sldId id="424" r:id="rId38"/>
    <p:sldId id="425" r:id="rId39"/>
    <p:sldId id="426" r:id="rId40"/>
    <p:sldId id="427" r:id="rId41"/>
    <p:sldId id="428" r:id="rId42"/>
    <p:sldId id="429" r:id="rId43"/>
    <p:sldId id="430" r:id="rId44"/>
    <p:sldId id="431" r:id="rId45"/>
    <p:sldId id="330" r:id="rId46"/>
    <p:sldId id="332" r:id="rId47"/>
    <p:sldId id="336" r:id="rId48"/>
    <p:sldId id="333" r:id="rId49"/>
    <p:sldId id="334" r:id="rId50"/>
    <p:sldId id="433" r:id="rId51"/>
    <p:sldId id="434" r:id="rId52"/>
    <p:sldId id="435" r:id="rId53"/>
  </p:sldIdLst>
  <p:sldSz cx="9144000" cy="6858000" type="screen4x3"/>
  <p:notesSz cx="6934200" cy="9220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9200"/>
    <a:srgbClr val="66FF66"/>
    <a:srgbClr val="FFFFFF"/>
    <a:srgbClr val="99FF66"/>
    <a:srgbClr val="FFFF66"/>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77698" autoAdjust="0"/>
  </p:normalViewPr>
  <p:slideViewPr>
    <p:cSldViewPr>
      <p:cViewPr varScale="1">
        <p:scale>
          <a:sx n="63" d="100"/>
          <a:sy n="63" d="100"/>
        </p:scale>
        <p:origin x="2106" y="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010"/>
          </a:xfrm>
          <a:prstGeom prst="rect">
            <a:avLst/>
          </a:prstGeom>
        </p:spPr>
        <p:txBody>
          <a:bodyPr vert="horz" lIns="92309" tIns="46154" rIns="92309" bIns="46154" rtlCol="0"/>
          <a:lstStyle>
            <a:lvl1pPr algn="l">
              <a:defRPr sz="1200"/>
            </a:lvl1pPr>
          </a:lstStyle>
          <a:p>
            <a:endParaRPr lang="en-US" dirty="0"/>
          </a:p>
        </p:txBody>
      </p:sp>
      <p:sp>
        <p:nvSpPr>
          <p:cNvPr id="3" name="Date Placeholder 2"/>
          <p:cNvSpPr>
            <a:spLocks noGrp="1"/>
          </p:cNvSpPr>
          <p:nvPr>
            <p:ph type="dt" idx="1"/>
          </p:nvPr>
        </p:nvSpPr>
        <p:spPr>
          <a:xfrm>
            <a:off x="3927775" y="0"/>
            <a:ext cx="3004820" cy="461010"/>
          </a:xfrm>
          <a:prstGeom prst="rect">
            <a:avLst/>
          </a:prstGeom>
        </p:spPr>
        <p:txBody>
          <a:bodyPr vert="horz" lIns="92309" tIns="46154" rIns="92309" bIns="46154" rtlCol="0"/>
          <a:lstStyle>
            <a:lvl1pPr algn="r">
              <a:defRPr sz="1200"/>
            </a:lvl1pPr>
          </a:lstStyle>
          <a:p>
            <a:fld id="{59D005E7-501A-4135-B1D8-FB135F481583}" type="datetimeFigureOut">
              <a:rPr lang="en-US" smtClean="0"/>
              <a:pPr/>
              <a:t>7/31/2018</a:t>
            </a:fld>
            <a:endParaRPr lang="en-US" dirty="0"/>
          </a:p>
        </p:txBody>
      </p:sp>
      <p:sp>
        <p:nvSpPr>
          <p:cNvPr id="4" name="Slide Image Placeholder 3"/>
          <p:cNvSpPr>
            <a:spLocks noGrp="1" noRot="1" noChangeAspect="1"/>
          </p:cNvSpPr>
          <p:nvPr>
            <p:ph type="sldImg" idx="2"/>
          </p:nvPr>
        </p:nvSpPr>
        <p:spPr>
          <a:xfrm>
            <a:off x="1162050" y="692150"/>
            <a:ext cx="4610100" cy="3457575"/>
          </a:xfrm>
          <a:prstGeom prst="rect">
            <a:avLst/>
          </a:prstGeom>
          <a:noFill/>
          <a:ln w="12700">
            <a:solidFill>
              <a:prstClr val="black"/>
            </a:solidFill>
          </a:ln>
        </p:spPr>
        <p:txBody>
          <a:bodyPr vert="horz" lIns="92309" tIns="46154" rIns="92309" bIns="46154" rtlCol="0" anchor="ctr"/>
          <a:lstStyle/>
          <a:p>
            <a:endParaRPr lang="en-US" dirty="0"/>
          </a:p>
        </p:txBody>
      </p:sp>
      <p:sp>
        <p:nvSpPr>
          <p:cNvPr id="5" name="Notes Placeholder 4"/>
          <p:cNvSpPr>
            <a:spLocks noGrp="1"/>
          </p:cNvSpPr>
          <p:nvPr>
            <p:ph type="body" sz="quarter" idx="3"/>
          </p:nvPr>
        </p:nvSpPr>
        <p:spPr>
          <a:xfrm>
            <a:off x="693420" y="4379595"/>
            <a:ext cx="5547360" cy="4149090"/>
          </a:xfrm>
          <a:prstGeom prst="rect">
            <a:avLst/>
          </a:prstGeom>
        </p:spPr>
        <p:txBody>
          <a:bodyPr vert="horz" lIns="92309" tIns="46154" rIns="92309" bIns="4615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57590"/>
            <a:ext cx="3004820" cy="461010"/>
          </a:xfrm>
          <a:prstGeom prst="rect">
            <a:avLst/>
          </a:prstGeom>
        </p:spPr>
        <p:txBody>
          <a:bodyPr vert="horz" lIns="92309" tIns="46154" rIns="92309" bIns="4615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27775" y="8757590"/>
            <a:ext cx="3004820" cy="461010"/>
          </a:xfrm>
          <a:prstGeom prst="rect">
            <a:avLst/>
          </a:prstGeom>
        </p:spPr>
        <p:txBody>
          <a:bodyPr vert="horz" lIns="92309" tIns="46154" rIns="92309" bIns="46154" rtlCol="0" anchor="b"/>
          <a:lstStyle>
            <a:lvl1pPr algn="r">
              <a:defRPr sz="1200"/>
            </a:lvl1pPr>
          </a:lstStyle>
          <a:p>
            <a:fld id="{7C7311BE-C062-4029-A484-6790D35B6206}" type="slidenum">
              <a:rPr lang="en-US" smtClean="0"/>
              <a:pPr/>
              <a:t>‹#›</a:t>
            </a:fld>
            <a:endParaRPr lang="en-US" dirty="0"/>
          </a:p>
        </p:txBody>
      </p:sp>
    </p:spTree>
    <p:extLst>
      <p:ext uri="{BB962C8B-B14F-4D97-AF65-F5344CB8AC3E}">
        <p14:creationId xmlns:p14="http://schemas.microsoft.com/office/powerpoint/2010/main" val="24847700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p:spPr>
        <p:txBody>
          <a:bodyPr/>
          <a:lstStyle/>
          <a:p>
            <a:pPr eaLnBrk="1" hangingPunct="1">
              <a:spcBef>
                <a:spcPct val="0"/>
              </a:spcBef>
            </a:pPr>
            <a:endParaRPr lang="en-US"/>
          </a:p>
        </p:txBody>
      </p:sp>
      <p:sp>
        <p:nvSpPr>
          <p:cNvPr id="89092" name="Slide Number Placeholder 3"/>
          <p:cNvSpPr>
            <a:spLocks noGrp="1"/>
          </p:cNvSpPr>
          <p:nvPr>
            <p:ph type="sldNum" sz="quarter" idx="5"/>
          </p:nvPr>
        </p:nvSpPr>
        <p:spPr>
          <a:no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09872C8-77AF-4046-94DD-8DFA6642FCF5}"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3186542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lvl="0"/>
            <a:r>
              <a:rPr lang="en-US" sz="1200" b="1" kern="1200" dirty="0">
                <a:solidFill>
                  <a:schemeClr val="tx1"/>
                </a:solidFill>
                <a:effectLst/>
                <a:latin typeface="+mn-lt"/>
                <a:ea typeface="+mn-ea"/>
                <a:cs typeface="+mn-cs"/>
              </a:rPr>
              <a:t>Native Range/Introduction: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are two different reproductive types of Hydrilla; one type has female flowers, while the other has both male and female flowers on the same plant. </a:t>
            </a:r>
          </a:p>
          <a:p>
            <a:r>
              <a:rPr lang="en-US" sz="1200" kern="1200" dirty="0">
                <a:solidFill>
                  <a:schemeClr val="tx1"/>
                </a:solidFill>
                <a:effectLst/>
                <a:latin typeface="+mn-lt"/>
                <a:ea typeface="+mn-ea"/>
                <a:cs typeface="+mn-cs"/>
              </a:rPr>
              <a:t>Hydrilla plants with only female flowers are believed to originate from the Indian subcontinent, whereas hydrilla plants with both female and male flowers are believed to be from Korea.</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Southern populations are predominantly plants that have only female flowers that overwinter as perennials. Populations north of South Carolina, including populations in New York, have both male and female flowers on the same plant that set some fertile seed, and depend on tubers for overwintering.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Identification: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Hydrilla is a submerged aquatic plant that roots in the bed of a waterbody. It has long stems (up to 25 feet in length) that branch at the surface where growth becomes horizontal and forms dense mats.  Leaves are small (2 - 4 mm wide, 6 - 20 mm long), pointed, often serrated and arranged around the stem in whorls of 4 to 10.  It can be distinguished from its native look alike elodea which has only 3 leaves per whorl and no serrations. </a:t>
            </a:r>
          </a:p>
          <a:p>
            <a:r>
              <a:rPr lang="en-US" sz="1200" b="1" kern="1200" dirty="0">
                <a:solidFill>
                  <a:schemeClr val="tx1"/>
                </a:solidFill>
                <a:effectLst/>
                <a:latin typeface="+mn-lt"/>
                <a:ea typeface="+mn-ea"/>
                <a:cs typeface="+mn-cs"/>
              </a:rPr>
              <a:t>Impacts: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Hydrilla is one of the world’s worst aquatic invasive plants. It invades deep, dark waters where most native plants can’t grow. Its stems can grow up to  an inch a day reaching 20-30 feet. It blocks out sunlight and suppresses native vegetation. Major hydrilla colonies can alter the physical and chemical characteristics of lakes and deter recreational activities and reduce lakeshore property values. </a:t>
            </a:r>
          </a:p>
          <a:p>
            <a:r>
              <a:rPr lang="en-US" sz="1200" b="1" kern="1200" dirty="0">
                <a:solidFill>
                  <a:schemeClr val="tx1"/>
                </a:solidFill>
                <a:effectLst/>
                <a:latin typeface="+mn-lt"/>
                <a:ea typeface="+mn-ea"/>
                <a:cs typeface="+mn-cs"/>
              </a:rPr>
              <a:t>Spread: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main means of introduction of </a:t>
            </a:r>
            <a:r>
              <a:rPr lang="en-US" sz="1200" i="1" kern="1200" dirty="0">
                <a:solidFill>
                  <a:schemeClr val="tx1"/>
                </a:solidFill>
                <a:effectLst/>
                <a:latin typeface="+mn-lt"/>
                <a:ea typeface="+mn-ea"/>
                <a:cs typeface="+mn-cs"/>
              </a:rPr>
              <a:t>Hydrilla </a:t>
            </a:r>
            <a:r>
              <a:rPr lang="en-US" sz="1200" kern="1200" dirty="0">
                <a:solidFill>
                  <a:schemeClr val="tx1"/>
                </a:solidFill>
                <a:effectLst/>
                <a:latin typeface="+mn-lt"/>
                <a:ea typeface="+mn-ea"/>
                <a:cs typeface="+mn-cs"/>
              </a:rPr>
              <a:t>is as castaway fragments on recreational boats and trailers and in their live wells. New colonies can often be found near boat ramps as such stem pieces become rooted in the substrate (even very, very small fragments can become the start of new populations). Boat traffic through established populations can shatter and spread </a:t>
            </a:r>
            <a:r>
              <a:rPr lang="en-US" sz="1200" i="1" kern="1200" dirty="0">
                <a:solidFill>
                  <a:schemeClr val="tx1"/>
                </a:solidFill>
                <a:effectLst/>
                <a:latin typeface="+mn-lt"/>
                <a:ea typeface="+mn-ea"/>
                <a:cs typeface="+mn-cs"/>
              </a:rPr>
              <a:t>Hydrilla </a:t>
            </a:r>
            <a:r>
              <a:rPr lang="en-US" sz="1200" kern="1200" dirty="0">
                <a:solidFill>
                  <a:schemeClr val="tx1"/>
                </a:solidFill>
                <a:effectLst/>
                <a:latin typeface="+mn-lt"/>
                <a:ea typeface="+mn-ea"/>
                <a:cs typeface="+mn-cs"/>
              </a:rPr>
              <a:t>throughout the waterbody, similar to the spread of Eurasian watermilfoil.</a:t>
            </a:r>
          </a:p>
          <a:p>
            <a:r>
              <a:rPr lang="en-US" sz="1200" b="1" kern="1200" dirty="0">
                <a:solidFill>
                  <a:schemeClr val="tx1"/>
                </a:solidFill>
                <a:effectLst/>
                <a:latin typeface="+mn-lt"/>
                <a:ea typeface="+mn-ea"/>
                <a:cs typeface="+mn-cs"/>
              </a:rPr>
              <a:t>Control: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Mechanical harvesting and herbicide spraying are common control methods of controlling </a:t>
            </a:r>
            <a:r>
              <a:rPr lang="en-US" sz="1200" i="1" kern="1200" dirty="0">
                <a:solidFill>
                  <a:schemeClr val="tx1"/>
                </a:solidFill>
                <a:effectLst/>
                <a:latin typeface="+mn-lt"/>
                <a:ea typeface="+mn-ea"/>
                <a:cs typeface="+mn-cs"/>
              </a:rPr>
              <a:t>Hydrilla</a:t>
            </a:r>
            <a:r>
              <a:rPr lang="en-US" sz="1200" kern="1200" dirty="0">
                <a:solidFill>
                  <a:schemeClr val="tx1"/>
                </a:solidFill>
                <a:effectLst/>
                <a:latin typeface="+mn-lt"/>
                <a:ea typeface="+mn-ea"/>
                <a:cs typeface="+mn-cs"/>
              </a:rPr>
              <a:t>. Both are expensive and only moderately effective.</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7C7311BE-C062-4029-A484-6790D35B6206}" type="slidenum">
              <a:rPr lang="en-US" smtClean="0"/>
              <a:pPr/>
              <a:t>44</a:t>
            </a:fld>
            <a:endParaRPr lang="en-US" dirty="0"/>
          </a:p>
        </p:txBody>
      </p:sp>
    </p:spTree>
    <p:extLst>
      <p:ext uri="{BB962C8B-B14F-4D97-AF65-F5344CB8AC3E}">
        <p14:creationId xmlns:p14="http://schemas.microsoft.com/office/powerpoint/2010/main" val="12163265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Native Range/ Introduction: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Water chestnut is native</a:t>
            </a:r>
            <a:r>
              <a:rPr lang="en-US" sz="1200" b="0" i="0" kern="1200" baseline="0" dirty="0">
                <a:solidFill>
                  <a:schemeClr val="tx1"/>
                </a:solidFill>
                <a:effectLst/>
                <a:latin typeface="+mn-lt"/>
                <a:ea typeface="+mn-ea"/>
                <a:cs typeface="+mn-cs"/>
              </a:rPr>
              <a:t> to western Europe, Northeast Asia and Africa. Initial introduction to North America is thought to have occurred during the 1870’s through its’ cultivation in botanical gardens. From these gardens water chestnut is thought to have escaped and has since spread throughout the Great Lakes, and Finger Lakes, as well as, inland lakes and waterbodies throughout the north eastern part of North America and Quebec.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Identification: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water chestnut</a:t>
            </a:r>
            <a:r>
              <a:rPr lang="en-US" sz="1200" b="0" i="0" kern="1200" dirty="0">
                <a:solidFill>
                  <a:schemeClr val="tx1"/>
                </a:solidFill>
                <a:effectLst/>
                <a:latin typeface="+mn-lt"/>
                <a:ea typeface="+mn-ea"/>
                <a:cs typeface="+mn-cs"/>
              </a:rPr>
              <a:t> is an aquatic plant that bears a rosette of floating leaves at the tip of a submersed and rooted stem. Although it grows best in shallow, nutrient-rich lakes and rivers, it can also grow on wet, mucky substrates. (Note that this is not the same species used in Asian cooking).</a:t>
            </a:r>
          </a:p>
          <a:p>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name water chestnut refers to the plant’s characteristic fruit </a:t>
            </a:r>
            <a:r>
              <a:rPr lang="en-US" sz="1200" b="0" i="0" kern="1200" baseline="0" dirty="0">
                <a:solidFill>
                  <a:schemeClr val="tx1"/>
                </a:solidFill>
                <a:effectLst/>
                <a:latin typeface="+mn-lt"/>
                <a:ea typeface="+mn-ea"/>
                <a:cs typeface="+mn-cs"/>
              </a:rPr>
              <a:t>which </a:t>
            </a:r>
            <a:r>
              <a:rPr lang="en-US" sz="1200" b="0" i="0" kern="1200" dirty="0">
                <a:solidFill>
                  <a:schemeClr val="tx1"/>
                </a:solidFill>
                <a:effectLst/>
                <a:latin typeface="+mn-lt"/>
                <a:ea typeface="+mn-ea"/>
                <a:cs typeface="+mn-cs"/>
              </a:rPr>
              <a:t>have a nut-like structure segmented</a:t>
            </a:r>
            <a:r>
              <a:rPr lang="en-US" sz="1200" b="0" i="0" kern="1200" baseline="0" dirty="0">
                <a:solidFill>
                  <a:schemeClr val="tx1"/>
                </a:solidFill>
                <a:effectLst/>
                <a:latin typeface="+mn-lt"/>
                <a:ea typeface="+mn-ea"/>
                <a:cs typeface="+mn-cs"/>
              </a:rPr>
              <a:t> into 4 distinct sections</a:t>
            </a:r>
            <a:r>
              <a:rPr lang="en-US" sz="1200" b="0" i="0" kern="1200" dirty="0">
                <a:solidFill>
                  <a:schemeClr val="tx1"/>
                </a:solidFill>
                <a:effectLst/>
                <a:latin typeface="+mn-lt"/>
                <a:ea typeface="+mn-ea"/>
                <a:cs typeface="+mn-cs"/>
              </a:rPr>
              <a:t>, they are about an inch wide</a:t>
            </a:r>
            <a:r>
              <a:rPr lang="en-US" sz="1200" b="0" i="0" kern="1200" baseline="0" dirty="0">
                <a:solidFill>
                  <a:schemeClr val="tx1"/>
                </a:solidFill>
                <a:effectLst/>
                <a:latin typeface="+mn-lt"/>
                <a:ea typeface="+mn-ea"/>
                <a:cs typeface="+mn-cs"/>
              </a:rPr>
              <a:t> and are a greenish-brown color when maturing and black when no longer viable</a:t>
            </a:r>
            <a:r>
              <a:rPr lang="en-US" sz="1200" b="0" i="0" kern="1200" dirty="0">
                <a:solidFill>
                  <a:schemeClr val="tx1"/>
                </a:solidFill>
                <a:effectLst/>
                <a:latin typeface="+mn-lt"/>
                <a:ea typeface="+mn-ea"/>
                <a:cs typeface="+mn-cs"/>
              </a:rPr>
              <a:t>. </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Each seed can produce 10 – 15 new plants; in turn, each rosette can produce 15 – 20 seeds.  Seeds are easily dispersed in water and can remain viable in sediment for 12 years. Unviable nuts turn</a:t>
            </a:r>
            <a:r>
              <a:rPr lang="en-US" sz="1200" b="0" i="0" kern="1200" baseline="0" dirty="0">
                <a:solidFill>
                  <a:schemeClr val="tx1"/>
                </a:solidFill>
                <a:effectLst/>
                <a:latin typeface="+mn-lt"/>
                <a:ea typeface="+mn-ea"/>
                <a:cs typeface="+mn-cs"/>
              </a:rPr>
              <a:t> black and can float to shorelines where they can cause injury to unsuspecting beach goers. </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Impacts</a:t>
            </a:r>
          </a:p>
          <a:p>
            <a:r>
              <a:rPr lang="en-US" sz="1200" b="0" i="0" kern="1200" dirty="0">
                <a:solidFill>
                  <a:schemeClr val="tx1"/>
                </a:solidFill>
                <a:effectLst/>
                <a:latin typeface="+mn-lt"/>
                <a:ea typeface="+mn-ea"/>
                <a:cs typeface="+mn-cs"/>
              </a:rPr>
              <a:t>This fast-growing, aquatic plant forms large mats that shade out native aquatic vegetation and has the ability to completely dominate surface waters.  It reduces oxygen levels for fish and encourages sedimentation by restricting silt movement. </a:t>
            </a:r>
          </a:p>
          <a:p>
            <a:r>
              <a:rPr lang="en-US" sz="1200" b="1" i="0" kern="1200" baseline="0" dirty="0">
                <a:solidFill>
                  <a:schemeClr val="tx1"/>
                </a:solidFill>
                <a:effectLst/>
                <a:latin typeface="+mn-lt"/>
                <a:ea typeface="+mn-ea"/>
                <a:cs typeface="+mn-cs"/>
              </a:rPr>
              <a:t>Spread: </a:t>
            </a:r>
          </a:p>
          <a:p>
            <a:r>
              <a:rPr lang="en-US" sz="1200" b="0" i="0" kern="1200" baseline="0" dirty="0">
                <a:solidFill>
                  <a:schemeClr val="tx1"/>
                </a:solidFill>
                <a:effectLst/>
                <a:latin typeface="+mn-lt"/>
                <a:ea typeface="+mn-ea"/>
                <a:cs typeface="+mn-cs"/>
              </a:rPr>
              <a:t>Water chestnut is easily spread by plant fragmentation and by seed. </a:t>
            </a:r>
          </a:p>
          <a:p>
            <a:endParaRPr lang="en-US" sz="1200" b="0" i="0" kern="1200" baseline="0" dirty="0">
              <a:solidFill>
                <a:schemeClr val="tx1"/>
              </a:solidFill>
              <a:effectLst/>
              <a:latin typeface="+mn-lt"/>
              <a:ea typeface="+mn-ea"/>
              <a:cs typeface="+mn-cs"/>
            </a:endParaRPr>
          </a:p>
          <a:p>
            <a:r>
              <a:rPr lang="en-US" sz="1200" b="1" i="0" kern="1200" baseline="0" dirty="0">
                <a:solidFill>
                  <a:schemeClr val="tx1"/>
                </a:solidFill>
                <a:effectLst/>
                <a:latin typeface="+mn-lt"/>
                <a:ea typeface="+mn-ea"/>
                <a:cs typeface="+mn-cs"/>
              </a:rPr>
              <a:t>Control: </a:t>
            </a:r>
            <a:r>
              <a:rPr lang="en-US" sz="1200" b="0" i="0" kern="1200" dirty="0">
                <a:solidFill>
                  <a:schemeClr val="tx1"/>
                </a:solidFill>
                <a:effectLst/>
                <a:latin typeface="+mn-lt"/>
                <a:ea typeface="+mn-ea"/>
                <a:cs typeface="+mn-cs"/>
              </a:rPr>
              <a:t>Can be removed </a:t>
            </a:r>
            <a:r>
              <a:rPr lang="en-US" sz="1200" b="0" i="1" kern="1200" dirty="0">
                <a:solidFill>
                  <a:schemeClr val="tx1"/>
                </a:solidFill>
                <a:effectLst/>
                <a:latin typeface="+mn-lt"/>
                <a:ea typeface="+mn-ea"/>
                <a:cs typeface="+mn-cs"/>
              </a:rPr>
              <a:t>mechanically</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by hand;</a:t>
            </a:r>
            <a:r>
              <a:rPr lang="en-US" sz="1200" b="0" i="1" kern="1200" baseline="0" dirty="0">
                <a:solidFill>
                  <a:schemeClr val="tx1"/>
                </a:solidFill>
                <a:effectLst/>
                <a:latin typeface="+mn-lt"/>
                <a:ea typeface="+mn-ea"/>
                <a:cs typeface="+mn-cs"/>
              </a:rPr>
              <a:t> </a:t>
            </a:r>
            <a:r>
              <a:rPr lang="en-US" sz="1200" b="0" i="0" kern="1200" baseline="0" dirty="0">
                <a:solidFill>
                  <a:schemeClr val="tx1"/>
                </a:solidFill>
                <a:effectLst/>
                <a:latin typeface="+mn-lt"/>
                <a:ea typeface="+mn-ea"/>
                <a:cs typeface="+mn-cs"/>
              </a:rPr>
              <a:t> A commonly used herbicide is </a:t>
            </a:r>
            <a:r>
              <a:rPr lang="en-US" sz="1200" b="0" i="1" kern="1200" dirty="0">
                <a:solidFill>
                  <a:schemeClr val="tx1"/>
                </a:solidFill>
                <a:effectLst/>
                <a:latin typeface="+mn-lt"/>
                <a:ea typeface="+mn-ea"/>
                <a:cs typeface="+mn-cs"/>
              </a:rPr>
              <a:t>Clear Cast</a:t>
            </a:r>
            <a:r>
              <a:rPr lang="en-US" sz="1200" b="0" i="0" kern="1200" dirty="0">
                <a:solidFill>
                  <a:schemeClr val="tx1"/>
                </a:solidFill>
                <a:effectLst/>
                <a:latin typeface="+mn-lt"/>
                <a:ea typeface="+mn-ea"/>
                <a:cs typeface="+mn-cs"/>
              </a:rPr>
              <a:t>. A number of potential biological control agents were found in field surveys. The most promising biocontrol species appeared to be the leaf beetle </a:t>
            </a:r>
            <a:r>
              <a:rPr lang="en-US" sz="1200" b="0" i="1" kern="1200" dirty="0" err="1">
                <a:solidFill>
                  <a:schemeClr val="tx1"/>
                </a:solidFill>
                <a:effectLst/>
                <a:latin typeface="+mn-lt"/>
                <a:ea typeface="+mn-ea"/>
                <a:cs typeface="+mn-cs"/>
              </a:rPr>
              <a:t>Galerucella</a:t>
            </a:r>
            <a:r>
              <a:rPr lang="en-US" sz="1200" b="0" i="1" kern="1200" baseline="0" dirty="0">
                <a:solidFill>
                  <a:schemeClr val="tx1"/>
                </a:solidFill>
                <a:effectLst/>
                <a:latin typeface="+mn-lt"/>
                <a:ea typeface="+mn-ea"/>
                <a:cs typeface="+mn-cs"/>
              </a:rPr>
              <a:t>, </a:t>
            </a:r>
            <a:r>
              <a:rPr lang="en-US" sz="1200" b="0" i="0" kern="1200" baseline="0" dirty="0">
                <a:solidFill>
                  <a:schemeClr val="tx1"/>
                </a:solidFill>
                <a:effectLst/>
                <a:latin typeface="+mn-lt"/>
                <a:ea typeface="+mn-ea"/>
                <a:cs typeface="+mn-cs"/>
              </a:rPr>
              <a:t>the potential of subspecies within this genus as a control agent are currently being researched. </a:t>
            </a:r>
          </a:p>
        </p:txBody>
      </p:sp>
      <p:sp>
        <p:nvSpPr>
          <p:cNvPr id="4" name="Slide Number Placeholder 3"/>
          <p:cNvSpPr>
            <a:spLocks noGrp="1"/>
          </p:cNvSpPr>
          <p:nvPr>
            <p:ph type="sldNum" sz="quarter" idx="10"/>
          </p:nvPr>
        </p:nvSpPr>
        <p:spPr/>
        <p:txBody>
          <a:bodyPr/>
          <a:lstStyle/>
          <a:p>
            <a:fld id="{7C7311BE-C062-4029-A484-6790D35B6206}" type="slidenum">
              <a:rPr lang="en-US" smtClean="0"/>
              <a:pPr/>
              <a:t>45</a:t>
            </a:fld>
            <a:endParaRPr lang="en-US" dirty="0"/>
          </a:p>
        </p:txBody>
      </p:sp>
    </p:spTree>
    <p:extLst>
      <p:ext uri="{BB962C8B-B14F-4D97-AF65-F5344CB8AC3E}">
        <p14:creationId xmlns:p14="http://schemas.microsoft.com/office/powerpoint/2010/main" val="32271709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Didymo</a:t>
            </a:r>
            <a:r>
              <a:rPr lang="en-US" dirty="0"/>
              <a:t> forms large mats on bottoms of rivers, streams and lakes. These mats can grow so large and dense that they destroy critical habitat for fish and prey species and disturb spawning areas. </a:t>
            </a:r>
            <a:r>
              <a:rPr lang="en-US" dirty="0" err="1"/>
              <a:t>Didymo</a:t>
            </a:r>
            <a:r>
              <a:rPr lang="en-US" dirty="0"/>
              <a:t> is transported by fishing waders and equipment as well as flowing water.</a:t>
            </a:r>
          </a:p>
          <a:p>
            <a:endParaRPr lang="en-US" dirty="0"/>
          </a:p>
          <a:p>
            <a:r>
              <a:rPr lang="en-US" b="1" dirty="0"/>
              <a:t>Control: </a:t>
            </a:r>
          </a:p>
          <a:p>
            <a:r>
              <a:rPr lang="en-US" dirty="0"/>
              <a:t>A new research project at the University of Colorado at Boulder has discovered that high water flows greatly decrease the amount of </a:t>
            </a:r>
            <a:r>
              <a:rPr lang="en-US" dirty="0" err="1"/>
              <a:t>Didymo</a:t>
            </a:r>
            <a:r>
              <a:rPr lang="en-US" dirty="0"/>
              <a:t> in the system.  This control method is still being researched and is not yet proven.</a:t>
            </a:r>
          </a:p>
          <a:p>
            <a:r>
              <a:rPr lang="en-US" dirty="0"/>
              <a:t>To prevent the spread of </a:t>
            </a:r>
            <a:r>
              <a:rPr lang="en-US" dirty="0" err="1"/>
              <a:t>didymo</a:t>
            </a:r>
            <a:r>
              <a:rPr lang="en-US" dirty="0"/>
              <a:t>, Fishermen should check, clean and dry their boots and equipment before entering and leaving a body of water.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C7311BE-C062-4029-A484-6790D35B6206}" type="slidenum">
              <a:rPr lang="en-US" smtClean="0"/>
              <a:pPr/>
              <a:t>46</a:t>
            </a:fld>
            <a:endParaRPr lang="en-US" dirty="0"/>
          </a:p>
        </p:txBody>
      </p:sp>
    </p:spTree>
    <p:extLst>
      <p:ext uri="{BB962C8B-B14F-4D97-AF65-F5344CB8AC3E}">
        <p14:creationId xmlns:p14="http://schemas.microsoft.com/office/powerpoint/2010/main" val="8768395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Rusty crayfish are an aggressive species with the ability to alter the aquatic food chain in non native ecosystems. Thought to be native to the Ohio River Basin, the rusty crayfish was likely introduced by fisherman who dumped their leftover bait into waterways.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They out-compete native crayfish</a:t>
            </a:r>
            <a:r>
              <a:rPr lang="en-US" sz="1200" b="0" i="0" kern="1200" baseline="0" dirty="0">
                <a:solidFill>
                  <a:schemeClr val="tx1"/>
                </a:solidFill>
                <a:effectLst/>
                <a:latin typeface="+mn-lt"/>
                <a:ea typeface="+mn-ea"/>
                <a:cs typeface="+mn-cs"/>
              </a:rPr>
              <a:t> species for food and disrupt the entire aquatic food web. They also reduce plant abundance and diversity which reduces the available habitat for fish, ducks and young gamefish that rely on submerged aquatic plants for food, shelter and spawning. </a:t>
            </a:r>
            <a:endParaRPr lang="en-US" dirty="0"/>
          </a:p>
        </p:txBody>
      </p:sp>
      <p:sp>
        <p:nvSpPr>
          <p:cNvPr id="4" name="Slide Number Placeholder 3"/>
          <p:cNvSpPr>
            <a:spLocks noGrp="1"/>
          </p:cNvSpPr>
          <p:nvPr>
            <p:ph type="sldNum" sz="quarter" idx="10"/>
          </p:nvPr>
        </p:nvSpPr>
        <p:spPr/>
        <p:txBody>
          <a:bodyPr/>
          <a:lstStyle/>
          <a:p>
            <a:fld id="{7C7311BE-C062-4029-A484-6790D35B6206}" type="slidenum">
              <a:rPr lang="en-US" smtClean="0"/>
              <a:pPr/>
              <a:t>47</a:t>
            </a:fld>
            <a:endParaRPr lang="en-US" dirty="0"/>
          </a:p>
        </p:txBody>
      </p:sp>
    </p:spTree>
    <p:extLst>
      <p:ext uri="{BB962C8B-B14F-4D97-AF65-F5344CB8AC3E}">
        <p14:creationId xmlns:p14="http://schemas.microsoft.com/office/powerpoint/2010/main" val="2123440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to search? Where people are! </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CA8D6CA-6C3E-42F3-B962-19144417EAA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856262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to search?  Where people are</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CA8D6CA-6C3E-42F3-B962-19144417EAA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89413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to search?  Where people are</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CA8D6CA-6C3E-42F3-B962-19144417EAA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6331517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to search?  Where people are</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CA8D6CA-6C3E-42F3-B962-19144417EAA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64579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solidFill>
                  <a:schemeClr val="tx2"/>
                </a:solidFill>
                <a:latin typeface="+mn-lt"/>
                <a:cs typeface="Arial" charset="0"/>
              </a:rPr>
              <a:t>Fragments can be directed by wind or currents to concentrate at the shoreline or along docks.</a:t>
            </a: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CA8D6CA-6C3E-42F3-B962-19144417EAA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2676874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p:spPr>
        <p:txBody>
          <a:bodyPr/>
          <a:lstStyle/>
          <a:p>
            <a:pPr eaLnBrk="1" hangingPunct="1"/>
            <a:endParaRPr lang="en-US"/>
          </a:p>
        </p:txBody>
      </p:sp>
      <p:sp>
        <p:nvSpPr>
          <p:cNvPr id="92164" name="Slide Number Placeholder 3"/>
          <p:cNvSpPr>
            <a:spLocks noGrp="1"/>
          </p:cNvSpPr>
          <p:nvPr>
            <p:ph type="sldNum" sz="quarter" idx="5"/>
          </p:nvPr>
        </p:nvSpPr>
        <p:spPr>
          <a:no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AAC1A79-B33C-4EF4-BA79-BA4FFCF8043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17</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9245261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3E91524-6AC1-44D1-A7ED-BCD3E60377E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32</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7786793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7311BE-C062-4029-A484-6790D35B6206}" type="slidenum">
              <a:rPr lang="en-US" smtClean="0"/>
              <a:pPr/>
              <a:t>34</a:t>
            </a:fld>
            <a:endParaRPr lang="en-US" dirty="0"/>
          </a:p>
        </p:txBody>
      </p:sp>
    </p:spTree>
    <p:extLst>
      <p:ext uri="{BB962C8B-B14F-4D97-AF65-F5344CB8AC3E}">
        <p14:creationId xmlns:p14="http://schemas.microsoft.com/office/powerpoint/2010/main" val="23965263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p:cNvSpPr/>
          <p:nvPr userDrawn="1"/>
        </p:nvSpPr>
        <p:spPr>
          <a:xfrm rot="10800000" flipV="1">
            <a:off x="0" y="5043415"/>
            <a:ext cx="9144000" cy="1803400"/>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lIns="338328" tIns="201168" rIns="0" bIns="274320" rtlCol="0" anchor="t" anchorCtr="0"/>
          <a:lstStyle/>
          <a:p>
            <a:pPr marL="215499" marR="0" indent="0" algn="l" defTabSz="685783" rtl="0" eaLnBrk="1" fontAlgn="auto" latinLnBrk="0" hangingPunct="1">
              <a:lnSpc>
                <a:spcPct val="100000"/>
              </a:lnSpc>
              <a:spcBef>
                <a:spcPts val="0"/>
              </a:spcBef>
              <a:spcAft>
                <a:spcPts val="0"/>
              </a:spcAft>
              <a:buClrTx/>
              <a:buSzTx/>
              <a:buFontTx/>
              <a:buNone/>
              <a:tabLst>
                <a:tab pos="8787784" algn="r"/>
              </a:tabLst>
              <a:defRPr/>
            </a:pPr>
            <a:endParaRPr lang="en-US" sz="1400" b="1" dirty="0">
              <a:latin typeface="Arial" panose="020B0604020202020204" pitchFamily="34" charset="0"/>
              <a:cs typeface="Arial" panose="020B0604020202020204" pitchFamily="34" charset="0"/>
            </a:endParaRPr>
          </a:p>
        </p:txBody>
      </p:sp>
      <p:sp>
        <p:nvSpPr>
          <p:cNvPr id="9" name="Rectangle 8"/>
          <p:cNvSpPr/>
          <p:nvPr userDrawn="1"/>
        </p:nvSpPr>
        <p:spPr>
          <a:xfrm>
            <a:off x="0" y="-1"/>
            <a:ext cx="9144000" cy="18365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Rectangle 13"/>
          <p:cNvSpPr/>
          <p:nvPr userDrawn="1"/>
        </p:nvSpPr>
        <p:spPr>
          <a:xfrm>
            <a:off x="0" y="4953000"/>
            <a:ext cx="9144000" cy="101600"/>
          </a:xfrm>
          <a:prstGeom prst="rect">
            <a:avLst/>
          </a:prstGeom>
          <a:solidFill>
            <a:srgbClr val="2C5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5287" y="298267"/>
            <a:ext cx="3867511" cy="1213359"/>
          </a:xfrm>
          <a:prstGeom prst="rect">
            <a:avLst/>
          </a:prstGeom>
        </p:spPr>
      </p:pic>
      <p:sp>
        <p:nvSpPr>
          <p:cNvPr id="2" name="Title 1"/>
          <p:cNvSpPr>
            <a:spLocks noGrp="1"/>
          </p:cNvSpPr>
          <p:nvPr>
            <p:ph type="ctrTitle"/>
          </p:nvPr>
        </p:nvSpPr>
        <p:spPr>
          <a:xfrm>
            <a:off x="457200" y="1836518"/>
            <a:ext cx="8401051" cy="1465484"/>
          </a:xfrm>
        </p:spPr>
        <p:txBody>
          <a:bodyPr anchor="b">
            <a:normAutofit/>
          </a:bodyPr>
          <a:lstStyle>
            <a:lvl1pPr algn="l">
              <a:defRPr sz="4000">
                <a:solidFill>
                  <a:srgbClr val="002D73"/>
                </a:solidFill>
              </a:defRPr>
            </a:lvl1pPr>
          </a:lstStyle>
          <a:p>
            <a:r>
              <a:rPr lang="en-US"/>
              <a:t>Click to edit Master title style</a:t>
            </a:r>
            <a:endParaRPr lang="en-US" dirty="0"/>
          </a:p>
        </p:txBody>
      </p:sp>
      <p:sp>
        <p:nvSpPr>
          <p:cNvPr id="3" name="Subtitle 2"/>
          <p:cNvSpPr>
            <a:spLocks noGrp="1"/>
          </p:cNvSpPr>
          <p:nvPr>
            <p:ph type="subTitle" idx="1"/>
          </p:nvPr>
        </p:nvSpPr>
        <p:spPr>
          <a:xfrm>
            <a:off x="457200" y="3504451"/>
            <a:ext cx="8401051" cy="1214783"/>
          </a:xfrm>
        </p:spPr>
        <p:txBody>
          <a:bodyPr>
            <a:normAutofit/>
          </a:bodyPr>
          <a:lstStyle>
            <a:lvl1pPr marL="0" indent="0" algn="l">
              <a:buNone/>
              <a:defRPr sz="2800" b="1">
                <a:solidFill>
                  <a:srgbClr val="646569"/>
                </a:solidFill>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012085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73D1C56-6699-4A8E-9B6A-DC85E76C8AD2}" type="datetimeFigureOut">
              <a:rPr lang="en-US" smtClean="0"/>
              <a:t>7/31/2018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370EC4-2364-491D-8B3C-94C82BA05E8B}" type="slidenum">
              <a:rPr lang="en-US" smtClean="0"/>
              <a:t>‹#›</a:t>
            </a:fld>
            <a:endParaRPr lang="en-US" dirty="0"/>
          </a:p>
        </p:txBody>
      </p:sp>
    </p:spTree>
    <p:extLst>
      <p:ext uri="{BB962C8B-B14F-4D97-AF65-F5344CB8AC3E}">
        <p14:creationId xmlns:p14="http://schemas.microsoft.com/office/powerpoint/2010/main" val="902233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3D1C56-6699-4A8E-9B6A-DC85E76C8AD2}" type="datetimeFigureOut">
              <a:rPr lang="en-US" smtClean="0"/>
              <a:t>7/31/2018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370EC4-2364-491D-8B3C-94C82BA05E8B}" type="slidenum">
              <a:rPr lang="en-US" smtClean="0"/>
              <a:t>‹#›</a:t>
            </a:fld>
            <a:endParaRPr lang="en-US" dirty="0"/>
          </a:p>
        </p:txBody>
      </p:sp>
    </p:spTree>
    <p:extLst>
      <p:ext uri="{BB962C8B-B14F-4D97-AF65-F5344CB8AC3E}">
        <p14:creationId xmlns:p14="http://schemas.microsoft.com/office/powerpoint/2010/main" val="2459670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3D1C56-6699-4A8E-9B6A-DC85E76C8AD2}" type="datetimeFigureOut">
              <a:rPr lang="en-US" smtClean="0"/>
              <a:t>7/31/2018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370EC4-2364-491D-8B3C-94C82BA05E8B}" type="slidenum">
              <a:rPr lang="en-US" smtClean="0"/>
              <a:t>‹#›</a:t>
            </a:fld>
            <a:endParaRPr lang="en-US" dirty="0"/>
          </a:p>
        </p:txBody>
      </p:sp>
    </p:spTree>
    <p:extLst>
      <p:ext uri="{BB962C8B-B14F-4D97-AF65-F5344CB8AC3E}">
        <p14:creationId xmlns:p14="http://schemas.microsoft.com/office/powerpoint/2010/main" val="33070817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73D1C56-6699-4A8E-9B6A-DC85E76C8AD2}" type="datetimeFigureOut">
              <a:rPr lang="en-US" smtClean="0"/>
              <a:t>7/31/2018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7370EC4-2364-491D-8B3C-94C82BA05E8B}" type="slidenum">
              <a:rPr lang="en-US" smtClean="0"/>
              <a:t>‹#›</a:t>
            </a:fld>
            <a:endParaRPr lang="en-US" dirty="0"/>
          </a:p>
        </p:txBody>
      </p:sp>
    </p:spTree>
    <p:extLst>
      <p:ext uri="{BB962C8B-B14F-4D97-AF65-F5344CB8AC3E}">
        <p14:creationId xmlns:p14="http://schemas.microsoft.com/office/powerpoint/2010/main" val="18497818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73D1C56-6699-4A8E-9B6A-DC85E76C8AD2}" type="datetimeFigureOut">
              <a:rPr lang="en-US" smtClean="0"/>
              <a:t>7/31/2018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7370EC4-2364-491D-8B3C-94C82BA05E8B}" type="slidenum">
              <a:rPr lang="en-US" smtClean="0"/>
              <a:t>‹#›</a:t>
            </a:fld>
            <a:endParaRPr lang="en-US" dirty="0"/>
          </a:p>
        </p:txBody>
      </p:sp>
    </p:spTree>
    <p:extLst>
      <p:ext uri="{BB962C8B-B14F-4D97-AF65-F5344CB8AC3E}">
        <p14:creationId xmlns:p14="http://schemas.microsoft.com/office/powerpoint/2010/main" val="1938309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73D1C56-6699-4A8E-9B6A-DC85E76C8AD2}" type="datetimeFigureOut">
              <a:rPr lang="en-US" smtClean="0"/>
              <a:t>7/31/2018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7370EC4-2364-491D-8B3C-94C82BA05E8B}" type="slidenum">
              <a:rPr lang="en-US" smtClean="0"/>
              <a:t>‹#›</a:t>
            </a:fld>
            <a:endParaRPr lang="en-US" dirty="0"/>
          </a:p>
        </p:txBody>
      </p:sp>
    </p:spTree>
    <p:extLst>
      <p:ext uri="{BB962C8B-B14F-4D97-AF65-F5344CB8AC3E}">
        <p14:creationId xmlns:p14="http://schemas.microsoft.com/office/powerpoint/2010/main" val="31532049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3D1C56-6699-4A8E-9B6A-DC85E76C8AD2}" type="datetimeFigureOut">
              <a:rPr lang="en-US" smtClean="0"/>
              <a:t>7/31/2018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7370EC4-2364-491D-8B3C-94C82BA05E8B}" type="slidenum">
              <a:rPr lang="en-US" smtClean="0"/>
              <a:t>‹#›</a:t>
            </a:fld>
            <a:endParaRPr lang="en-US" dirty="0"/>
          </a:p>
        </p:txBody>
      </p:sp>
    </p:spTree>
    <p:extLst>
      <p:ext uri="{BB962C8B-B14F-4D97-AF65-F5344CB8AC3E}">
        <p14:creationId xmlns:p14="http://schemas.microsoft.com/office/powerpoint/2010/main" val="40011072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3D1C56-6699-4A8E-9B6A-DC85E76C8AD2}" type="datetimeFigureOut">
              <a:rPr lang="en-US" smtClean="0"/>
              <a:t>7/31/2018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7370EC4-2364-491D-8B3C-94C82BA05E8B}" type="slidenum">
              <a:rPr lang="en-US" smtClean="0"/>
              <a:t>‹#›</a:t>
            </a:fld>
            <a:endParaRPr lang="en-US" dirty="0"/>
          </a:p>
        </p:txBody>
      </p:sp>
    </p:spTree>
    <p:extLst>
      <p:ext uri="{BB962C8B-B14F-4D97-AF65-F5344CB8AC3E}">
        <p14:creationId xmlns:p14="http://schemas.microsoft.com/office/powerpoint/2010/main" val="39332725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3D1C56-6699-4A8E-9B6A-DC85E76C8AD2}" type="datetimeFigureOut">
              <a:rPr lang="en-US" smtClean="0"/>
              <a:t>7/31/2018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7370EC4-2364-491D-8B3C-94C82BA05E8B}" type="slidenum">
              <a:rPr lang="en-US" smtClean="0"/>
              <a:t>‹#›</a:t>
            </a:fld>
            <a:endParaRPr lang="en-US" dirty="0"/>
          </a:p>
        </p:txBody>
      </p:sp>
    </p:spTree>
    <p:extLst>
      <p:ext uri="{BB962C8B-B14F-4D97-AF65-F5344CB8AC3E}">
        <p14:creationId xmlns:p14="http://schemas.microsoft.com/office/powerpoint/2010/main" val="16958918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3D1C56-6699-4A8E-9B6A-DC85E76C8AD2}" type="datetimeFigureOut">
              <a:rPr lang="en-US" smtClean="0"/>
              <a:t>7/31/2018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370EC4-2364-491D-8B3C-94C82BA05E8B}" type="slidenum">
              <a:rPr lang="en-US" smtClean="0"/>
              <a:t>‹#›</a:t>
            </a:fld>
            <a:endParaRPr lang="en-US" dirty="0"/>
          </a:p>
        </p:txBody>
      </p:sp>
    </p:spTree>
    <p:extLst>
      <p:ext uri="{BB962C8B-B14F-4D97-AF65-F5344CB8AC3E}">
        <p14:creationId xmlns:p14="http://schemas.microsoft.com/office/powerpoint/2010/main" val="1341090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553965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3D1C56-6699-4A8E-9B6A-DC85E76C8AD2}" type="datetimeFigureOut">
              <a:rPr lang="en-US" smtClean="0"/>
              <a:t>7/31/2018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370EC4-2364-491D-8B3C-94C82BA05E8B}" type="slidenum">
              <a:rPr lang="en-US" smtClean="0"/>
              <a:t>‹#›</a:t>
            </a:fld>
            <a:endParaRPr lang="en-US" dirty="0"/>
          </a:p>
        </p:txBody>
      </p:sp>
    </p:spTree>
    <p:extLst>
      <p:ext uri="{BB962C8B-B14F-4D97-AF65-F5344CB8AC3E}">
        <p14:creationId xmlns:p14="http://schemas.microsoft.com/office/powerpoint/2010/main" val="37654634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8" name="Group 17"/>
          <p:cNvGrpSpPr/>
          <p:nvPr/>
        </p:nvGrpSpPr>
        <p:grpSpPr>
          <a:xfrm>
            <a:off x="0" y="0"/>
            <a:ext cx="9144677" cy="6858000"/>
            <a:chOff x="0" y="0"/>
            <a:chExt cx="9144677" cy="6858000"/>
          </a:xfrm>
        </p:grpSpPr>
        <p:pic>
          <p:nvPicPr>
            <p:cNvPr id="8" name="Picture 7" descr="S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0" y="3128434"/>
              <a:ext cx="1664208" cy="612648"/>
            </a:xfrm>
            <a:prstGeom prst="rect">
              <a:avLst/>
            </a:prstGeom>
          </p:spPr>
        </p:pic>
        <p:pic>
          <p:nvPicPr>
            <p:cNvPr id="13" name="Picture 12"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7480469" y="3128434"/>
              <a:ext cx="1664208" cy="612648"/>
            </a:xfrm>
            <a:prstGeom prst="rect">
              <a:avLst/>
            </a:prstGeom>
          </p:spPr>
        </p:pic>
      </p:grpSp>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065417" y="5054602"/>
            <a:ext cx="673276" cy="279400"/>
          </a:xfrm>
        </p:spPr>
        <p:txBody>
          <a:bodyPr/>
          <a:lstStyle/>
          <a:p>
            <a:fld id="{08FAC40C-76A6-4C19-A4AF-24BE5A2BBA62}" type="datetimeFigureOut">
              <a:rPr lang="en-US" smtClean="0">
                <a:solidFill>
                  <a:prstClr val="black">
                    <a:tint val="75000"/>
                  </a:prstClr>
                </a:solidFill>
              </a:rPr>
              <a:pPr/>
              <a:t>7/31/2018</a:t>
            </a:fld>
            <a:endParaRPr lang="en-US" dirty="0">
              <a:solidFill>
                <a:prstClr val="black">
                  <a:tint val="75000"/>
                </a:prstClr>
              </a:solidFill>
            </a:endParaRPr>
          </a:p>
        </p:txBody>
      </p:sp>
      <p:sp>
        <p:nvSpPr>
          <p:cNvPr id="5" name="Footer Placeholder 4"/>
          <p:cNvSpPr>
            <a:spLocks noGrp="1"/>
          </p:cNvSpPr>
          <p:nvPr>
            <p:ph type="ftr" sz="quarter" idx="11"/>
          </p:nvPr>
        </p:nvSpPr>
        <p:spPr>
          <a:xfrm>
            <a:off x="1921934" y="5054602"/>
            <a:ext cx="4064860" cy="279400"/>
          </a:xfr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6817317" y="5054602"/>
            <a:ext cx="413483" cy="279400"/>
          </a:xfrm>
        </p:spPr>
        <p:txBody>
          <a:bodyPr/>
          <a:lstStyle/>
          <a:p>
            <a:fld id="{EFAECC79-4446-4472-805E-6928919E9D9B}" type="slidenum">
              <a:rPr lang="en-US" smtClean="0">
                <a:solidFill>
                  <a:prstClr val="black">
                    <a:tint val="75000"/>
                  </a:prstClr>
                </a:solidFill>
              </a:rPr>
              <a:pPr/>
              <a:t>‹#›</a:t>
            </a:fld>
            <a:endParaRPr lang="en-US" dirty="0">
              <a:solidFill>
                <a:prstClr val="black">
                  <a:tint val="75000"/>
                </a:prstClr>
              </a:solidFill>
            </a:endParaRPr>
          </a:p>
        </p:txBody>
      </p:sp>
      <p:cxnSp>
        <p:nvCxnSpPr>
          <p:cNvPr id="15" name="Straight Connector 14"/>
          <p:cNvCxnSpPr/>
          <p:nvPr/>
        </p:nvCxnSpPr>
        <p:spPr>
          <a:xfrm>
            <a:off x="2019825"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149288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8FAC40C-76A6-4C19-A4AF-24BE5A2BBA62}" type="datetimeFigureOut">
              <a:rPr lang="en-US" smtClean="0">
                <a:solidFill>
                  <a:prstClr val="black">
                    <a:tint val="75000"/>
                  </a:prstClr>
                </a:solidFill>
              </a:rPr>
              <a:pPr/>
              <a:t>7/31/2018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FAECC79-4446-4472-805E-6928919E9D9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609797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8FAC40C-76A6-4C19-A4AF-24BE5A2BBA62}" type="datetimeFigureOut">
              <a:rPr lang="en-US" smtClean="0">
                <a:solidFill>
                  <a:prstClr val="black">
                    <a:tint val="75000"/>
                  </a:prstClr>
                </a:solidFill>
              </a:rPr>
              <a:pPr/>
              <a:t>7/31/2018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FAECC79-4446-4472-805E-6928919E9D9B}" type="slidenum">
              <a:rPr lang="en-US" smtClean="0">
                <a:solidFill>
                  <a:prstClr val="black">
                    <a:tint val="75000"/>
                  </a:prstClr>
                </a:solidFill>
              </a:rPr>
              <a:pPr/>
              <a:t>‹#›</a:t>
            </a:fld>
            <a:endParaRPr lang="en-US" dirty="0">
              <a:solidFill>
                <a:prstClr val="black">
                  <a:tint val="75000"/>
                </a:prstClr>
              </a:solidFill>
            </a:endParaRPr>
          </a:p>
        </p:txBody>
      </p:sp>
      <p:cxnSp>
        <p:nvCxnSpPr>
          <p:cNvPr id="31" name="Straight Connector 30"/>
          <p:cNvCxnSpPr/>
          <p:nvPr/>
        </p:nvCxnSpPr>
        <p:spPr>
          <a:xfrm>
            <a:off x="1278466"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563069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15337"/>
            <a:ext cx="6798734" cy="130386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176866" y="2487168"/>
            <a:ext cx="3337560" cy="344728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8FAC40C-76A6-4C19-A4AF-24BE5A2BBA62}" type="datetimeFigureOut">
              <a:rPr lang="en-US" smtClean="0">
                <a:solidFill>
                  <a:prstClr val="black">
                    <a:tint val="75000"/>
                  </a:prstClr>
                </a:solidFill>
              </a:rPr>
              <a:pPr/>
              <a:t>7/31/2018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FAECC79-4446-4472-805E-6928919E9D9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927869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76868" y="3243263"/>
            <a:ext cx="3337560" cy="270662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1832" y="3243263"/>
            <a:ext cx="3337560" cy="270662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8FAC40C-76A6-4C19-A4AF-24BE5A2BBA62}" type="datetimeFigureOut">
              <a:rPr lang="en-US" smtClean="0">
                <a:solidFill>
                  <a:prstClr val="black">
                    <a:tint val="75000"/>
                  </a:prstClr>
                </a:solidFill>
              </a:rPr>
              <a:pPr/>
              <a:t>7/31/2018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FAECC79-4446-4472-805E-6928919E9D9B}" type="slidenum">
              <a:rPr lang="en-US" smtClean="0">
                <a:solidFill>
                  <a:prstClr val="black">
                    <a:tint val="75000"/>
                  </a:prstClr>
                </a:solidFill>
              </a:rPr>
              <a:pPr/>
              <a:t>‹#›</a:t>
            </a:fld>
            <a:endParaRPr lang="en-US" dirty="0">
              <a:solidFill>
                <a:prstClr val="black">
                  <a:tint val="75000"/>
                </a:prstClr>
              </a:solidFill>
            </a:endParaRPr>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161423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8FAC40C-76A6-4C19-A4AF-24BE5A2BBA62}" type="datetimeFigureOut">
              <a:rPr lang="en-US" smtClean="0">
                <a:solidFill>
                  <a:prstClr val="black">
                    <a:tint val="75000"/>
                  </a:prstClr>
                </a:solidFill>
              </a:rPr>
              <a:pPr/>
              <a:t>7/31/2018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FAECC79-4446-4472-805E-6928919E9D9B}" type="slidenum">
              <a:rPr lang="en-US" smtClean="0">
                <a:solidFill>
                  <a:prstClr val="black">
                    <a:tint val="75000"/>
                  </a:prstClr>
                </a:solidFill>
              </a:rPr>
              <a:pPr/>
              <a:t>‹#›</a:t>
            </a:fld>
            <a:endParaRPr lang="en-US" dirty="0">
              <a:solidFill>
                <a:prstClr val="black">
                  <a:tint val="75000"/>
                </a:prstClr>
              </a:solidFill>
            </a:endParaRPr>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40938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FAC40C-76A6-4C19-A4AF-24BE5A2BBA62}" type="datetimeFigureOut">
              <a:rPr lang="en-US" smtClean="0">
                <a:solidFill>
                  <a:prstClr val="black">
                    <a:tint val="75000"/>
                  </a:prstClr>
                </a:solidFill>
              </a:rPr>
              <a:pPr/>
              <a:t>7/31/2018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FAECC79-4446-4472-805E-6928919E9D9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882241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8FAC40C-76A6-4C19-A4AF-24BE5A2BBA62}" type="datetimeFigureOut">
              <a:rPr lang="en-US" smtClean="0">
                <a:solidFill>
                  <a:prstClr val="black">
                    <a:tint val="75000"/>
                  </a:prstClr>
                </a:solidFill>
              </a:rPr>
              <a:pPr/>
              <a:t>7/31/2018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FAECC79-4446-4472-805E-6928919E9D9B}" type="slidenum">
              <a:rPr lang="en-US" smtClean="0">
                <a:solidFill>
                  <a:prstClr val="black">
                    <a:tint val="75000"/>
                  </a:prstClr>
                </a:solidFill>
              </a:rPr>
              <a:pPr/>
              <a:t>‹#›</a:t>
            </a:fld>
            <a:endParaRPr lang="en-US" dirty="0">
              <a:solidFill>
                <a:prstClr val="black">
                  <a:tint val="75000"/>
                </a:prstClr>
              </a:solidFill>
            </a:endParaRPr>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16439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8FAC40C-76A6-4C19-A4AF-24BE5A2BBA62}" type="datetimeFigureOut">
              <a:rPr lang="en-US" smtClean="0">
                <a:solidFill>
                  <a:prstClr val="black">
                    <a:tint val="75000"/>
                  </a:prstClr>
                </a:solidFill>
              </a:rPr>
              <a:pPr/>
              <a:t>7/31/2018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FAECC79-4446-4472-805E-6928919E9D9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48343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0" name="Rectangle 19"/>
          <p:cNvSpPr/>
          <p:nvPr userDrawn="1"/>
        </p:nvSpPr>
        <p:spPr>
          <a:xfrm>
            <a:off x="0" y="-1"/>
            <a:ext cx="9144000" cy="18365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p:cNvSpPr>
            <a:spLocks noGrp="1"/>
          </p:cNvSpPr>
          <p:nvPr>
            <p:ph type="title"/>
          </p:nvPr>
        </p:nvSpPr>
        <p:spPr>
          <a:xfrm>
            <a:off x="1" y="2162465"/>
            <a:ext cx="5334000" cy="3603337"/>
          </a:xfrm>
          <a:solidFill>
            <a:srgbClr val="002D73"/>
          </a:solidFill>
        </p:spPr>
        <p:txBody>
          <a:bodyPr lIns="365760" tIns="228600" rIns="365760" anchor="t" anchorCtr="0">
            <a:normAutofit/>
          </a:bodyPr>
          <a:lstStyle>
            <a:lvl1pPr>
              <a:lnSpc>
                <a:spcPct val="100000"/>
              </a:lnSpc>
              <a:defRPr sz="40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25780" y="4389120"/>
            <a:ext cx="4511040" cy="1188720"/>
          </a:xfrm>
        </p:spPr>
        <p:txBody>
          <a:bodyPr>
            <a:normAutofit/>
          </a:bodyPr>
          <a:lstStyle>
            <a:lvl1pPr marL="0" indent="0">
              <a:buNone/>
              <a:defRPr sz="2800" b="1">
                <a:solidFill>
                  <a:schemeClr val="bg1"/>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US"/>
              <a:t>Click to edit Master text styles</a:t>
            </a:r>
          </a:p>
        </p:txBody>
      </p:sp>
      <p:sp>
        <p:nvSpPr>
          <p:cNvPr id="10" name="Rectangle 9"/>
          <p:cNvSpPr/>
          <p:nvPr userDrawn="1"/>
        </p:nvSpPr>
        <p:spPr>
          <a:xfrm rot="10800000" flipV="1">
            <a:off x="0" y="153991"/>
            <a:ext cx="9144000" cy="293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7432" tIns="45720" rIns="274320" rtlCol="0" anchor="ctr"/>
          <a:lstStyle/>
          <a:p>
            <a:pPr marL="215499" marR="0" indent="0" algn="l" defTabSz="685783" rtl="0" eaLnBrk="1" fontAlgn="auto" latinLnBrk="0" hangingPunct="1">
              <a:lnSpc>
                <a:spcPct val="100000"/>
              </a:lnSpc>
              <a:spcBef>
                <a:spcPts val="0"/>
              </a:spcBef>
              <a:spcAft>
                <a:spcPts val="0"/>
              </a:spcAft>
              <a:buClrTx/>
              <a:buSzTx/>
              <a:buFontTx/>
              <a:buNone/>
              <a:tabLst>
                <a:tab pos="8750081" algn="r"/>
              </a:tabLst>
              <a:defRPr/>
            </a:pPr>
            <a:r>
              <a:rPr lang="en-US" sz="1200" b="1" dirty="0">
                <a:solidFill>
                  <a:srgbClr val="002D73"/>
                </a:solidFill>
                <a:latin typeface="Arial" panose="020B0604020202020204" pitchFamily="34" charset="0"/>
                <a:cs typeface="Arial" panose="020B0604020202020204" pitchFamily="34" charset="0"/>
              </a:rPr>
              <a:t>	</a:t>
            </a:r>
            <a:fld id="{6C929F40-DA27-4434-83D4-CC1331048D9E}" type="slidenum">
              <a:rPr lang="en-US" sz="1200" b="1" smtClean="0">
                <a:solidFill>
                  <a:srgbClr val="002D73"/>
                </a:solidFill>
                <a:latin typeface="Arial" panose="020B0604020202020204" pitchFamily="34" charset="0"/>
                <a:cs typeface="Arial" panose="020B0604020202020204" pitchFamily="34" charset="0"/>
              </a:rPr>
              <a:pPr marL="215499" marR="0" indent="0" algn="l" defTabSz="685783" rtl="0" eaLnBrk="1" fontAlgn="auto" latinLnBrk="0" hangingPunct="1">
                <a:lnSpc>
                  <a:spcPct val="100000"/>
                </a:lnSpc>
                <a:spcBef>
                  <a:spcPts val="0"/>
                </a:spcBef>
                <a:spcAft>
                  <a:spcPts val="0"/>
                </a:spcAft>
                <a:buClrTx/>
                <a:buSzTx/>
                <a:buFontTx/>
                <a:buNone/>
                <a:tabLst>
                  <a:tab pos="8750081" algn="r"/>
                </a:tabLst>
                <a:defRPr/>
              </a:pPr>
              <a:t>‹#›</a:t>
            </a:fld>
            <a:endParaRPr lang="en-US" sz="1200" b="1" dirty="0">
              <a:solidFill>
                <a:srgbClr val="002D73"/>
              </a:solidFill>
              <a:latin typeface="Arial" panose="020B0604020202020204" pitchFamily="34" charset="0"/>
              <a:cs typeface="Arial" panose="020B0604020202020204" pitchFamily="34" charset="0"/>
            </a:endParaRPr>
          </a:p>
        </p:txBody>
      </p:sp>
      <p:sp>
        <p:nvSpPr>
          <p:cNvPr id="16" name="Rectangle 15"/>
          <p:cNvSpPr/>
          <p:nvPr userDrawn="1"/>
        </p:nvSpPr>
        <p:spPr>
          <a:xfrm>
            <a:off x="0" y="2053938"/>
            <a:ext cx="5334000" cy="108525"/>
          </a:xfrm>
          <a:prstGeom prst="rect">
            <a:avLst/>
          </a:prstGeom>
          <a:solidFill>
            <a:srgbClr val="2C5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9745489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6DFF08F-DC6B-4601-B491-B0F83F6DD2DA}" type="datetimeFigureOut">
              <a:rPr lang="en-US" smtClean="0"/>
              <a:pPr/>
              <a:t>7/31/2018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778123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pPr/>
              <a:t>7/31/2018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15" name="Straight Connector 14"/>
          <p:cNvCxnSpPr/>
          <p:nvPr/>
        </p:nvCxnSpPr>
        <p:spPr>
          <a:xfrm>
            <a:off x="1278465"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6079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pPr/>
              <a:t>7/31/2018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71259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pPr/>
              <a:t>7/31/2018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4756833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8"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AAD347D-5ACD-4C99-B74B-A9C85AD731AF}" type="datetimeFigureOut">
              <a:rPr lang="en-US" smtClean="0"/>
              <a:t>7/31/2018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15413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en-US"/>
              <a:t>Click to edit Master title style</a:t>
            </a:r>
            <a:endParaRPr lang="en-US" dirty="0"/>
          </a:p>
        </p:txBody>
      </p:sp>
      <p:sp>
        <p:nvSpPr>
          <p:cNvPr id="14"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AAD347D-5ACD-4C99-B74B-A9C85AD731AF}" type="datetimeFigureOut">
              <a:rPr lang="en-US" smtClean="0"/>
              <a:t>7/31/2018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cxnSp>
        <p:nvCxnSpPr>
          <p:cNvPr id="15" name="Straight Connector 14"/>
          <p:cNvCxnSpPr/>
          <p:nvPr/>
        </p:nvCxnSpPr>
        <p:spPr>
          <a:xfrm>
            <a:off x="1278469"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365004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8FAC40C-76A6-4C19-A4AF-24BE5A2BBA62}" type="datetimeFigureOut">
              <a:rPr lang="en-US" smtClean="0">
                <a:solidFill>
                  <a:prstClr val="black">
                    <a:tint val="75000"/>
                  </a:prstClr>
                </a:solidFill>
              </a:rPr>
              <a:pPr/>
              <a:t>7/31/2018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FAECC79-4446-4472-805E-6928919E9D9B}" type="slidenum">
              <a:rPr lang="en-US" smtClean="0">
                <a:solidFill>
                  <a:prstClr val="black">
                    <a:tint val="75000"/>
                  </a:prstClr>
                </a:solidFill>
              </a:rPr>
              <a:pPr/>
              <a:t>‹#›</a:t>
            </a:fld>
            <a:endParaRPr lang="en-US" dirty="0">
              <a:solidFill>
                <a:prstClr val="black">
                  <a:tint val="75000"/>
                </a:prstClr>
              </a:solidFill>
            </a:endParaRPr>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387412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8FAC40C-76A6-4C19-A4AF-24BE5A2BBA62}" type="datetimeFigureOut">
              <a:rPr lang="en-US" smtClean="0">
                <a:solidFill>
                  <a:prstClr val="black">
                    <a:tint val="75000"/>
                  </a:prstClr>
                </a:solidFill>
              </a:rPr>
              <a:pPr/>
              <a:t>7/31/2018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FAECC79-4446-4472-805E-6928919E9D9B}" type="slidenum">
              <a:rPr lang="en-US" smtClean="0">
                <a:solidFill>
                  <a:prstClr val="black">
                    <a:tint val="75000"/>
                  </a:prstClr>
                </a:solidFill>
              </a:rPr>
              <a:pPr/>
              <a:t>‹#›</a:t>
            </a:fld>
            <a:endParaRPr lang="en-US" dirty="0">
              <a:solidFill>
                <a:prstClr val="black">
                  <a:tint val="75000"/>
                </a:prstClr>
              </a:solidFill>
            </a:endParaRPr>
          </a:p>
        </p:txBody>
      </p:sp>
      <p:cxnSp>
        <p:nvCxnSpPr>
          <p:cNvPr id="14" name="Straight Connector 13"/>
          <p:cNvCxnSpPr/>
          <p:nvPr/>
        </p:nvCxnSpPr>
        <p:spPr>
          <a:xfrm>
            <a:off x="6245512" y="906873"/>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78661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47651" y="678389"/>
            <a:ext cx="8610600" cy="92659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47650" y="1604983"/>
            <a:ext cx="4167188" cy="48635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19902" y="1604983"/>
            <a:ext cx="4138349" cy="48635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6234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7651" y="678391"/>
            <a:ext cx="8610600" cy="926592"/>
          </a:xfrm>
        </p:spPr>
        <p:txBody>
          <a:bodyPr/>
          <a:lstStyle/>
          <a:p>
            <a:r>
              <a:rPr lang="en-US"/>
              <a:t>Click to edit Master title style</a:t>
            </a:r>
            <a:endParaRPr lang="en-US" dirty="0"/>
          </a:p>
        </p:txBody>
      </p:sp>
      <p:sp>
        <p:nvSpPr>
          <p:cNvPr id="3" name="Text Placeholder 2"/>
          <p:cNvSpPr>
            <a:spLocks noGrp="1"/>
          </p:cNvSpPr>
          <p:nvPr>
            <p:ph type="body" idx="1"/>
          </p:nvPr>
        </p:nvSpPr>
        <p:spPr>
          <a:xfrm>
            <a:off x="247651" y="1604983"/>
            <a:ext cx="4035715" cy="823912"/>
          </a:xfrm>
        </p:spPr>
        <p:txBody>
          <a:bodyPr anchor="ctr" anchorCtr="0">
            <a:noAutofit/>
          </a:bodyPr>
          <a:lstStyle>
            <a:lvl1pPr marL="0" indent="0">
              <a:buNone/>
              <a:defRPr sz="24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4" name="Content Placeholder 3"/>
          <p:cNvSpPr>
            <a:spLocks noGrp="1"/>
          </p:cNvSpPr>
          <p:nvPr>
            <p:ph sz="half" idx="2"/>
          </p:nvPr>
        </p:nvSpPr>
        <p:spPr>
          <a:xfrm>
            <a:off x="247651" y="2559071"/>
            <a:ext cx="4035715" cy="3930629"/>
          </a:xfrm>
        </p:spPr>
        <p:txBody>
          <a:bodyPr>
            <a:normAutofit/>
          </a:bodyPr>
          <a:lstStyle>
            <a:lvl1pPr>
              <a:spcAft>
                <a:spcPts val="300"/>
              </a:spcAft>
              <a:defRPr sz="1800"/>
            </a:lvl1pPr>
            <a:lvl2pPr>
              <a:spcAft>
                <a:spcPts val="300"/>
              </a:spcAft>
              <a:defRPr sz="1800"/>
            </a:lvl2pPr>
            <a:lvl3pPr>
              <a:spcAft>
                <a:spcPts val="300"/>
              </a:spcAft>
              <a:defRPr sz="1800"/>
            </a:lvl3pPr>
            <a:lvl4pPr>
              <a:spcAft>
                <a:spcPts val="300"/>
              </a:spcAft>
              <a:defRPr sz="1800"/>
            </a:lvl4pPr>
            <a:lvl5pPr>
              <a:spcAft>
                <a:spcPts val="300"/>
              </a:spcAf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15908" y="1604983"/>
            <a:ext cx="4042345" cy="823912"/>
          </a:xfrm>
        </p:spPr>
        <p:txBody>
          <a:bodyPr anchor="ctr" anchorCtr="0">
            <a:noAutofit/>
          </a:bodyPr>
          <a:lstStyle>
            <a:lvl1pPr marL="0" indent="0">
              <a:buNone/>
              <a:defRPr sz="24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15907" y="2559071"/>
            <a:ext cx="4042344" cy="3930629"/>
          </a:xfrm>
        </p:spPr>
        <p:txBody>
          <a:bodyPr>
            <a:normAutofit/>
          </a:bodyPr>
          <a:lstStyle>
            <a:lvl1pPr>
              <a:spcAft>
                <a:spcPts val="300"/>
              </a:spcAft>
              <a:defRPr sz="1800"/>
            </a:lvl1pPr>
            <a:lvl2pPr>
              <a:spcAft>
                <a:spcPts val="300"/>
              </a:spcAft>
              <a:defRPr sz="1800"/>
            </a:lvl2pPr>
            <a:lvl3pPr>
              <a:spcAft>
                <a:spcPts val="300"/>
              </a:spcAft>
              <a:defRPr sz="1800"/>
            </a:lvl3pPr>
            <a:lvl4pPr>
              <a:spcAft>
                <a:spcPts val="300"/>
              </a:spcAft>
              <a:defRPr sz="1800"/>
            </a:lvl4pPr>
            <a:lvl5pPr>
              <a:spcAft>
                <a:spcPts val="300"/>
              </a:spcAf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7973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47651" y="678388"/>
            <a:ext cx="8610600" cy="926592"/>
          </a:xfrm>
        </p:spPr>
        <p:txBody>
          <a:bodyPr/>
          <a:lstStyle/>
          <a:p>
            <a:r>
              <a:rPr lang="en-US"/>
              <a:t>Click to edit Master title style</a:t>
            </a:r>
            <a:endParaRPr lang="en-US" dirty="0"/>
          </a:p>
        </p:txBody>
      </p:sp>
    </p:spTree>
    <p:extLst>
      <p:ext uri="{BB962C8B-B14F-4D97-AF65-F5344CB8AC3E}">
        <p14:creationId xmlns:p14="http://schemas.microsoft.com/office/powerpoint/2010/main" val="4290747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1460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1028"/>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54C25DD7-2CA1-47D6-906E-7EC9A862906D}" type="slidenum">
              <a:rPr lang="en-US"/>
              <a:pPr>
                <a:defRPr/>
              </a:pPr>
              <a:t>‹#›</a:t>
            </a:fld>
            <a:endParaRPr lang="en-US"/>
          </a:p>
        </p:txBody>
      </p:sp>
    </p:spTree>
    <p:extLst>
      <p:ext uri="{BB962C8B-B14F-4D97-AF65-F5344CB8AC3E}">
        <p14:creationId xmlns:p14="http://schemas.microsoft.com/office/powerpoint/2010/main" val="3150991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833185F9-C4E2-4CA9-902B-C33B92BD486F}" type="slidenum">
              <a:rPr lang="en-US"/>
              <a:pPr>
                <a:defRPr/>
              </a:pPr>
              <a:t>‹#›</a:t>
            </a:fld>
            <a:endParaRPr lang="en-US"/>
          </a:p>
        </p:txBody>
      </p:sp>
    </p:spTree>
    <p:extLst>
      <p:ext uri="{BB962C8B-B14F-4D97-AF65-F5344CB8AC3E}">
        <p14:creationId xmlns:p14="http://schemas.microsoft.com/office/powerpoint/2010/main" val="764302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theme" Target="../theme/theme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image" Target="../media/image6.pn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image" Target="../media/image5.png"/><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rot="10800000" flipV="1">
            <a:off x="0" y="81394"/>
            <a:ext cx="9144000" cy="401205"/>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 tIns="82296" rIns="274320" bIns="54864" rtlCol="0" anchor="ctr"/>
          <a:lstStyle/>
          <a:p>
            <a:pPr marL="215499" marR="0" indent="0" algn="l" defTabSz="685783" rtl="0" eaLnBrk="1" fontAlgn="auto" latinLnBrk="0" hangingPunct="1">
              <a:lnSpc>
                <a:spcPct val="100000"/>
              </a:lnSpc>
              <a:spcBef>
                <a:spcPts val="0"/>
              </a:spcBef>
              <a:spcAft>
                <a:spcPts val="0"/>
              </a:spcAft>
              <a:buClrTx/>
              <a:buSzTx/>
              <a:buFontTx/>
              <a:buNone/>
              <a:tabLst>
                <a:tab pos="8750081" algn="r"/>
              </a:tabLst>
              <a:defRPr/>
            </a:pPr>
            <a:r>
              <a:rPr lang="en-US" sz="1200" b="1" dirty="0">
                <a:latin typeface="Arial" panose="020B0604020202020204" pitchFamily="34" charset="0"/>
                <a:cs typeface="Arial" panose="020B0604020202020204" pitchFamily="34" charset="0"/>
              </a:rPr>
              <a:t>	</a:t>
            </a:r>
            <a:fld id="{6C929F40-DA27-4434-83D4-CC1331048D9E}" type="slidenum">
              <a:rPr lang="en-US" sz="1200" b="1" smtClean="0">
                <a:latin typeface="Arial" panose="020B0604020202020204" pitchFamily="34" charset="0"/>
                <a:cs typeface="Arial" panose="020B0604020202020204" pitchFamily="34" charset="0"/>
              </a:rPr>
              <a:pPr marL="215499" marR="0" indent="0" algn="l" defTabSz="685783" rtl="0" eaLnBrk="1" fontAlgn="auto" latinLnBrk="0" hangingPunct="1">
                <a:lnSpc>
                  <a:spcPct val="100000"/>
                </a:lnSpc>
                <a:spcBef>
                  <a:spcPts val="0"/>
                </a:spcBef>
                <a:spcAft>
                  <a:spcPts val="0"/>
                </a:spcAft>
                <a:buClrTx/>
                <a:buSzTx/>
                <a:buFontTx/>
                <a:buNone/>
                <a:tabLst>
                  <a:tab pos="8750081" algn="r"/>
                </a:tabLst>
                <a:defRPr/>
              </a:pPr>
              <a:t>‹#›</a:t>
            </a:fld>
            <a:endParaRPr lang="en-US" sz="1200" b="1" dirty="0">
              <a:latin typeface="Arial" panose="020B0604020202020204" pitchFamily="34" charset="0"/>
              <a:cs typeface="Arial" panose="020B0604020202020204" pitchFamily="34" charset="0"/>
            </a:endParaRPr>
          </a:p>
        </p:txBody>
      </p:sp>
      <p:sp>
        <p:nvSpPr>
          <p:cNvPr id="2" name="Title Placeholder 1"/>
          <p:cNvSpPr>
            <a:spLocks noGrp="1"/>
          </p:cNvSpPr>
          <p:nvPr>
            <p:ph type="title"/>
          </p:nvPr>
        </p:nvSpPr>
        <p:spPr>
          <a:xfrm>
            <a:off x="247651" y="678391"/>
            <a:ext cx="8610600" cy="930955"/>
          </a:xfrm>
          <a:prstGeom prst="rect">
            <a:avLst/>
          </a:prstGeom>
        </p:spPr>
        <p:txBody>
          <a:bodyPr vert="horz" lIns="0" tIns="0" rIns="0" bIns="0" rtlCol="0" anchor="ctr"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247651" y="1609346"/>
            <a:ext cx="8610600" cy="4876121"/>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userDrawn="1"/>
        </p:nvSpPr>
        <p:spPr>
          <a:xfrm>
            <a:off x="0" y="-1"/>
            <a:ext cx="9144000" cy="81393"/>
          </a:xfrm>
          <a:prstGeom prst="rect">
            <a:avLst/>
          </a:prstGeom>
          <a:solidFill>
            <a:srgbClr val="2C5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11" name="Picture 10"/>
          <p:cNvPicPr>
            <a:picLocks/>
          </p:cNvPicPr>
          <p:nvPr userDrawn="1"/>
        </p:nvPicPr>
        <p:blipFill>
          <a:blip r:embed="rId11" cstate="print">
            <a:extLst>
              <a:ext uri="{28A0092B-C50C-407E-A947-70E740481C1C}">
                <a14:useLocalDpi xmlns:a14="http://schemas.microsoft.com/office/drawing/2010/main" val="0"/>
              </a:ext>
            </a:extLst>
          </a:blip>
          <a:stretch>
            <a:fillRect/>
          </a:stretch>
        </p:blipFill>
        <p:spPr>
          <a:xfrm>
            <a:off x="7010400" y="6096000"/>
            <a:ext cx="1843267" cy="577763"/>
          </a:xfrm>
          <a:prstGeom prst="rect">
            <a:avLst/>
          </a:prstGeom>
        </p:spPr>
      </p:pic>
    </p:spTree>
    <p:extLst>
      <p:ext uri="{BB962C8B-B14F-4D97-AF65-F5344CB8AC3E}">
        <p14:creationId xmlns:p14="http://schemas.microsoft.com/office/powerpoint/2010/main" val="2819360905"/>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Lst>
  <p:txStyles>
    <p:titleStyle>
      <a:lvl1pPr algn="l" defTabSz="685783" rtl="0" eaLnBrk="1" latinLnBrk="0" hangingPunct="1">
        <a:lnSpc>
          <a:spcPct val="90000"/>
        </a:lnSpc>
        <a:spcBef>
          <a:spcPct val="0"/>
        </a:spcBef>
        <a:buNone/>
        <a:defRPr sz="3200" b="1" kern="1200">
          <a:solidFill>
            <a:srgbClr val="002D73"/>
          </a:solidFill>
          <a:latin typeface="Arial" panose="020B0604020202020204" pitchFamily="34" charset="0"/>
          <a:ea typeface="+mj-ea"/>
          <a:cs typeface="Arial" panose="020B0604020202020204" pitchFamily="34" charset="0"/>
        </a:defRPr>
      </a:lvl1pPr>
    </p:titleStyle>
    <p:bodyStyle>
      <a:lvl1pPr marL="0" indent="0" algn="l" defTabSz="685783" rtl="0" eaLnBrk="1" latinLnBrk="0" hangingPunct="1">
        <a:lnSpc>
          <a:spcPct val="100000"/>
        </a:lnSpc>
        <a:spcBef>
          <a:spcPts val="0"/>
        </a:spcBef>
        <a:spcAft>
          <a:spcPts val="600"/>
        </a:spcAft>
        <a:buFontTx/>
        <a:buNone/>
        <a:defRPr sz="2400" kern="1200">
          <a:solidFill>
            <a:srgbClr val="646569"/>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00000"/>
        </a:lnSpc>
        <a:spcBef>
          <a:spcPts val="0"/>
        </a:spcBef>
        <a:spcAft>
          <a:spcPts val="600"/>
        </a:spcAft>
        <a:buFont typeface="Arial" panose="020B0604020202020204" pitchFamily="34" charset="0"/>
        <a:buChar char="•"/>
        <a:defRPr sz="2400" kern="1200">
          <a:solidFill>
            <a:srgbClr val="646569"/>
          </a:solidFill>
          <a:latin typeface="Arial" panose="020B0604020202020204" pitchFamily="34" charset="0"/>
          <a:ea typeface="+mn-ea"/>
          <a:cs typeface="Arial" panose="020B0604020202020204" pitchFamily="34" charset="0"/>
        </a:defRPr>
      </a:lvl2pPr>
      <a:lvl3pPr marL="342891" indent="-171446" algn="l" defTabSz="685783" rtl="0" eaLnBrk="1" latinLnBrk="0" hangingPunct="1">
        <a:lnSpc>
          <a:spcPct val="100000"/>
        </a:lnSpc>
        <a:spcBef>
          <a:spcPts val="0"/>
        </a:spcBef>
        <a:spcAft>
          <a:spcPts val="600"/>
        </a:spcAft>
        <a:buFont typeface="Wingdings" panose="05000000000000000000" pitchFamily="2" charset="2"/>
        <a:buChar char="§"/>
        <a:defRPr sz="2400" kern="1200">
          <a:solidFill>
            <a:srgbClr val="646569"/>
          </a:solidFill>
          <a:latin typeface="Arial" panose="020B0604020202020204" pitchFamily="34" charset="0"/>
          <a:ea typeface="+mn-ea"/>
          <a:cs typeface="Arial" panose="020B0604020202020204" pitchFamily="34" charset="0"/>
        </a:defRPr>
      </a:lvl3pPr>
      <a:lvl4pPr marL="473857" indent="-128585" algn="l" defTabSz="685783" rtl="0" eaLnBrk="1" latinLnBrk="0" hangingPunct="1">
        <a:lnSpc>
          <a:spcPct val="100000"/>
        </a:lnSpc>
        <a:spcBef>
          <a:spcPts val="0"/>
        </a:spcBef>
        <a:spcAft>
          <a:spcPts val="600"/>
        </a:spcAft>
        <a:buSzPct val="75000"/>
        <a:buFont typeface="Arial" panose="020B0604020202020204" pitchFamily="34" charset="0"/>
        <a:buChar char="•"/>
        <a:defRPr sz="2400" kern="1200">
          <a:solidFill>
            <a:srgbClr val="646569"/>
          </a:solidFill>
          <a:latin typeface="Arial" panose="020B0604020202020204" pitchFamily="34" charset="0"/>
          <a:ea typeface="+mn-ea"/>
          <a:cs typeface="Arial" panose="020B0604020202020204" pitchFamily="34" charset="0"/>
        </a:defRPr>
      </a:lvl4pPr>
      <a:lvl5pPr marL="600060" indent="-128585" algn="l" defTabSz="685783" rtl="0" eaLnBrk="1" latinLnBrk="0" hangingPunct="1">
        <a:lnSpc>
          <a:spcPct val="100000"/>
        </a:lnSpc>
        <a:spcBef>
          <a:spcPts val="0"/>
        </a:spcBef>
        <a:spcAft>
          <a:spcPts val="600"/>
        </a:spcAft>
        <a:buSzPct val="75000"/>
        <a:buFont typeface="Wingdings" panose="05000000000000000000" pitchFamily="2" charset="2"/>
        <a:buChar char="§"/>
        <a:defRPr sz="2400" kern="1200">
          <a:solidFill>
            <a:srgbClr val="646569"/>
          </a:solidFill>
          <a:latin typeface="Arial" panose="020B0604020202020204" pitchFamily="34" charset="0"/>
          <a:ea typeface="+mn-ea"/>
          <a:cs typeface="Arial" panose="020B0604020202020204" pitchFamily="34" charset="0"/>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3D1C56-6699-4A8E-9B6A-DC85E76C8AD2}" type="datetimeFigureOut">
              <a:rPr lang="en-US" smtClean="0"/>
              <a:t>7/31/2018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370EC4-2364-491D-8B3C-94C82BA05E8B}" type="slidenum">
              <a:rPr lang="en-US" smtClean="0"/>
              <a:t>‹#›</a:t>
            </a:fld>
            <a:endParaRPr lang="en-US" dirty="0"/>
          </a:p>
        </p:txBody>
      </p:sp>
    </p:spTree>
    <p:extLst>
      <p:ext uri="{BB962C8B-B14F-4D97-AF65-F5344CB8AC3E}">
        <p14:creationId xmlns:p14="http://schemas.microsoft.com/office/powerpoint/2010/main" val="2301357418"/>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9152467" cy="6858000"/>
            <a:chOff x="0" y="0"/>
            <a:chExt cx="9152467" cy="6858000"/>
          </a:xfrm>
        </p:grpSpPr>
        <p:pic>
          <p:nvPicPr>
            <p:cNvPr id="8" name="Picture 7" descr="S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0" y="3128434"/>
              <a:ext cx="68580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8466667" y="3128434"/>
              <a:ext cx="685800" cy="606425"/>
            </a:xfrm>
            <a:prstGeom prst="rect">
              <a:avLst/>
            </a:prstGeom>
          </p:spPr>
        </p:pic>
      </p:grpSp>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7/31/2018</a:t>
            </a:fld>
            <a:endParaRPr lang="en-US" dirty="0"/>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783736676"/>
      </p:ext>
    </p:extLst>
  </p:cSld>
  <p:clrMap bg1="lt1" tx1="dk1" bg2="lt2" tx2="dk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 id="2147484013" r:id="rId7"/>
    <p:sldLayoutId id="2147484014" r:id="rId8"/>
    <p:sldLayoutId id="2147484015" r:id="rId9"/>
    <p:sldLayoutId id="2147484016" r:id="rId10"/>
    <p:sldLayoutId id="2147484017" r:id="rId11"/>
    <p:sldLayoutId id="2147484018" r:id="rId12"/>
    <p:sldLayoutId id="2147484019" r:id="rId13"/>
    <p:sldLayoutId id="2147484020" r:id="rId14"/>
    <p:sldLayoutId id="2147484021" r:id="rId15"/>
    <p:sldLayoutId id="2147484022" r:id="rId16"/>
    <p:sldLayoutId id="2147484023" r:id="rId17"/>
  </p:sldLayoutIdLst>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www.dec.ny.gov/chemical/82123.html" TargetMode="Externa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9.png"/><Relationship Id="rId7" Type="http://schemas.openxmlformats.org/officeDocument/2006/relationships/image" Target="../media/image51.emf"/><Relationship Id="rId2" Type="http://schemas.openxmlformats.org/officeDocument/2006/relationships/slideLayout" Target="../slideLayouts/slideLayout8.xml"/><Relationship Id="rId1" Type="http://schemas.openxmlformats.org/officeDocument/2006/relationships/vmlDrawing" Target="../drawings/vmlDrawing1.vml"/><Relationship Id="rId6" Type="http://schemas.openxmlformats.org/officeDocument/2006/relationships/image" Target="../media/image50.png"/><Relationship Id="rId5" Type="http://schemas.openxmlformats.org/officeDocument/2006/relationships/image" Target="../media/image48.png"/><Relationship Id="rId4" Type="http://schemas.openxmlformats.org/officeDocument/2006/relationships/oleObject" Target="../embeddings/oleObject1.bin"/><Relationship Id="rId9"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4.JPG"/><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hyperlink" Target="https://plants.ifas.ufl.edu/plant-directory/cabomba-caroliniana/" TargetMode="External"/><Relationship Id="rId2" Type="http://schemas.openxmlformats.org/officeDocument/2006/relationships/hyperlink" Target="http://www.aquatics.org/bmp.html" TargetMode="External"/><Relationship Id="rId1" Type="http://schemas.openxmlformats.org/officeDocument/2006/relationships/slideLayout" Target="../slideLayouts/slideLayout2.xml"/><Relationship Id="rId4" Type="http://schemas.openxmlformats.org/officeDocument/2006/relationships/hyperlink" Target="http://nysparks.com/environment/documents/posters/BelmontLakeStateParkFanwortControl.pdf"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0.xml"/><Relationship Id="rId1" Type="http://schemas.openxmlformats.org/officeDocument/2006/relationships/slideLayout" Target="../slideLayouts/slideLayout27.xml"/><Relationship Id="rId6" Type="http://schemas.openxmlformats.org/officeDocument/2006/relationships/image" Target="../media/image69.JPG"/><Relationship Id="rId5" Type="http://schemas.openxmlformats.org/officeDocument/2006/relationships/image" Target="../media/image68.jpeg"/><Relationship Id="rId4" Type="http://schemas.openxmlformats.org/officeDocument/2006/relationships/image" Target="../media/image67.png"/></Relationships>
</file>

<file path=ppt/slides/_rels/slide45.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6.jpg"/><Relationship Id="rId7" Type="http://schemas.openxmlformats.org/officeDocument/2006/relationships/image" Target="../media/image73.JPG"/><Relationship Id="rId2" Type="http://schemas.openxmlformats.org/officeDocument/2006/relationships/notesSlide" Target="../notesSlides/notesSlide11.xml"/><Relationship Id="rId1" Type="http://schemas.openxmlformats.org/officeDocument/2006/relationships/slideLayout" Target="../slideLayouts/slideLayout27.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g"/></Relationships>
</file>

<file path=ppt/slides/_rels/slide4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2.xml"/><Relationship Id="rId1" Type="http://schemas.openxmlformats.org/officeDocument/2006/relationships/slideLayout" Target="../slideLayouts/slideLayout27.xml"/><Relationship Id="rId4" Type="http://schemas.openxmlformats.org/officeDocument/2006/relationships/image" Target="../media/image75.png"/></Relationships>
</file>

<file path=ppt/slides/_rels/slide4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3.xml"/><Relationship Id="rId1" Type="http://schemas.openxmlformats.org/officeDocument/2006/relationships/slideLayout" Target="../slideLayouts/slideLayout27.xml"/><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image" Target="../media/image76.jpeg"/></Relationships>
</file>

<file path=ppt/slides/_rels/slide4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5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p:cNvPicPr>
            <a:picLocks noGrp="1" noChangeAspect="1" noChangeArrowheads="1"/>
          </p:cNvPicPr>
          <p:nvPr>
            <p:ph idx="1"/>
          </p:nvPr>
        </p:nvPicPr>
        <p:blipFill>
          <a:blip r:embed="rId3" cstate="print"/>
          <a:srcRect/>
          <a:stretch>
            <a:fillRect/>
          </a:stretch>
        </p:blipFill>
        <p:spPr>
          <a:xfrm>
            <a:off x="5874501" y="1739900"/>
            <a:ext cx="2964700" cy="4038600"/>
          </a:xfrm>
        </p:spPr>
      </p:pic>
      <p:sp>
        <p:nvSpPr>
          <p:cNvPr id="34819" name="Title 3"/>
          <p:cNvSpPr>
            <a:spLocks noGrp="1"/>
          </p:cNvSpPr>
          <p:nvPr>
            <p:ph type="title"/>
          </p:nvPr>
        </p:nvSpPr>
        <p:spPr>
          <a:xfrm>
            <a:off x="232150" y="387349"/>
            <a:ext cx="7835900" cy="1162051"/>
          </a:xfrm>
        </p:spPr>
        <p:txBody>
          <a:bodyPr/>
          <a:lstStyle/>
          <a:p>
            <a:pPr eaLnBrk="1" hangingPunct="1"/>
            <a:r>
              <a:rPr lang="en-US" sz="3200" dirty="0"/>
              <a:t>Fanwort</a:t>
            </a:r>
            <a:br>
              <a:rPr lang="en-US" sz="3200" dirty="0"/>
            </a:br>
            <a:r>
              <a:rPr lang="en-US" sz="3200" dirty="0"/>
              <a:t>(</a:t>
            </a:r>
            <a:r>
              <a:rPr lang="en-US" sz="3200" i="1" dirty="0"/>
              <a:t>Cabomba caroliniana)</a:t>
            </a:r>
            <a:endParaRPr lang="en-US" sz="3200" dirty="0"/>
          </a:p>
        </p:txBody>
      </p:sp>
      <p:sp>
        <p:nvSpPr>
          <p:cNvPr id="34820" name="Text Placeholder 5"/>
          <p:cNvSpPr>
            <a:spLocks noGrp="1"/>
          </p:cNvSpPr>
          <p:nvPr>
            <p:ph type="body" sz="half" idx="2"/>
          </p:nvPr>
        </p:nvSpPr>
        <p:spPr>
          <a:xfrm>
            <a:off x="232149" y="1739901"/>
            <a:ext cx="6172200" cy="4965700"/>
          </a:xfrm>
        </p:spPr>
        <p:txBody>
          <a:bodyPr/>
          <a:lstStyle/>
          <a:p>
            <a:pPr eaLnBrk="1" hangingPunct="1">
              <a:lnSpc>
                <a:spcPct val="80000"/>
              </a:lnSpc>
            </a:pPr>
            <a:r>
              <a:rPr lang="en-US" sz="2600" dirty="0"/>
              <a:t>Origin: 				SE USA</a:t>
            </a:r>
          </a:p>
          <a:p>
            <a:pPr eaLnBrk="1" hangingPunct="1">
              <a:lnSpc>
                <a:spcPct val="80000"/>
              </a:lnSpc>
            </a:pPr>
            <a:r>
              <a:rPr lang="en-US" sz="2600" dirty="0"/>
              <a:t> 	Intro to US: 		Native</a:t>
            </a:r>
          </a:p>
          <a:p>
            <a:pPr eaLnBrk="1" hangingPunct="1">
              <a:lnSpc>
                <a:spcPct val="80000"/>
              </a:lnSpc>
            </a:pPr>
            <a:r>
              <a:rPr lang="en-US" sz="2600" dirty="0"/>
              <a:t> 	Intro to NYS: 		1920s (MA)</a:t>
            </a:r>
          </a:p>
          <a:p>
            <a:pPr eaLnBrk="1" hangingPunct="1">
              <a:lnSpc>
                <a:spcPct val="80000"/>
              </a:lnSpc>
              <a:buFont typeface="Arial" charset="0"/>
              <a:buChar char="•"/>
            </a:pPr>
            <a:endParaRPr lang="en-US" sz="2600" dirty="0"/>
          </a:p>
          <a:p>
            <a:pPr eaLnBrk="1" hangingPunct="1">
              <a:lnSpc>
                <a:spcPct val="80000"/>
              </a:lnSpc>
            </a:pPr>
            <a:r>
              <a:rPr lang="en-US" sz="2600" dirty="0"/>
              <a:t>Plant Type:			Submerged</a:t>
            </a:r>
          </a:p>
          <a:p>
            <a:pPr eaLnBrk="1" hangingPunct="1">
              <a:lnSpc>
                <a:spcPct val="80000"/>
              </a:lnSpc>
            </a:pPr>
            <a:r>
              <a:rPr lang="en-US" sz="2600" dirty="0"/>
              <a:t>		</a:t>
            </a:r>
          </a:p>
          <a:p>
            <a:pPr eaLnBrk="1" hangingPunct="1">
              <a:lnSpc>
                <a:spcPct val="80000"/>
              </a:lnSpc>
            </a:pPr>
            <a:r>
              <a:rPr lang="en-US" sz="2600" dirty="0"/>
              <a:t>Leaf Type:</a:t>
            </a:r>
          </a:p>
          <a:p>
            <a:pPr eaLnBrk="1" hangingPunct="1">
              <a:lnSpc>
                <a:spcPct val="80000"/>
              </a:lnSpc>
            </a:pPr>
            <a:r>
              <a:rPr lang="en-US" sz="2600" dirty="0"/>
              <a:t> 	Submersed:		Pinnate</a:t>
            </a:r>
          </a:p>
          <a:p>
            <a:pPr eaLnBrk="1" hangingPunct="1">
              <a:lnSpc>
                <a:spcPct val="80000"/>
              </a:lnSpc>
            </a:pPr>
            <a:r>
              <a:rPr lang="en-US" sz="2600" dirty="0"/>
              <a:t> 	Floating:			Small Flower</a:t>
            </a:r>
          </a:p>
          <a:p>
            <a:pPr eaLnBrk="1" hangingPunct="1">
              <a:lnSpc>
                <a:spcPct val="80000"/>
              </a:lnSpc>
            </a:pPr>
            <a:r>
              <a:rPr lang="en-US" sz="2600" dirty="0"/>
              <a:t>Leaf Arrangement:		Opposite</a:t>
            </a:r>
          </a:p>
          <a:p>
            <a:pPr eaLnBrk="1" hangingPunct="1">
              <a:lnSpc>
                <a:spcPct val="80000"/>
              </a:lnSpc>
            </a:pPr>
            <a:r>
              <a:rPr lang="en-US" sz="2600" dirty="0"/>
              <a:t>Leaf Shape:			Thread</a:t>
            </a:r>
          </a:p>
          <a:p>
            <a:pPr eaLnBrk="1" hangingPunct="1">
              <a:lnSpc>
                <a:spcPct val="80000"/>
              </a:lnSpc>
            </a:pPr>
            <a:r>
              <a:rPr lang="en-US" sz="2600" dirty="0"/>
              <a:t>Leaf Margin:			Smooth</a:t>
            </a:r>
          </a:p>
        </p:txBody>
      </p:sp>
    </p:spTree>
    <p:extLst>
      <p:ext uri="{BB962C8B-B14F-4D97-AF65-F5344CB8AC3E}">
        <p14:creationId xmlns:p14="http://schemas.microsoft.com/office/powerpoint/2010/main" val="8740013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ใครสนใจจะ อาบน้ำสาหร่าย ..."/>
          <p:cNvPicPr>
            <a:picLocks noChangeAspect="1" noChangeArrowheads="1"/>
          </p:cNvPicPr>
          <p:nvPr/>
        </p:nvPicPr>
        <p:blipFill rotWithShape="1">
          <a:blip r:embed="rId3">
            <a:extLst>
              <a:ext uri="{28A0092B-C50C-407E-A947-70E740481C1C}">
                <a14:useLocalDpi xmlns:a14="http://schemas.microsoft.com/office/drawing/2010/main" val="0"/>
              </a:ext>
            </a:extLst>
          </a:blip>
          <a:srcRect l="149" t="21710" r="412"/>
          <a:stretch/>
        </p:blipFill>
        <p:spPr bwMode="auto">
          <a:xfrm>
            <a:off x="340218" y="2133601"/>
            <a:ext cx="8575183" cy="44897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Where to search: downwind shores</a:t>
            </a:r>
          </a:p>
        </p:txBody>
      </p:sp>
      <p:sp>
        <p:nvSpPr>
          <p:cNvPr id="4" name="TextBox 3"/>
          <p:cNvSpPr txBox="1"/>
          <p:nvPr/>
        </p:nvSpPr>
        <p:spPr>
          <a:xfrm>
            <a:off x="609600" y="1219202"/>
            <a:ext cx="8001000" cy="954107"/>
          </a:xfrm>
          <a:prstGeom prst="rect">
            <a:avLst/>
          </a:prstGeom>
          <a:noFill/>
        </p:spPr>
        <p:txBody>
          <a:bodyPr wrap="square" rtlCol="0">
            <a:spAutoFit/>
          </a:bodyPr>
          <a:lstStyle/>
          <a:p>
            <a:pPr defTabSz="1219170"/>
            <a:r>
              <a:rPr lang="en-US" altLang="en-US" sz="2800" kern="0" dirty="0">
                <a:solidFill>
                  <a:schemeClr val="tx2"/>
                </a:solidFill>
                <a:cs typeface="Arial" charset="0"/>
              </a:rPr>
              <a:t>Fragments can be directed by wind or currents to concentrate at the shoreline or along docks.</a:t>
            </a:r>
            <a:endParaRPr lang="en-US" sz="2800" kern="0" dirty="0">
              <a:solidFill>
                <a:sysClr val="windowText" lastClr="000000"/>
              </a:solidFill>
            </a:endParaRPr>
          </a:p>
        </p:txBody>
      </p:sp>
    </p:spTree>
    <p:extLst>
      <p:ext uri="{BB962C8B-B14F-4D97-AF65-F5344CB8AC3E}">
        <p14:creationId xmlns:p14="http://schemas.microsoft.com/office/powerpoint/2010/main" val="329564944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to search…</a:t>
            </a:r>
          </a:p>
        </p:txBody>
      </p:sp>
      <p:sp>
        <p:nvSpPr>
          <p:cNvPr id="3" name="Content Placeholder 2"/>
          <p:cNvSpPr>
            <a:spLocks noGrp="1"/>
          </p:cNvSpPr>
          <p:nvPr>
            <p:ph idx="1"/>
          </p:nvPr>
        </p:nvSpPr>
        <p:spPr>
          <a:xfrm>
            <a:off x="457200" y="1600200"/>
            <a:ext cx="2971800" cy="4572000"/>
          </a:xfrm>
        </p:spPr>
        <p:txBody>
          <a:bodyPr>
            <a:normAutofit/>
          </a:bodyPr>
          <a:lstStyle/>
          <a:p>
            <a:r>
              <a:rPr lang="en-US" dirty="0"/>
              <a:t>Lake outlet</a:t>
            </a:r>
          </a:p>
          <a:p>
            <a:endParaRPr lang="en-US" dirty="0"/>
          </a:p>
          <a:p>
            <a:r>
              <a:rPr lang="en-US" dirty="0"/>
              <a:t>Stream inlet </a:t>
            </a:r>
          </a:p>
          <a:p>
            <a:endParaRPr lang="en-US" dirty="0"/>
          </a:p>
          <a:p>
            <a:r>
              <a:rPr lang="en-US" dirty="0"/>
              <a:t>Near other known </a:t>
            </a:r>
            <a:r>
              <a:rPr lang="en-US" dirty="0" err="1"/>
              <a:t>invasives</a:t>
            </a:r>
            <a:r>
              <a:rPr lang="en-US" dirty="0"/>
              <a:t> </a:t>
            </a:r>
          </a:p>
          <a:p>
            <a:endParaRPr lang="en-US" dirty="0"/>
          </a:p>
          <a:p>
            <a:r>
              <a:rPr lang="en-US" dirty="0" err="1"/>
              <a:t>Weedbeds</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9000" y="1600200"/>
            <a:ext cx="5486400" cy="4114800"/>
          </a:xfrm>
          <a:prstGeom prst="rect">
            <a:avLst/>
          </a:prstGeom>
        </p:spPr>
      </p:pic>
    </p:spTree>
    <p:extLst>
      <p:ext uri="{BB962C8B-B14F-4D97-AF65-F5344CB8AC3E}">
        <p14:creationId xmlns:p14="http://schemas.microsoft.com/office/powerpoint/2010/main" val="27035425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4"/>
          <p:cNvPicPr>
            <a:picLocks noChangeAspect="1"/>
          </p:cNvPicPr>
          <p:nvPr/>
        </p:nvPicPr>
        <p:blipFill>
          <a:blip r:embed="rId2"/>
          <a:stretch>
            <a:fillRect/>
          </a:stretch>
        </p:blipFill>
        <p:spPr>
          <a:xfrm rot="16200000">
            <a:off x="3369583" y="3186093"/>
            <a:ext cx="2918576" cy="2183095"/>
          </a:xfrm>
          <a:prstGeom prst="rect">
            <a:avLst/>
          </a:prstGeom>
        </p:spPr>
      </p:pic>
      <p:pic>
        <p:nvPicPr>
          <p:cNvPr id="8" name="Picture 7"/>
          <p:cNvPicPr>
            <a:picLocks noChangeAspect="1"/>
          </p:cNvPicPr>
          <p:nvPr/>
        </p:nvPicPr>
        <p:blipFill>
          <a:blip r:embed="rId3"/>
          <a:stretch>
            <a:fillRect/>
          </a:stretch>
        </p:blipFill>
        <p:spPr>
          <a:xfrm>
            <a:off x="5997979" y="4529082"/>
            <a:ext cx="3146021" cy="2359516"/>
          </a:xfrm>
          <a:prstGeom prst="rect">
            <a:avLst/>
          </a:prstGeom>
        </p:spPr>
      </p:pic>
      <p:pic>
        <p:nvPicPr>
          <p:cNvPr id="6" name="Picture 5"/>
          <p:cNvPicPr>
            <a:picLocks noChangeAspect="1"/>
          </p:cNvPicPr>
          <p:nvPr/>
        </p:nvPicPr>
        <p:blipFill>
          <a:blip r:embed="rId4"/>
          <a:stretch>
            <a:fillRect/>
          </a:stretch>
        </p:blipFill>
        <p:spPr>
          <a:xfrm>
            <a:off x="6012019" y="2022516"/>
            <a:ext cx="3131981" cy="2089032"/>
          </a:xfrm>
          <a:prstGeom prst="rect">
            <a:avLst/>
          </a:prstGeom>
        </p:spPr>
      </p:pic>
      <p:sp>
        <p:nvSpPr>
          <p:cNvPr id="2" name="Title 1"/>
          <p:cNvSpPr>
            <a:spLocks noGrp="1"/>
          </p:cNvSpPr>
          <p:nvPr>
            <p:ph type="title"/>
          </p:nvPr>
        </p:nvSpPr>
        <p:spPr/>
        <p:txBody>
          <a:bodyPr/>
          <a:lstStyle/>
          <a:p>
            <a:r>
              <a:rPr lang="en-US" dirty="0"/>
              <a:t>Fanwort lookalikes</a:t>
            </a:r>
          </a:p>
        </p:txBody>
      </p:sp>
      <p:sp>
        <p:nvSpPr>
          <p:cNvPr id="3" name="Content Placeholder 2"/>
          <p:cNvSpPr>
            <a:spLocks noGrp="1"/>
          </p:cNvSpPr>
          <p:nvPr>
            <p:ph sz="half" idx="1"/>
          </p:nvPr>
        </p:nvSpPr>
        <p:spPr/>
        <p:txBody>
          <a:bodyPr>
            <a:normAutofit/>
          </a:bodyPr>
          <a:lstStyle/>
          <a:p>
            <a:r>
              <a:rPr lang="en-US" dirty="0"/>
              <a:t>Water marigold</a:t>
            </a:r>
          </a:p>
          <a:p>
            <a:r>
              <a:rPr lang="en-US" dirty="0"/>
              <a:t>(</a:t>
            </a:r>
            <a:r>
              <a:rPr lang="en-US" i="1" dirty="0" err="1"/>
              <a:t>Megaladonta</a:t>
            </a:r>
            <a:r>
              <a:rPr lang="en-US" i="1" dirty="0"/>
              <a:t> beckii</a:t>
            </a:r>
            <a:r>
              <a:rPr lang="en-US" dirty="0"/>
              <a:t>)</a:t>
            </a:r>
          </a:p>
          <a:p>
            <a:endParaRPr lang="en-US" dirty="0"/>
          </a:p>
          <a:p>
            <a:r>
              <a:rPr lang="en-US" dirty="0"/>
              <a:t>Water crowfoot / buttercup</a:t>
            </a:r>
          </a:p>
          <a:p>
            <a:r>
              <a:rPr lang="en-US" dirty="0"/>
              <a:t>(</a:t>
            </a:r>
            <a:r>
              <a:rPr lang="en-US" i="1" dirty="0"/>
              <a:t>Ranunculus sp.</a:t>
            </a:r>
            <a:r>
              <a:rPr lang="en-US" dirty="0"/>
              <a:t>)</a:t>
            </a:r>
          </a:p>
          <a:p>
            <a:endParaRPr lang="en-US" dirty="0"/>
          </a:p>
          <a:p>
            <a:r>
              <a:rPr lang="en-US" dirty="0"/>
              <a:t>Coontail</a:t>
            </a:r>
          </a:p>
          <a:p>
            <a:r>
              <a:rPr lang="en-US" dirty="0"/>
              <a:t>(</a:t>
            </a:r>
            <a:r>
              <a:rPr lang="en-US" i="1" dirty="0"/>
              <a:t>Ceratophyllum demersum</a:t>
            </a:r>
            <a:r>
              <a:rPr lang="en-US" dirty="0"/>
              <a:t>)</a:t>
            </a:r>
          </a:p>
          <a:p>
            <a:endParaRPr lang="en-US" dirty="0"/>
          </a:p>
          <a:p>
            <a:r>
              <a:rPr lang="en-US" dirty="0"/>
              <a:t>Bladderwort</a:t>
            </a:r>
          </a:p>
          <a:p>
            <a:r>
              <a:rPr lang="en-US" dirty="0"/>
              <a:t>(</a:t>
            </a:r>
            <a:r>
              <a:rPr lang="en-US" i="1" dirty="0"/>
              <a:t>Utricularia sp.</a:t>
            </a:r>
            <a:r>
              <a:rPr lang="en-US" dirty="0"/>
              <a:t>)</a:t>
            </a:r>
          </a:p>
        </p:txBody>
      </p:sp>
      <p:pic>
        <p:nvPicPr>
          <p:cNvPr id="5" name="Content Placeholder 4"/>
          <p:cNvPicPr>
            <a:picLocks noGrp="1" noChangeAspect="1"/>
          </p:cNvPicPr>
          <p:nvPr>
            <p:ph sz="half" idx="2"/>
          </p:nvPr>
        </p:nvPicPr>
        <p:blipFill>
          <a:blip r:embed="rId5"/>
          <a:stretch>
            <a:fillRect/>
          </a:stretch>
        </p:blipFill>
        <p:spPr>
          <a:xfrm>
            <a:off x="4293594" y="260855"/>
            <a:ext cx="2853284" cy="2139963"/>
          </a:xfrm>
          <a:prstGeom prst="rect">
            <a:avLst/>
          </a:prstGeom>
        </p:spPr>
      </p:pic>
    </p:spTree>
    <p:extLst>
      <p:ext uri="{BB962C8B-B14F-4D97-AF65-F5344CB8AC3E}">
        <p14:creationId xmlns:p14="http://schemas.microsoft.com/office/powerpoint/2010/main" val="18909482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Fanwort vs. Water Marigold</a:t>
            </a:r>
          </a:p>
        </p:txBody>
      </p:sp>
      <p:sp>
        <p:nvSpPr>
          <p:cNvPr id="3" name="Content Placeholder 2"/>
          <p:cNvSpPr>
            <a:spLocks noGrp="1"/>
          </p:cNvSpPr>
          <p:nvPr>
            <p:ph sz="half" idx="1"/>
          </p:nvPr>
        </p:nvSpPr>
        <p:spPr/>
        <p:txBody>
          <a:bodyPr/>
          <a:lstStyle/>
          <a:p>
            <a:r>
              <a:rPr lang="en-US" dirty="0"/>
              <a:t>Fanwort</a:t>
            </a:r>
          </a:p>
          <a:p>
            <a:pPr marL="380990" indent="-380990">
              <a:buFont typeface="Arial" panose="020B0604020202020204" pitchFamily="34" charset="0"/>
              <a:buChar char="•"/>
            </a:pPr>
            <a:r>
              <a:rPr lang="en-US" dirty="0"/>
              <a:t>Fan-like leaves</a:t>
            </a:r>
          </a:p>
          <a:p>
            <a:pPr marL="380990" indent="-380990">
              <a:buFont typeface="Arial" panose="020B0604020202020204" pitchFamily="34" charset="0"/>
              <a:buChar char="•"/>
            </a:pPr>
            <a:r>
              <a:rPr lang="en-US" dirty="0"/>
              <a:t>Opposite leaves</a:t>
            </a:r>
          </a:p>
          <a:p>
            <a:pPr marL="380990" indent="-380990">
              <a:buFont typeface="Arial" panose="020B0604020202020204" pitchFamily="34" charset="0"/>
              <a:buChar char="•"/>
            </a:pPr>
            <a:r>
              <a:rPr lang="en-US" b="1" dirty="0"/>
              <a:t>Petiole</a:t>
            </a:r>
          </a:p>
          <a:p>
            <a:endParaRPr lang="en-US" dirty="0"/>
          </a:p>
          <a:p>
            <a:r>
              <a:rPr lang="en-US" dirty="0"/>
              <a:t>Water marigold</a:t>
            </a:r>
          </a:p>
          <a:p>
            <a:pPr marL="380990" indent="-380990">
              <a:buFont typeface="Arial" panose="020B0604020202020204" pitchFamily="34" charset="0"/>
              <a:buChar char="•"/>
            </a:pPr>
            <a:r>
              <a:rPr lang="en-US" dirty="0"/>
              <a:t>Not (quite) fan-like leaves</a:t>
            </a:r>
          </a:p>
          <a:p>
            <a:pPr marL="380990" indent="-380990">
              <a:buFont typeface="Arial" panose="020B0604020202020204" pitchFamily="34" charset="0"/>
              <a:buChar char="•"/>
            </a:pPr>
            <a:r>
              <a:rPr lang="en-US" dirty="0"/>
              <a:t>Opposite to whorled leaves</a:t>
            </a:r>
          </a:p>
          <a:p>
            <a:pPr marL="380990" indent="-380990">
              <a:buFont typeface="Arial" panose="020B0604020202020204" pitchFamily="34" charset="0"/>
              <a:buChar char="•"/>
            </a:pPr>
            <a:r>
              <a:rPr lang="en-US" b="1" dirty="0"/>
              <a:t>No petiole</a:t>
            </a:r>
          </a:p>
        </p:txBody>
      </p:sp>
      <p:pic>
        <p:nvPicPr>
          <p:cNvPr id="5" name="Content Placeholder 4"/>
          <p:cNvPicPr>
            <a:picLocks noGrp="1" noChangeAspect="1"/>
          </p:cNvPicPr>
          <p:nvPr>
            <p:ph sz="half" idx="2"/>
          </p:nvPr>
        </p:nvPicPr>
        <p:blipFill>
          <a:blip r:embed="rId2"/>
          <a:stretch>
            <a:fillRect/>
          </a:stretch>
        </p:blipFill>
        <p:spPr>
          <a:xfrm>
            <a:off x="5055247" y="1604434"/>
            <a:ext cx="3467923" cy="4864100"/>
          </a:xfrm>
          <a:prstGeom prst="rect">
            <a:avLst/>
          </a:prstGeom>
        </p:spPr>
      </p:pic>
    </p:spTree>
    <p:extLst>
      <p:ext uri="{BB962C8B-B14F-4D97-AF65-F5344CB8AC3E}">
        <p14:creationId xmlns:p14="http://schemas.microsoft.com/office/powerpoint/2010/main" val="17041792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Fanwort vs. Water Crowfoot / Buttercup</a:t>
            </a:r>
          </a:p>
        </p:txBody>
      </p:sp>
      <p:sp>
        <p:nvSpPr>
          <p:cNvPr id="4" name="Content Placeholder 3"/>
          <p:cNvSpPr>
            <a:spLocks noGrp="1"/>
          </p:cNvSpPr>
          <p:nvPr>
            <p:ph sz="half" idx="2"/>
          </p:nvPr>
        </p:nvSpPr>
        <p:spPr/>
        <p:txBody>
          <a:bodyPr/>
          <a:lstStyle/>
          <a:p>
            <a:r>
              <a:rPr lang="en-US" dirty="0"/>
              <a:t>Fanwort</a:t>
            </a:r>
          </a:p>
          <a:p>
            <a:pPr marL="380990" indent="-380990">
              <a:buFont typeface="Arial" panose="020B0604020202020204" pitchFamily="34" charset="0"/>
              <a:buChar char="•"/>
            </a:pPr>
            <a:r>
              <a:rPr lang="en-US" dirty="0"/>
              <a:t>Fanlike leaves</a:t>
            </a:r>
          </a:p>
          <a:p>
            <a:pPr marL="380990" indent="-380990">
              <a:buFont typeface="Arial" panose="020B0604020202020204" pitchFamily="34" charset="0"/>
              <a:buChar char="•"/>
            </a:pPr>
            <a:r>
              <a:rPr lang="en-US" b="1" dirty="0"/>
              <a:t>Opposite leaves</a:t>
            </a:r>
          </a:p>
          <a:p>
            <a:pPr marL="380990" indent="-380990">
              <a:buFont typeface="Arial" panose="020B0604020202020204" pitchFamily="34" charset="0"/>
              <a:buChar char="•"/>
            </a:pPr>
            <a:r>
              <a:rPr lang="en-US" dirty="0"/>
              <a:t>Petiole</a:t>
            </a:r>
          </a:p>
          <a:p>
            <a:pPr marL="380990" indent="-380990">
              <a:buFont typeface="Arial" panose="020B0604020202020204" pitchFamily="34" charset="0"/>
              <a:buChar char="•"/>
            </a:pPr>
            <a:endParaRPr lang="en-US" dirty="0"/>
          </a:p>
          <a:p>
            <a:r>
              <a:rPr lang="en-US" dirty="0"/>
              <a:t>Water crowfoot / buttercup</a:t>
            </a:r>
          </a:p>
          <a:p>
            <a:pPr marL="380990" indent="-380990">
              <a:buFont typeface="Arial" panose="020B0604020202020204" pitchFamily="34" charset="0"/>
              <a:buChar char="•"/>
            </a:pPr>
            <a:r>
              <a:rPr lang="en-US" dirty="0"/>
              <a:t>Not fan-like leaves</a:t>
            </a:r>
          </a:p>
          <a:p>
            <a:pPr marL="380990" indent="-380990">
              <a:buFont typeface="Arial" panose="020B0604020202020204" pitchFamily="34" charset="0"/>
              <a:buChar char="•"/>
            </a:pPr>
            <a:r>
              <a:rPr lang="en-US" b="1" dirty="0"/>
              <a:t>Alternating leaves</a:t>
            </a:r>
          </a:p>
          <a:p>
            <a:pPr marL="380990" indent="-380990">
              <a:buFont typeface="Arial" panose="020B0604020202020204" pitchFamily="34" charset="0"/>
              <a:buChar char="•"/>
            </a:pPr>
            <a:r>
              <a:rPr lang="en-US" dirty="0"/>
              <a:t>Petiole</a:t>
            </a:r>
          </a:p>
        </p:txBody>
      </p:sp>
      <p:pic>
        <p:nvPicPr>
          <p:cNvPr id="7" name="Picture 6"/>
          <p:cNvPicPr>
            <a:picLocks noChangeAspect="1"/>
          </p:cNvPicPr>
          <p:nvPr/>
        </p:nvPicPr>
        <p:blipFill>
          <a:blip r:embed="rId2"/>
          <a:stretch>
            <a:fillRect/>
          </a:stretch>
        </p:blipFill>
        <p:spPr>
          <a:xfrm>
            <a:off x="534799" y="1987418"/>
            <a:ext cx="3592888" cy="3283996"/>
          </a:xfrm>
          <a:prstGeom prst="rect">
            <a:avLst/>
          </a:prstGeom>
        </p:spPr>
      </p:pic>
    </p:spTree>
    <p:extLst>
      <p:ext uri="{BB962C8B-B14F-4D97-AF65-F5344CB8AC3E}">
        <p14:creationId xmlns:p14="http://schemas.microsoft.com/office/powerpoint/2010/main" val="14924906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Fanwort vs. Coontail</a:t>
            </a:r>
          </a:p>
        </p:txBody>
      </p:sp>
      <p:pic>
        <p:nvPicPr>
          <p:cNvPr id="6" name="Content Placeholder 5"/>
          <p:cNvPicPr>
            <a:picLocks noGrp="1" noChangeAspect="1"/>
          </p:cNvPicPr>
          <p:nvPr>
            <p:ph sz="half" idx="1"/>
          </p:nvPr>
        </p:nvPicPr>
        <p:blipFill>
          <a:blip r:embed="rId2"/>
          <a:stretch>
            <a:fillRect/>
          </a:stretch>
        </p:blipFill>
        <p:spPr>
          <a:xfrm>
            <a:off x="4838829" y="2738171"/>
            <a:ext cx="4167716" cy="2978527"/>
          </a:xfrm>
          <a:prstGeom prst="rect">
            <a:avLst/>
          </a:prstGeom>
        </p:spPr>
      </p:pic>
      <p:sp>
        <p:nvSpPr>
          <p:cNvPr id="7" name="Content Placeholder 6"/>
          <p:cNvSpPr>
            <a:spLocks noGrp="1"/>
          </p:cNvSpPr>
          <p:nvPr>
            <p:ph sz="half" idx="2"/>
          </p:nvPr>
        </p:nvSpPr>
        <p:spPr>
          <a:xfrm>
            <a:off x="274467" y="1795659"/>
            <a:ext cx="4138349" cy="4863552"/>
          </a:xfrm>
        </p:spPr>
        <p:txBody>
          <a:bodyPr/>
          <a:lstStyle/>
          <a:p>
            <a:r>
              <a:rPr lang="en-US" dirty="0"/>
              <a:t>Fanwort</a:t>
            </a:r>
          </a:p>
          <a:p>
            <a:pPr marL="380990" indent="-380990">
              <a:buFont typeface="Arial" panose="020B0604020202020204" pitchFamily="34" charset="0"/>
              <a:buChar char="•"/>
            </a:pPr>
            <a:r>
              <a:rPr lang="en-US" dirty="0"/>
              <a:t>Fanlike leaves</a:t>
            </a:r>
          </a:p>
          <a:p>
            <a:pPr marL="380990" indent="-380990">
              <a:buFont typeface="Arial" panose="020B0604020202020204" pitchFamily="34" charset="0"/>
              <a:buChar char="•"/>
            </a:pPr>
            <a:r>
              <a:rPr lang="en-US" b="1" dirty="0"/>
              <a:t>Smooth leaf margins</a:t>
            </a:r>
          </a:p>
          <a:p>
            <a:pPr marL="380990" indent="-380990">
              <a:buFont typeface="Arial" panose="020B0604020202020204" pitchFamily="34" charset="0"/>
              <a:buChar char="•"/>
            </a:pPr>
            <a:r>
              <a:rPr lang="en-US" dirty="0"/>
              <a:t>Opposite leaves</a:t>
            </a:r>
          </a:p>
          <a:p>
            <a:pPr marL="380990" indent="-380990">
              <a:buFont typeface="Arial" panose="020B0604020202020204" pitchFamily="34" charset="0"/>
              <a:buChar char="•"/>
            </a:pPr>
            <a:endParaRPr lang="en-US" dirty="0"/>
          </a:p>
          <a:p>
            <a:r>
              <a:rPr lang="en-US" dirty="0"/>
              <a:t>Coontail</a:t>
            </a:r>
          </a:p>
          <a:p>
            <a:pPr marL="380990" indent="-380990">
              <a:buFont typeface="Arial" panose="020B0604020202020204" pitchFamily="34" charset="0"/>
              <a:buChar char="•"/>
            </a:pPr>
            <a:r>
              <a:rPr lang="en-US" dirty="0" err="1"/>
              <a:t>Sorta</a:t>
            </a:r>
            <a:r>
              <a:rPr lang="en-US" dirty="0"/>
              <a:t> fanlike leaves</a:t>
            </a:r>
          </a:p>
          <a:p>
            <a:pPr marL="380990" indent="-380990">
              <a:buFont typeface="Arial" panose="020B0604020202020204" pitchFamily="34" charset="0"/>
              <a:buChar char="•"/>
            </a:pPr>
            <a:r>
              <a:rPr lang="en-US" b="1" dirty="0"/>
              <a:t>Serrated margins</a:t>
            </a:r>
          </a:p>
          <a:p>
            <a:pPr marL="380990" indent="-380990">
              <a:buFont typeface="Arial" panose="020B0604020202020204" pitchFamily="34" charset="0"/>
              <a:buChar char="•"/>
            </a:pPr>
            <a:r>
              <a:rPr lang="en-US" dirty="0"/>
              <a:t>Whorled leaves</a:t>
            </a:r>
          </a:p>
        </p:txBody>
      </p:sp>
    </p:spTree>
    <p:extLst>
      <p:ext uri="{BB962C8B-B14F-4D97-AF65-F5344CB8AC3E}">
        <p14:creationId xmlns:p14="http://schemas.microsoft.com/office/powerpoint/2010/main" val="21335108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Fanwort vs. Bladderwort</a:t>
            </a:r>
          </a:p>
        </p:txBody>
      </p:sp>
      <p:pic>
        <p:nvPicPr>
          <p:cNvPr id="5" name="Content Placeholder 4"/>
          <p:cNvPicPr>
            <a:picLocks noGrp="1" noChangeAspect="1"/>
          </p:cNvPicPr>
          <p:nvPr>
            <p:ph sz="half" idx="1"/>
          </p:nvPr>
        </p:nvPicPr>
        <p:blipFill>
          <a:blip r:embed="rId2"/>
          <a:stretch>
            <a:fillRect/>
          </a:stretch>
        </p:blipFill>
        <p:spPr>
          <a:xfrm>
            <a:off x="507471" y="1604434"/>
            <a:ext cx="3648075" cy="4864100"/>
          </a:xfrm>
          <a:prstGeom prst="rect">
            <a:avLst/>
          </a:prstGeom>
        </p:spPr>
      </p:pic>
      <p:sp>
        <p:nvSpPr>
          <p:cNvPr id="4" name="Content Placeholder 3"/>
          <p:cNvSpPr>
            <a:spLocks noGrp="1"/>
          </p:cNvSpPr>
          <p:nvPr>
            <p:ph sz="half" idx="2"/>
          </p:nvPr>
        </p:nvSpPr>
        <p:spPr/>
        <p:txBody>
          <a:bodyPr/>
          <a:lstStyle/>
          <a:p>
            <a:r>
              <a:rPr lang="en-US" dirty="0"/>
              <a:t>Fanwort</a:t>
            </a:r>
          </a:p>
          <a:p>
            <a:pPr marL="380990" indent="-380990">
              <a:buFont typeface="Arial" panose="020B0604020202020204" pitchFamily="34" charset="0"/>
              <a:buChar char="•"/>
            </a:pPr>
            <a:r>
              <a:rPr lang="en-US" dirty="0"/>
              <a:t>Fan-like leaves</a:t>
            </a:r>
          </a:p>
          <a:p>
            <a:pPr marL="380990" indent="-380990">
              <a:buFont typeface="Arial" panose="020B0604020202020204" pitchFamily="34" charset="0"/>
              <a:buChar char="•"/>
            </a:pPr>
            <a:r>
              <a:rPr lang="en-US" b="1" dirty="0"/>
              <a:t>No bladders</a:t>
            </a:r>
          </a:p>
          <a:p>
            <a:pPr marL="380990" indent="-380990">
              <a:buFont typeface="Arial" panose="020B0604020202020204" pitchFamily="34" charset="0"/>
              <a:buChar char="•"/>
            </a:pPr>
            <a:endParaRPr lang="en-US" dirty="0"/>
          </a:p>
          <a:p>
            <a:endParaRPr lang="en-US" dirty="0"/>
          </a:p>
          <a:p>
            <a:r>
              <a:rPr lang="en-US" dirty="0"/>
              <a:t>Bladderwort</a:t>
            </a:r>
          </a:p>
          <a:p>
            <a:pPr marL="380990" indent="-380990">
              <a:buFont typeface="Arial" panose="020B0604020202020204" pitchFamily="34" charset="0"/>
              <a:buChar char="•"/>
            </a:pPr>
            <a:r>
              <a:rPr lang="en-US" dirty="0"/>
              <a:t>Not fan-like leaves</a:t>
            </a:r>
          </a:p>
          <a:p>
            <a:pPr marL="380990" indent="-380990">
              <a:buFont typeface="Arial" panose="020B0604020202020204" pitchFamily="34" charset="0"/>
              <a:buChar char="•"/>
            </a:pPr>
            <a:r>
              <a:rPr lang="en-US" b="1" dirty="0"/>
              <a:t>Distinct bladders</a:t>
            </a:r>
          </a:p>
        </p:txBody>
      </p:sp>
    </p:spTree>
    <p:extLst>
      <p:ext uri="{BB962C8B-B14F-4D97-AF65-F5344CB8AC3E}">
        <p14:creationId xmlns:p14="http://schemas.microsoft.com/office/powerpoint/2010/main" val="12760170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304800" y="360955"/>
            <a:ext cx="8458200" cy="1143000"/>
          </a:xfrm>
        </p:spPr>
        <p:txBody>
          <a:bodyPr>
            <a:normAutofit/>
          </a:bodyPr>
          <a:lstStyle/>
          <a:p>
            <a:pPr eaLnBrk="1" hangingPunct="1">
              <a:defRPr/>
            </a:pPr>
            <a:r>
              <a:rPr lang="en-US" b="0" dirty="0">
                <a:solidFill>
                  <a:schemeClr val="tx1"/>
                </a:solidFill>
              </a:rPr>
              <a:t>Fanwort-</a:t>
            </a:r>
            <a:r>
              <a:rPr lang="en-US" b="0" dirty="0">
                <a:solidFill>
                  <a:schemeClr val="tx1"/>
                </a:solidFill>
                <a:effectLst>
                  <a:outerShdw blurRad="38100" dist="38100" dir="2700000" algn="tl">
                    <a:srgbClr val="C0C0C0"/>
                  </a:outerShdw>
                </a:effectLst>
              </a:rPr>
              <a:t> </a:t>
            </a:r>
            <a:br>
              <a:rPr lang="en-US" b="0" dirty="0">
                <a:solidFill>
                  <a:schemeClr val="tx1"/>
                </a:solidFill>
                <a:effectLst>
                  <a:outerShdw blurRad="38100" dist="38100" dir="2700000" algn="tl">
                    <a:srgbClr val="C0C0C0"/>
                  </a:outerShdw>
                </a:effectLst>
              </a:rPr>
            </a:br>
            <a:r>
              <a:rPr lang="en-US" b="0" dirty="0">
                <a:solidFill>
                  <a:schemeClr val="tx1"/>
                </a:solidFill>
              </a:rPr>
              <a:t>Key features / distinguishing from lookalikes?</a:t>
            </a:r>
          </a:p>
        </p:txBody>
      </p:sp>
      <p:pic>
        <p:nvPicPr>
          <p:cNvPr id="5" name="Content Placeholder 4" descr="budlf2"/>
          <p:cNvPicPr>
            <a:picLocks noGrp="1" noChangeAspect="1" noChangeArrowheads="1"/>
          </p:cNvPicPr>
          <p:nvPr>
            <p:ph sz="half" idx="1"/>
          </p:nvPr>
        </p:nvPicPr>
        <p:blipFill>
          <a:blip r:embed="rId3" cstate="print"/>
          <a:stretch>
            <a:fillRect/>
          </a:stretch>
        </p:blipFill>
        <p:spPr>
          <a:xfrm>
            <a:off x="304800" y="1676400"/>
            <a:ext cx="3429000" cy="1848845"/>
          </a:xfrm>
        </p:spPr>
      </p:pic>
      <p:pic>
        <p:nvPicPr>
          <p:cNvPr id="37892" name="Picture 8" descr="Ccaroliniana3"/>
          <p:cNvPicPr>
            <a:picLocks noGrp="1" noChangeAspect="1" noChangeArrowheads="1"/>
          </p:cNvPicPr>
          <p:nvPr>
            <p:ph sz="half" idx="2"/>
          </p:nvPr>
        </p:nvPicPr>
        <p:blipFill>
          <a:blip r:embed="rId4" cstate="print"/>
          <a:stretch>
            <a:fillRect/>
          </a:stretch>
        </p:blipFill>
        <p:spPr>
          <a:xfrm>
            <a:off x="1143001" y="3505201"/>
            <a:ext cx="3126479" cy="3136900"/>
          </a:xfrm>
          <a:noFill/>
        </p:spPr>
      </p:pic>
      <p:sp>
        <p:nvSpPr>
          <p:cNvPr id="6" name="Content Placeholder 2"/>
          <p:cNvSpPr txBox="1">
            <a:spLocks/>
          </p:cNvSpPr>
          <p:nvPr/>
        </p:nvSpPr>
        <p:spPr bwMode="auto">
          <a:xfrm>
            <a:off x="4419600" y="1676400"/>
            <a:ext cx="4724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marL="342891" indent="-342891" defTabSz="1219170" eaLnBrk="0" fontAlgn="base" hangingPunct="0">
              <a:spcBef>
                <a:spcPct val="20000"/>
              </a:spcBef>
              <a:spcAft>
                <a:spcPct val="0"/>
              </a:spcAft>
              <a:buFontTx/>
              <a:buChar char="•"/>
              <a:defRPr/>
            </a:pPr>
            <a:r>
              <a:rPr lang="en-US" sz="2800" i="1" kern="0" dirty="0">
                <a:solidFill>
                  <a:sysClr val="windowText" lastClr="000000"/>
                </a:solidFill>
                <a:latin typeface="Garamond" pitchFamily="18" charset="0"/>
              </a:rPr>
              <a:t>Key Features</a:t>
            </a:r>
            <a:endParaRPr lang="en-US" sz="2800" kern="0" dirty="0">
              <a:solidFill>
                <a:sysClr val="windowText" lastClr="000000"/>
              </a:solidFill>
              <a:latin typeface="Garamond" pitchFamily="18" charset="0"/>
            </a:endParaRPr>
          </a:p>
          <a:p>
            <a:pPr marL="800080" lvl="1" indent="-342891" defTabSz="1219170" eaLnBrk="0" hangingPunct="0">
              <a:spcBef>
                <a:spcPct val="20000"/>
              </a:spcBef>
              <a:buFontTx/>
              <a:buChar char="•"/>
            </a:pPr>
            <a:r>
              <a:rPr lang="en-US" sz="2400" kern="0" dirty="0">
                <a:solidFill>
                  <a:sysClr val="windowText" lastClr="000000"/>
                </a:solidFill>
                <a:latin typeface="Garamond" pitchFamily="18" charset="0"/>
              </a:rPr>
              <a:t>Fanlike thread leaves</a:t>
            </a:r>
          </a:p>
          <a:p>
            <a:pPr marL="800080" lvl="1" indent="-342891" defTabSz="1219170" eaLnBrk="0" hangingPunct="0">
              <a:spcBef>
                <a:spcPct val="20000"/>
              </a:spcBef>
              <a:buFontTx/>
              <a:buChar char="•"/>
            </a:pPr>
            <a:r>
              <a:rPr lang="en-US" sz="2400" kern="0" dirty="0">
                <a:solidFill>
                  <a:sysClr val="windowText" lastClr="000000"/>
                </a:solidFill>
                <a:latin typeface="Garamond" pitchFamily="18" charset="0"/>
              </a:rPr>
              <a:t>Opposite leaves</a:t>
            </a:r>
          </a:p>
          <a:p>
            <a:pPr marL="800080" lvl="1" indent="-342891" defTabSz="1219170" eaLnBrk="0" hangingPunct="0">
              <a:spcBef>
                <a:spcPct val="20000"/>
              </a:spcBef>
              <a:buFontTx/>
              <a:buChar char="•"/>
            </a:pPr>
            <a:r>
              <a:rPr lang="en-US" sz="2400" kern="0" dirty="0">
                <a:solidFill>
                  <a:sysClr val="windowText" lastClr="000000"/>
                </a:solidFill>
                <a:latin typeface="Garamond" pitchFamily="18" charset="0"/>
              </a:rPr>
              <a:t>Petiole</a:t>
            </a:r>
          </a:p>
          <a:p>
            <a:pPr marL="800080" lvl="1" indent="-342891" defTabSz="1219170" eaLnBrk="0" hangingPunct="0">
              <a:spcBef>
                <a:spcPct val="20000"/>
              </a:spcBef>
              <a:buFontTx/>
              <a:buChar char="•"/>
            </a:pPr>
            <a:r>
              <a:rPr lang="en-US" sz="2400" kern="0" dirty="0">
                <a:solidFill>
                  <a:sysClr val="windowText" lastClr="000000"/>
                </a:solidFill>
                <a:latin typeface="Garamond" pitchFamily="18" charset="0"/>
              </a:rPr>
              <a:t>Purplish stem</a:t>
            </a:r>
          </a:p>
          <a:p>
            <a:pPr marL="342891" indent="-342891" defTabSz="1219170" eaLnBrk="0" hangingPunct="0">
              <a:spcBef>
                <a:spcPct val="20000"/>
              </a:spcBef>
              <a:buFontTx/>
              <a:buChar char="•"/>
            </a:pPr>
            <a:r>
              <a:rPr lang="en-US" sz="2800" i="1" kern="0" dirty="0">
                <a:solidFill>
                  <a:sysClr val="windowText" lastClr="000000"/>
                </a:solidFill>
                <a:latin typeface="Garamond" pitchFamily="18" charset="0"/>
              </a:rPr>
              <a:t>How Lookalikes Differ</a:t>
            </a:r>
            <a:endParaRPr lang="en-US" sz="2400" kern="0" dirty="0">
              <a:solidFill>
                <a:sysClr val="windowText" lastClr="000000"/>
              </a:solidFill>
              <a:latin typeface="Garamond" pitchFamily="18" charset="0"/>
            </a:endParaRPr>
          </a:p>
          <a:p>
            <a:pPr marL="800080" lvl="1" indent="-342891" defTabSz="1219170" eaLnBrk="0" hangingPunct="0">
              <a:spcBef>
                <a:spcPct val="20000"/>
              </a:spcBef>
              <a:buFontTx/>
              <a:buChar char="•"/>
            </a:pPr>
            <a:r>
              <a:rPr lang="en-US" sz="2400" kern="0" dirty="0">
                <a:solidFill>
                  <a:sysClr val="windowText" lastClr="000000"/>
                </a:solidFill>
                <a:latin typeface="Garamond" pitchFamily="18" charset="0"/>
              </a:rPr>
              <a:t>Water marigold- no petiole</a:t>
            </a:r>
          </a:p>
          <a:p>
            <a:pPr marL="800080" lvl="1" indent="-342891" defTabSz="1219170" eaLnBrk="0" hangingPunct="0">
              <a:spcBef>
                <a:spcPct val="20000"/>
              </a:spcBef>
              <a:buFontTx/>
              <a:buChar char="•"/>
            </a:pPr>
            <a:r>
              <a:rPr lang="en-US" sz="2400" kern="0" dirty="0">
                <a:solidFill>
                  <a:sysClr val="windowText" lastClr="000000"/>
                </a:solidFill>
                <a:latin typeface="Garamond" pitchFamily="18" charset="0"/>
              </a:rPr>
              <a:t>Buttercup- alternate leaves</a:t>
            </a:r>
          </a:p>
          <a:p>
            <a:pPr marL="800080" lvl="1" indent="-342891" defTabSz="1219170" eaLnBrk="0" hangingPunct="0">
              <a:spcBef>
                <a:spcPct val="20000"/>
              </a:spcBef>
              <a:buFontTx/>
              <a:buChar char="•"/>
            </a:pPr>
            <a:r>
              <a:rPr lang="en-US" sz="2400" kern="0" dirty="0">
                <a:solidFill>
                  <a:sysClr val="windowText" lastClr="000000"/>
                </a:solidFill>
                <a:latin typeface="Garamond" pitchFamily="18" charset="0"/>
              </a:rPr>
              <a:t>Coontail- serrated margin</a:t>
            </a:r>
          </a:p>
          <a:p>
            <a:pPr marL="800080" lvl="1" indent="-342891" defTabSz="1219170" eaLnBrk="0" hangingPunct="0">
              <a:spcBef>
                <a:spcPct val="20000"/>
              </a:spcBef>
              <a:buFontTx/>
              <a:buChar char="•"/>
            </a:pPr>
            <a:r>
              <a:rPr lang="en-US" sz="2400" kern="0" dirty="0">
                <a:solidFill>
                  <a:sysClr val="windowText" lastClr="000000"/>
                </a:solidFill>
                <a:latin typeface="Garamond" pitchFamily="18" charset="0"/>
              </a:rPr>
              <a:t>Bladderwort- no fan</a:t>
            </a:r>
          </a:p>
        </p:txBody>
      </p:sp>
      <p:sp>
        <p:nvSpPr>
          <p:cNvPr id="7" name="Rectangle 6"/>
          <p:cNvSpPr/>
          <p:nvPr/>
        </p:nvSpPr>
        <p:spPr bwMode="auto">
          <a:xfrm>
            <a:off x="1600200" y="1676400"/>
            <a:ext cx="1371600" cy="1295400"/>
          </a:xfrm>
          <a:prstGeom prst="rect">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1219170" fontAlgn="base">
              <a:spcBef>
                <a:spcPct val="50000"/>
              </a:spcBef>
              <a:spcAft>
                <a:spcPct val="0"/>
              </a:spcAft>
            </a:pPr>
            <a:endParaRPr lang="en-US" sz="1400" kern="0" baseline="-25000">
              <a:solidFill>
                <a:srgbClr val="014EA1"/>
              </a:solidFill>
              <a:latin typeface="Arial" charset="0"/>
            </a:endParaRPr>
          </a:p>
        </p:txBody>
      </p:sp>
      <p:sp>
        <p:nvSpPr>
          <p:cNvPr id="8" name="Rectangle 7"/>
          <p:cNvSpPr/>
          <p:nvPr/>
        </p:nvSpPr>
        <p:spPr bwMode="auto">
          <a:xfrm>
            <a:off x="1066800" y="3048000"/>
            <a:ext cx="609600" cy="304800"/>
          </a:xfrm>
          <a:prstGeom prst="rect">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1219170" fontAlgn="base">
              <a:spcBef>
                <a:spcPct val="50000"/>
              </a:spcBef>
              <a:spcAft>
                <a:spcPct val="0"/>
              </a:spcAft>
            </a:pPr>
            <a:endParaRPr lang="en-US" sz="1400" kern="0" baseline="-25000">
              <a:solidFill>
                <a:srgbClr val="014EA1"/>
              </a:solidFill>
              <a:latin typeface="Arial" charset="0"/>
            </a:endParaRPr>
          </a:p>
        </p:txBody>
      </p:sp>
    </p:spTree>
    <p:extLst>
      <p:ext uri="{BB962C8B-B14F-4D97-AF65-F5344CB8AC3E}">
        <p14:creationId xmlns:p14="http://schemas.microsoft.com/office/powerpoint/2010/main" val="22826427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650" y="605425"/>
            <a:ext cx="8524877" cy="1143000"/>
          </a:xfrm>
        </p:spPr>
        <p:txBody>
          <a:bodyPr>
            <a:normAutofit/>
          </a:bodyPr>
          <a:lstStyle/>
          <a:p>
            <a:r>
              <a:rPr lang="en-US" dirty="0"/>
              <a:t>How to manage or control fanwort:</a:t>
            </a:r>
            <a:br>
              <a:rPr lang="en-US" dirty="0"/>
            </a:br>
            <a:r>
              <a:rPr lang="en-US" dirty="0"/>
              <a:t>A shopping list of management actions</a:t>
            </a:r>
          </a:p>
        </p:txBody>
      </p:sp>
      <p:sp>
        <p:nvSpPr>
          <p:cNvPr id="3" name="Content Placeholder 2"/>
          <p:cNvSpPr>
            <a:spLocks noGrp="1"/>
          </p:cNvSpPr>
          <p:nvPr>
            <p:ph sz="half" idx="1"/>
          </p:nvPr>
        </p:nvSpPr>
        <p:spPr>
          <a:xfrm>
            <a:off x="247650" y="1748425"/>
            <a:ext cx="4167188" cy="4863552"/>
          </a:xfrm>
        </p:spPr>
        <p:txBody>
          <a:bodyPr/>
          <a:lstStyle/>
          <a:p>
            <a:r>
              <a:rPr lang="en-US" dirty="0"/>
              <a:t>Management actions discussed in detail in </a:t>
            </a:r>
            <a:r>
              <a:rPr lang="en-US" u="sng" dirty="0"/>
              <a:t>Diet for a Small Lake</a:t>
            </a:r>
          </a:p>
          <a:p>
            <a:endParaRPr lang="en-US" dirty="0"/>
          </a:p>
          <a:p>
            <a:r>
              <a:rPr lang="en-US" dirty="0"/>
              <a:t>Available on NYSDEC website </a:t>
            </a:r>
            <a:r>
              <a:rPr lang="en-US" sz="1600" dirty="0"/>
              <a:t>(</a:t>
            </a:r>
            <a:r>
              <a:rPr lang="en-US" sz="1600" dirty="0">
                <a:hlinkClick r:id="rId2"/>
              </a:rPr>
              <a:t>http://www.dec.ny.gov/chemical/82123.html</a:t>
            </a:r>
            <a:r>
              <a:rPr lang="en-US" sz="1600" dirty="0"/>
              <a:t>)</a:t>
            </a:r>
          </a:p>
          <a:p>
            <a:endParaRPr lang="en-US" dirty="0"/>
          </a:p>
          <a:p>
            <a:r>
              <a:rPr lang="en-US" dirty="0"/>
              <a:t>Chapter 6 discusses each topic in detail</a:t>
            </a:r>
          </a:p>
        </p:txBody>
      </p:sp>
      <p:pic>
        <p:nvPicPr>
          <p:cNvPr id="36866" name="Picture 2" descr="http://t1.gstatic.com/images?q=tbn:ANd9GcSPpfHcbUiOwiiv5ZW-mo9fyVEOKPWQKYR53GA59w58fj_cOtP_"/>
          <p:cNvPicPr>
            <a:picLocks noGrp="1" noChangeAspect="1" noChangeArrowheads="1"/>
          </p:cNvPicPr>
          <p:nvPr>
            <p:ph sz="half" idx="2"/>
          </p:nvPr>
        </p:nvPicPr>
        <p:blipFill>
          <a:blip r:embed="rId3" cstate="print"/>
          <a:srcRect/>
          <a:stretch>
            <a:fillRect/>
          </a:stretch>
        </p:blipFill>
        <p:spPr bwMode="auto">
          <a:xfrm>
            <a:off x="4648201" y="1748426"/>
            <a:ext cx="4124327" cy="4124327"/>
          </a:xfrm>
          <a:prstGeom prst="rect">
            <a:avLst/>
          </a:prstGeom>
          <a:noFill/>
        </p:spPr>
      </p:pic>
    </p:spTree>
    <p:extLst>
      <p:ext uri="{BB962C8B-B14F-4D97-AF65-F5344CB8AC3E}">
        <p14:creationId xmlns:p14="http://schemas.microsoft.com/office/powerpoint/2010/main" val="26567647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5" name="Picture 5"/>
          <p:cNvPicPr>
            <a:picLocks noGrp="1" noChangeAspect="1" noChangeArrowheads="1"/>
          </p:cNvPicPr>
          <p:nvPr>
            <p:ph type="clipArt" sz="half" idx="2"/>
          </p:nvPr>
        </p:nvPicPr>
        <p:blipFill>
          <a:blip r:embed="rId2" cstate="print"/>
          <a:srcRect/>
          <a:stretch>
            <a:fillRect/>
          </a:stretch>
        </p:blipFill>
        <p:spPr>
          <a:xfrm>
            <a:off x="5625229" y="1902912"/>
            <a:ext cx="3200400" cy="4114800"/>
          </a:xfrm>
        </p:spPr>
      </p:pic>
      <p:sp>
        <p:nvSpPr>
          <p:cNvPr id="358402" name="Rectangle 2"/>
          <p:cNvSpPr>
            <a:spLocks noGrp="1" noChangeArrowheads="1"/>
          </p:cNvSpPr>
          <p:nvPr>
            <p:ph type="title"/>
          </p:nvPr>
        </p:nvSpPr>
        <p:spPr>
          <a:xfrm>
            <a:off x="233819" y="507417"/>
            <a:ext cx="8591811" cy="1143000"/>
          </a:xfrm>
        </p:spPr>
        <p:txBody>
          <a:bodyPr>
            <a:normAutofit fontScale="90000"/>
          </a:bodyPr>
          <a:lstStyle/>
          <a:p>
            <a:r>
              <a:rPr lang="en-US" dirty="0"/>
              <a:t>Specific issues in the </a:t>
            </a:r>
            <a:br>
              <a:rPr lang="en-US" dirty="0"/>
            </a:br>
            <a:r>
              <a:rPr lang="en-US" dirty="0"/>
              <a:t>Kasoag Lake/ Fish Creek / Oneida Lake system</a:t>
            </a:r>
          </a:p>
        </p:txBody>
      </p:sp>
      <p:sp>
        <p:nvSpPr>
          <p:cNvPr id="358403" name="Rectangle 3"/>
          <p:cNvSpPr>
            <a:spLocks noGrp="1" noChangeArrowheads="1"/>
          </p:cNvSpPr>
          <p:nvPr>
            <p:ph type="body" sz="half" idx="1"/>
          </p:nvPr>
        </p:nvSpPr>
        <p:spPr>
          <a:xfrm>
            <a:off x="335100" y="1650417"/>
            <a:ext cx="7424600" cy="4802688"/>
          </a:xfrm>
        </p:spPr>
        <p:txBody>
          <a:bodyPr>
            <a:normAutofit lnSpcReduction="10000"/>
          </a:bodyPr>
          <a:lstStyle/>
          <a:p>
            <a:pPr>
              <a:lnSpc>
                <a:spcPct val="90000"/>
              </a:lnSpc>
            </a:pPr>
            <a:r>
              <a:rPr lang="en-US" sz="2133" dirty="0">
                <a:cs typeface="Tahoma" pitchFamily="34" charset="0"/>
              </a:rPr>
              <a:t>Logistics</a:t>
            </a:r>
          </a:p>
          <a:p>
            <a:pPr lvl="1">
              <a:lnSpc>
                <a:spcPct val="90000"/>
              </a:lnSpc>
            </a:pPr>
            <a:r>
              <a:rPr lang="en-US" sz="1800" dirty="0">
                <a:cs typeface="Tahoma" pitchFamily="34" charset="0"/>
              </a:rPr>
              <a:t>No dam or ability to contain grass carp in Fish Creek/Oneida Lake</a:t>
            </a:r>
          </a:p>
          <a:p>
            <a:pPr lvl="1">
              <a:lnSpc>
                <a:spcPct val="90000"/>
              </a:lnSpc>
            </a:pPr>
            <a:r>
              <a:rPr lang="en-US" sz="1800" dirty="0">
                <a:cs typeface="Tahoma" pitchFamily="34" charset="0"/>
              </a:rPr>
              <a:t>Herbicide options limited by retention time (Fish Creek), big lake (Oneida)</a:t>
            </a:r>
          </a:p>
          <a:p>
            <a:pPr lvl="1">
              <a:lnSpc>
                <a:spcPct val="90000"/>
              </a:lnSpc>
            </a:pPr>
            <a:r>
              <a:rPr lang="en-US" sz="1800" dirty="0">
                <a:cs typeface="Tahoma" pitchFamily="34" charset="0"/>
              </a:rPr>
              <a:t>Varying densities of plant</a:t>
            </a:r>
          </a:p>
          <a:p>
            <a:pPr lvl="1">
              <a:lnSpc>
                <a:spcPct val="90000"/>
              </a:lnSpc>
            </a:pPr>
            <a:r>
              <a:rPr lang="en-US" sz="1800" dirty="0">
                <a:cs typeface="Tahoma" pitchFamily="34" charset="0"/>
              </a:rPr>
              <a:t>Varying habitats</a:t>
            </a:r>
          </a:p>
          <a:p>
            <a:pPr lvl="1">
              <a:lnSpc>
                <a:spcPct val="90000"/>
              </a:lnSpc>
            </a:pPr>
            <a:r>
              <a:rPr lang="en-US" sz="1800" dirty="0">
                <a:cs typeface="Tahoma" pitchFamily="34" charset="0"/>
              </a:rPr>
              <a:t>Potential impact to fisheries resources?</a:t>
            </a:r>
          </a:p>
          <a:p>
            <a:pPr>
              <a:lnSpc>
                <a:spcPct val="90000"/>
              </a:lnSpc>
            </a:pPr>
            <a:r>
              <a:rPr lang="en-US" sz="2133" dirty="0">
                <a:cs typeface="Tahoma" pitchFamily="34" charset="0"/>
              </a:rPr>
              <a:t>Location </a:t>
            </a:r>
            <a:r>
              <a:rPr lang="en-US" sz="2133" dirty="0" err="1">
                <a:cs typeface="Tahoma" pitchFamily="34" charset="0"/>
              </a:rPr>
              <a:t>location</a:t>
            </a:r>
            <a:r>
              <a:rPr lang="en-US" sz="2133" dirty="0">
                <a:cs typeface="Tahoma" pitchFamily="34" charset="0"/>
              </a:rPr>
              <a:t> </a:t>
            </a:r>
            <a:r>
              <a:rPr lang="en-US" sz="2133" dirty="0" err="1">
                <a:cs typeface="Tahoma" pitchFamily="34" charset="0"/>
              </a:rPr>
              <a:t>location</a:t>
            </a:r>
            <a:r>
              <a:rPr lang="en-US" sz="2133" dirty="0">
                <a:cs typeface="Tahoma" pitchFamily="34" charset="0"/>
              </a:rPr>
              <a:t> </a:t>
            </a:r>
          </a:p>
          <a:p>
            <a:pPr lvl="1">
              <a:lnSpc>
                <a:spcPct val="90000"/>
              </a:lnSpc>
            </a:pPr>
            <a:r>
              <a:rPr lang="en-US" sz="1800" dirty="0">
                <a:cs typeface="Tahoma" pitchFamily="34" charset="0"/>
              </a:rPr>
              <a:t>Multiple waterbodies used for multiple purposes</a:t>
            </a:r>
          </a:p>
          <a:p>
            <a:pPr lvl="1">
              <a:lnSpc>
                <a:spcPct val="90000"/>
              </a:lnSpc>
            </a:pPr>
            <a:r>
              <a:rPr lang="en-US" sz="1800" dirty="0">
                <a:cs typeface="Tahoma" pitchFamily="34" charset="0"/>
              </a:rPr>
              <a:t>High profile system</a:t>
            </a:r>
          </a:p>
          <a:p>
            <a:pPr>
              <a:lnSpc>
                <a:spcPct val="90000"/>
              </a:lnSpc>
            </a:pPr>
            <a:r>
              <a:rPr lang="en-US" sz="2133" dirty="0">
                <a:cs typeface="Tahoma" pitchFamily="34" charset="0"/>
              </a:rPr>
              <a:t>Other</a:t>
            </a:r>
          </a:p>
          <a:p>
            <a:pPr lvl="1">
              <a:lnSpc>
                <a:spcPct val="90000"/>
              </a:lnSpc>
            </a:pPr>
            <a:r>
              <a:rPr lang="en-US" sz="1800" dirty="0">
                <a:cs typeface="Tahoma" pitchFamily="34" charset="0"/>
              </a:rPr>
              <a:t>Appetite for starting down a long duration control pathway?</a:t>
            </a:r>
          </a:p>
          <a:p>
            <a:pPr lvl="1">
              <a:lnSpc>
                <a:spcPct val="90000"/>
              </a:lnSpc>
            </a:pPr>
            <a:r>
              <a:rPr lang="en-US" sz="1800" dirty="0">
                <a:cs typeface="Tahoma" pitchFamily="34" charset="0"/>
              </a:rPr>
              <a:t>Permitting issues?</a:t>
            </a:r>
          </a:p>
          <a:p>
            <a:pPr lvl="1">
              <a:lnSpc>
                <a:spcPct val="90000"/>
              </a:lnSpc>
            </a:pPr>
            <a:r>
              <a:rPr lang="en-US" sz="1800" dirty="0">
                <a:cs typeface="Tahoma" pitchFamily="34" charset="0"/>
              </a:rPr>
              <a:t>Management costs</a:t>
            </a:r>
          </a:p>
          <a:p>
            <a:pPr lvl="1">
              <a:lnSpc>
                <a:spcPct val="90000"/>
              </a:lnSpc>
            </a:pPr>
            <a:r>
              <a:rPr lang="en-US" sz="1800" dirty="0">
                <a:cs typeface="Tahoma" pitchFamily="34" charset="0"/>
              </a:rPr>
              <a:t>Monitoring costs</a:t>
            </a:r>
          </a:p>
        </p:txBody>
      </p:sp>
    </p:spTree>
    <p:extLst>
      <p:ext uri="{BB962C8B-B14F-4D97-AF65-F5344CB8AC3E}">
        <p14:creationId xmlns:p14="http://schemas.microsoft.com/office/powerpoint/2010/main" val="36470118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649" y="582867"/>
            <a:ext cx="8610600" cy="926592"/>
          </a:xfrm>
        </p:spPr>
        <p:txBody>
          <a:bodyPr/>
          <a:lstStyle/>
          <a:p>
            <a:r>
              <a:rPr lang="en-US" dirty="0"/>
              <a:t>What to know about fanwort (to help find it)</a:t>
            </a:r>
          </a:p>
        </p:txBody>
      </p:sp>
      <p:sp>
        <p:nvSpPr>
          <p:cNvPr id="3" name="Content Placeholder 2"/>
          <p:cNvSpPr>
            <a:spLocks noGrp="1"/>
          </p:cNvSpPr>
          <p:nvPr>
            <p:ph sz="half" idx="1"/>
          </p:nvPr>
        </p:nvSpPr>
        <p:spPr>
          <a:xfrm>
            <a:off x="247650" y="1720242"/>
            <a:ext cx="4472252" cy="5344439"/>
          </a:xfrm>
        </p:spPr>
        <p:txBody>
          <a:bodyPr>
            <a:normAutofit fontScale="92500" lnSpcReduction="10000"/>
          </a:bodyPr>
          <a:lstStyle/>
          <a:p>
            <a:pPr>
              <a:spcAft>
                <a:spcPts val="0"/>
              </a:spcAft>
            </a:pPr>
            <a:r>
              <a:rPr lang="en-US" dirty="0"/>
              <a:t>Colors</a:t>
            </a:r>
          </a:p>
          <a:p>
            <a:pPr>
              <a:spcAft>
                <a:spcPts val="0"/>
              </a:spcAft>
            </a:pPr>
            <a:r>
              <a:rPr lang="en-US" dirty="0"/>
              <a:t>	</a:t>
            </a:r>
            <a:r>
              <a:rPr lang="en-US" sz="1867" dirty="0"/>
              <a:t>Green to red to purple </a:t>
            </a:r>
          </a:p>
          <a:p>
            <a:pPr>
              <a:spcAft>
                <a:spcPts val="0"/>
              </a:spcAft>
            </a:pPr>
            <a:r>
              <a:rPr lang="en-US" sz="1867" dirty="0"/>
              <a:t>	More likely green in deep water</a:t>
            </a:r>
            <a:br>
              <a:rPr lang="en-US" dirty="0"/>
            </a:br>
            <a:r>
              <a:rPr lang="en-US" dirty="0"/>
              <a:t>Habitat</a:t>
            </a:r>
          </a:p>
          <a:p>
            <a:pPr>
              <a:spcAft>
                <a:spcPts val="0"/>
              </a:spcAft>
            </a:pPr>
            <a:r>
              <a:rPr lang="en-US" dirty="0"/>
              <a:t>	</a:t>
            </a:r>
            <a:r>
              <a:rPr lang="en-US" sz="1867" dirty="0"/>
              <a:t>Shallow water canopy (Long Island) </a:t>
            </a:r>
          </a:p>
          <a:p>
            <a:pPr>
              <a:spcAft>
                <a:spcPts val="0"/>
              </a:spcAft>
            </a:pPr>
            <a:r>
              <a:rPr lang="en-US" sz="1867" dirty="0"/>
              <a:t>	Deep meadows (Adirondacks)</a:t>
            </a:r>
            <a:br>
              <a:rPr lang="en-US" sz="1867" dirty="0"/>
            </a:br>
            <a:r>
              <a:rPr lang="en-US" dirty="0"/>
              <a:t>Flowers</a:t>
            </a:r>
          </a:p>
          <a:p>
            <a:pPr>
              <a:spcAft>
                <a:spcPts val="0"/>
              </a:spcAft>
            </a:pPr>
            <a:r>
              <a:rPr lang="en-US" sz="1867" dirty="0"/>
              <a:t>	3 petal- like sepals and 3 petals</a:t>
            </a:r>
          </a:p>
          <a:p>
            <a:pPr>
              <a:spcAft>
                <a:spcPts val="0"/>
              </a:spcAft>
            </a:pPr>
            <a:r>
              <a:rPr lang="en-US" sz="1867" dirty="0"/>
              <a:t>	White, yellow or pink/purple</a:t>
            </a:r>
          </a:p>
          <a:p>
            <a:pPr>
              <a:spcAft>
                <a:spcPts val="0"/>
              </a:spcAft>
            </a:pPr>
            <a:r>
              <a:rPr lang="en-US" dirty="0"/>
              <a:t>Leaves</a:t>
            </a:r>
          </a:p>
          <a:p>
            <a:pPr>
              <a:spcAft>
                <a:spcPts val="0"/>
              </a:spcAft>
            </a:pPr>
            <a:r>
              <a:rPr lang="en-US" sz="1867" dirty="0"/>
              <a:t>	Submergent- fan shaped, delicate</a:t>
            </a:r>
          </a:p>
          <a:p>
            <a:pPr>
              <a:spcAft>
                <a:spcPts val="0"/>
              </a:spcAft>
            </a:pPr>
            <a:r>
              <a:rPr lang="en-US" sz="1867" dirty="0"/>
              <a:t>	Floating- small (&lt; ½”), oval(</a:t>
            </a:r>
            <a:r>
              <a:rPr lang="en-US" sz="1867" dirty="0" err="1"/>
              <a:t>ish</a:t>
            </a:r>
            <a:r>
              <a:rPr lang="en-US" sz="1867" dirty="0"/>
              <a:t>)</a:t>
            </a:r>
          </a:p>
          <a:p>
            <a:pPr>
              <a:spcAft>
                <a:spcPts val="0"/>
              </a:spcAft>
            </a:pPr>
            <a:r>
              <a:rPr lang="en-US" sz="1867" dirty="0"/>
              <a:t>	Margin = smooth</a:t>
            </a:r>
          </a:p>
          <a:p>
            <a:pPr>
              <a:spcAft>
                <a:spcPts val="0"/>
              </a:spcAft>
            </a:pPr>
            <a:r>
              <a:rPr lang="en-US" sz="1867" dirty="0"/>
              <a:t>	Shaped like letter Y (snakes tongue)</a:t>
            </a:r>
          </a:p>
          <a:p>
            <a:pPr>
              <a:spcAft>
                <a:spcPts val="0"/>
              </a:spcAft>
            </a:pPr>
            <a:r>
              <a:rPr lang="en-US" dirty="0"/>
              <a:t>Stems</a:t>
            </a:r>
          </a:p>
          <a:p>
            <a:pPr>
              <a:spcAft>
                <a:spcPts val="0"/>
              </a:spcAft>
            </a:pPr>
            <a:r>
              <a:rPr lang="en-US" dirty="0"/>
              <a:t>	</a:t>
            </a:r>
            <a:r>
              <a:rPr lang="en-US" sz="1733" dirty="0"/>
              <a:t>Reddish-brown hairs</a:t>
            </a:r>
          </a:p>
          <a:p>
            <a:pPr>
              <a:spcAft>
                <a:spcPts val="0"/>
              </a:spcAft>
            </a:pPr>
            <a:r>
              <a:rPr lang="en-US" sz="1733" dirty="0"/>
              <a:t>	Branched</a:t>
            </a:r>
            <a:endParaRPr lang="en-US" dirty="0"/>
          </a:p>
          <a:p>
            <a:pPr>
              <a:spcAft>
                <a:spcPts val="0"/>
              </a:spcAft>
            </a:pPr>
            <a:r>
              <a:rPr lang="en-US" dirty="0" err="1"/>
              <a:t>Turions</a:t>
            </a:r>
            <a:r>
              <a:rPr lang="en-US" dirty="0"/>
              <a:t> (overwintering “fruits”)</a:t>
            </a:r>
          </a:p>
          <a:p>
            <a:pPr>
              <a:spcAft>
                <a:spcPts val="0"/>
              </a:spcAft>
            </a:pPr>
            <a:r>
              <a:rPr lang="en-US" sz="1867" dirty="0"/>
              <a:t>	May be found on green (invasive)</a:t>
            </a:r>
          </a:p>
          <a:p>
            <a:pPr>
              <a:spcAft>
                <a:spcPts val="0"/>
              </a:spcAft>
            </a:pPr>
            <a:r>
              <a:rPr lang="en-US" sz="1867" dirty="0"/>
              <a:t>	Found at apical tip</a:t>
            </a:r>
          </a:p>
        </p:txBody>
      </p:sp>
      <p:pic>
        <p:nvPicPr>
          <p:cNvPr id="9" name="Picture 8"/>
          <p:cNvPicPr>
            <a:picLocks noChangeAspect="1"/>
          </p:cNvPicPr>
          <p:nvPr/>
        </p:nvPicPr>
        <p:blipFill>
          <a:blip r:embed="rId2"/>
          <a:stretch>
            <a:fillRect/>
          </a:stretch>
        </p:blipFill>
        <p:spPr>
          <a:xfrm>
            <a:off x="4849609" y="1989115"/>
            <a:ext cx="4008641" cy="3664704"/>
          </a:xfrm>
          <a:prstGeom prst="rect">
            <a:avLst/>
          </a:prstGeom>
        </p:spPr>
      </p:pic>
    </p:spTree>
    <p:extLst>
      <p:ext uri="{BB962C8B-B14F-4D97-AF65-F5344CB8AC3E}">
        <p14:creationId xmlns:p14="http://schemas.microsoft.com/office/powerpoint/2010/main" val="26903475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383" y="410227"/>
            <a:ext cx="7772400" cy="1143000"/>
          </a:xfrm>
        </p:spPr>
        <p:txBody>
          <a:bodyPr/>
          <a:lstStyle/>
          <a:p>
            <a:r>
              <a:rPr lang="en-US" dirty="0"/>
              <a:t>What is the goal?</a:t>
            </a:r>
          </a:p>
        </p:txBody>
      </p:sp>
      <p:sp>
        <p:nvSpPr>
          <p:cNvPr id="3" name="Content Placeholder 2"/>
          <p:cNvSpPr>
            <a:spLocks noGrp="1"/>
          </p:cNvSpPr>
          <p:nvPr>
            <p:ph idx="1"/>
          </p:nvPr>
        </p:nvSpPr>
        <p:spPr>
          <a:xfrm>
            <a:off x="485383" y="1553227"/>
            <a:ext cx="8001000" cy="4648200"/>
          </a:xfrm>
        </p:spPr>
        <p:txBody>
          <a:bodyPr>
            <a:normAutofit/>
          </a:bodyPr>
          <a:lstStyle/>
          <a:p>
            <a:pPr>
              <a:buNone/>
            </a:pPr>
            <a:r>
              <a:rPr lang="en-US" dirty="0"/>
              <a:t>• </a:t>
            </a:r>
            <a:r>
              <a:rPr lang="en-US" sz="2800" i="1" dirty="0"/>
              <a:t>Eradication</a:t>
            </a:r>
            <a:r>
              <a:rPr lang="en-US" dirty="0"/>
              <a:t> - </a:t>
            </a:r>
            <a:r>
              <a:rPr lang="en-US" sz="2133" dirty="0"/>
              <a:t>total destruction and removal of the infestation;</a:t>
            </a:r>
          </a:p>
          <a:p>
            <a:pPr>
              <a:buNone/>
            </a:pPr>
            <a:r>
              <a:rPr lang="en-US" dirty="0"/>
              <a:t>• </a:t>
            </a:r>
            <a:r>
              <a:rPr lang="en-US" sz="2800" i="1" dirty="0"/>
              <a:t>Control</a:t>
            </a:r>
            <a:r>
              <a:rPr lang="en-US" dirty="0"/>
              <a:t> - </a:t>
            </a:r>
            <a:r>
              <a:rPr lang="en-US" sz="2133" dirty="0"/>
              <a:t>active measures to suppress the AIS;</a:t>
            </a:r>
          </a:p>
          <a:p>
            <a:pPr>
              <a:buNone/>
            </a:pPr>
            <a:r>
              <a:rPr lang="en-US" dirty="0"/>
              <a:t>• </a:t>
            </a:r>
            <a:r>
              <a:rPr lang="en-US" sz="2800" i="1" dirty="0"/>
              <a:t>Containment</a:t>
            </a:r>
            <a:r>
              <a:rPr lang="en-US" dirty="0"/>
              <a:t> - </a:t>
            </a:r>
            <a:r>
              <a:rPr lang="en-US" sz="2133" dirty="0"/>
              <a:t>actions taken to limit the further distribution of the AIS into other waterbodies;</a:t>
            </a:r>
          </a:p>
          <a:p>
            <a:pPr>
              <a:buNone/>
            </a:pPr>
            <a:r>
              <a:rPr lang="en-US" dirty="0"/>
              <a:t>• </a:t>
            </a:r>
            <a:r>
              <a:rPr lang="en-US" sz="2800" i="1" dirty="0"/>
              <a:t>Watch</a:t>
            </a:r>
            <a:r>
              <a:rPr lang="en-US" dirty="0"/>
              <a:t> – </a:t>
            </a:r>
            <a:r>
              <a:rPr lang="en-US" sz="2133" dirty="0"/>
              <a:t>observation of the AIS, its spread and the occurrence of adverse impacts resulting from the introduction</a:t>
            </a:r>
            <a:r>
              <a:rPr lang="en-US" sz="2000" dirty="0"/>
              <a:t>;</a:t>
            </a:r>
          </a:p>
          <a:p>
            <a:pPr>
              <a:buNone/>
            </a:pPr>
            <a:r>
              <a:rPr lang="en-US" dirty="0"/>
              <a:t>• </a:t>
            </a:r>
            <a:r>
              <a:rPr lang="en-US" sz="2800" i="1" dirty="0"/>
              <a:t>Mitigation</a:t>
            </a:r>
            <a:r>
              <a:rPr lang="en-US" dirty="0"/>
              <a:t> – </a:t>
            </a:r>
            <a:r>
              <a:rPr lang="en-US" sz="2133" dirty="0"/>
              <a:t>actions taken to minimize any adverse impacts caused by the AIS infestation;</a:t>
            </a:r>
          </a:p>
          <a:p>
            <a:pPr>
              <a:buNone/>
            </a:pPr>
            <a:r>
              <a:rPr lang="en-US" dirty="0"/>
              <a:t>• </a:t>
            </a:r>
            <a:r>
              <a:rPr lang="en-US" sz="2800" i="1" dirty="0"/>
              <a:t>Restoration</a:t>
            </a:r>
            <a:r>
              <a:rPr lang="en-US" dirty="0"/>
              <a:t> – </a:t>
            </a:r>
            <a:r>
              <a:rPr lang="en-US" sz="2133" dirty="0"/>
              <a:t>returning environmental conditions to what existed before the AIS infestation occurred</a:t>
            </a:r>
          </a:p>
        </p:txBody>
      </p:sp>
    </p:spTree>
    <p:extLst>
      <p:ext uri="{BB962C8B-B14F-4D97-AF65-F5344CB8AC3E}">
        <p14:creationId xmlns:p14="http://schemas.microsoft.com/office/powerpoint/2010/main" val="20678348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49061"/>
            <a:ext cx="8382000" cy="1143000"/>
          </a:xfrm>
        </p:spPr>
        <p:txBody>
          <a:bodyPr/>
          <a:lstStyle/>
          <a:p>
            <a:r>
              <a:rPr lang="en-US" sz="2800" dirty="0"/>
              <a:t>Summary of fanwort control actions to date</a:t>
            </a:r>
          </a:p>
        </p:txBody>
      </p:sp>
      <p:sp>
        <p:nvSpPr>
          <p:cNvPr id="3" name="Content Placeholder 2"/>
          <p:cNvSpPr>
            <a:spLocks noGrp="1"/>
          </p:cNvSpPr>
          <p:nvPr>
            <p:ph idx="1"/>
          </p:nvPr>
        </p:nvSpPr>
        <p:spPr>
          <a:xfrm>
            <a:off x="381000" y="1828801"/>
            <a:ext cx="8382000" cy="4475755"/>
          </a:xfrm>
        </p:spPr>
        <p:txBody>
          <a:bodyPr>
            <a:normAutofit fontScale="77500" lnSpcReduction="20000"/>
          </a:bodyPr>
          <a:lstStyle/>
          <a:p>
            <a:r>
              <a:rPr lang="en-US" sz="2800" dirty="0"/>
              <a:t>Herbicides- contact (</a:t>
            </a:r>
            <a:r>
              <a:rPr lang="en-US" sz="2800" dirty="0" err="1"/>
              <a:t>endothall</a:t>
            </a:r>
            <a:r>
              <a:rPr lang="en-US" sz="2800" dirty="0"/>
              <a:t>) and systemic (</a:t>
            </a:r>
            <a:r>
              <a:rPr lang="en-US" sz="2800" dirty="0" err="1"/>
              <a:t>fluridone</a:t>
            </a:r>
            <a:r>
              <a:rPr lang="en-US" sz="2800" dirty="0"/>
              <a:t>)</a:t>
            </a:r>
          </a:p>
          <a:p>
            <a:pPr lvl="1"/>
            <a:r>
              <a:rPr lang="en-US" sz="2200" dirty="0" err="1"/>
              <a:t>Fluridone</a:t>
            </a:r>
            <a:r>
              <a:rPr lang="en-US" sz="2200" dirty="0"/>
              <a:t>: Donahue Pond (Long Island): 2005-2008, Kasoag Lake: 2016</a:t>
            </a:r>
          </a:p>
          <a:p>
            <a:r>
              <a:rPr lang="en-US" sz="2800" dirty="0"/>
              <a:t>Grass carp</a:t>
            </a:r>
          </a:p>
          <a:p>
            <a:pPr lvl="1"/>
            <a:r>
              <a:rPr lang="en-US" sz="2200" dirty="0"/>
              <a:t>Belmont Lake (Long Island) – 2008/2009</a:t>
            </a:r>
          </a:p>
          <a:p>
            <a:r>
              <a:rPr lang="en-US" sz="2800" dirty="0"/>
              <a:t>Hand harvesting </a:t>
            </a:r>
          </a:p>
          <a:p>
            <a:pPr lvl="1"/>
            <a:r>
              <a:rPr lang="en-US" sz="2200" dirty="0"/>
              <a:t>Belmont Lake (Long Island) – 2008/2009</a:t>
            </a:r>
          </a:p>
          <a:p>
            <a:r>
              <a:rPr lang="en-US" sz="2800" dirty="0"/>
              <a:t>Benthic barriers</a:t>
            </a:r>
          </a:p>
          <a:p>
            <a:pPr lvl="1"/>
            <a:r>
              <a:rPr lang="en-US" sz="2200" dirty="0"/>
              <a:t>Belmont Lake (Long Island) – 2008/2009</a:t>
            </a:r>
          </a:p>
          <a:p>
            <a:r>
              <a:rPr lang="en-US" sz="2800" dirty="0"/>
              <a:t>Dredging</a:t>
            </a:r>
          </a:p>
          <a:p>
            <a:pPr lvl="1"/>
            <a:r>
              <a:rPr lang="en-US" sz="2200" dirty="0"/>
              <a:t>(Lower) Yaphank Lake (Long Island) – 2013</a:t>
            </a:r>
          </a:p>
          <a:p>
            <a:r>
              <a:rPr lang="en-US" sz="2800" dirty="0"/>
              <a:t>Mechanical Harvesting</a:t>
            </a:r>
          </a:p>
          <a:p>
            <a:pPr lvl="1"/>
            <a:r>
              <a:rPr lang="en-US" sz="2200" dirty="0"/>
              <a:t>Silver and Long Lake (</a:t>
            </a:r>
            <a:r>
              <a:rPr lang="en-US" sz="2200" dirty="0" err="1"/>
              <a:t>Dutchess</a:t>
            </a:r>
            <a:r>
              <a:rPr lang="en-US" sz="2200" dirty="0"/>
              <a:t> County)– 2000s</a:t>
            </a:r>
          </a:p>
          <a:p>
            <a:r>
              <a:rPr lang="en-US" sz="2800" dirty="0"/>
              <a:t>Drawdown (draining)</a:t>
            </a:r>
          </a:p>
          <a:p>
            <a:pPr lvl="1"/>
            <a:r>
              <a:rPr lang="en-US" sz="2200" dirty="0"/>
              <a:t>Mill Pond (Saratoga County)– late 1990s</a:t>
            </a:r>
          </a:p>
          <a:p>
            <a:pPr lvl="1"/>
            <a:endParaRPr lang="en-US" sz="2200" dirty="0"/>
          </a:p>
          <a:p>
            <a:pPr lvl="1"/>
            <a:endParaRPr lang="en-US" sz="2200" dirty="0"/>
          </a:p>
          <a:p>
            <a:pPr lvl="1"/>
            <a:endParaRPr lang="en-US" sz="2200" dirty="0"/>
          </a:p>
        </p:txBody>
      </p:sp>
      <p:pic>
        <p:nvPicPr>
          <p:cNvPr id="5" name="Picture 4"/>
          <p:cNvPicPr>
            <a:picLocks noChangeAspect="1"/>
          </p:cNvPicPr>
          <p:nvPr/>
        </p:nvPicPr>
        <p:blipFill>
          <a:blip r:embed="rId2"/>
          <a:stretch>
            <a:fillRect/>
          </a:stretch>
        </p:blipFill>
        <p:spPr>
          <a:xfrm>
            <a:off x="5327650" y="2705100"/>
            <a:ext cx="3289300" cy="2463800"/>
          </a:xfrm>
          <a:prstGeom prst="rect">
            <a:avLst/>
          </a:prstGeom>
        </p:spPr>
      </p:pic>
    </p:spTree>
    <p:extLst>
      <p:ext uri="{BB962C8B-B14F-4D97-AF65-F5344CB8AC3E}">
        <p14:creationId xmlns:p14="http://schemas.microsoft.com/office/powerpoint/2010/main" val="35401608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8801353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1026"/>
          <p:cNvSpPr>
            <a:spLocks noGrp="1" noChangeArrowheads="1"/>
          </p:cNvSpPr>
          <p:nvPr>
            <p:ph type="title"/>
          </p:nvPr>
        </p:nvSpPr>
        <p:spPr>
          <a:xfrm>
            <a:off x="381000" y="432100"/>
            <a:ext cx="7772400" cy="1143000"/>
          </a:xfrm>
        </p:spPr>
        <p:txBody>
          <a:bodyPr/>
          <a:lstStyle/>
          <a:p>
            <a:r>
              <a:rPr lang="en-US" dirty="0"/>
              <a:t>Do Nothing Option</a:t>
            </a:r>
          </a:p>
        </p:txBody>
      </p:sp>
      <p:sp>
        <p:nvSpPr>
          <p:cNvPr id="359427" name="Rectangle 1027"/>
          <p:cNvSpPr>
            <a:spLocks noGrp="1" noChangeArrowheads="1"/>
          </p:cNvSpPr>
          <p:nvPr>
            <p:ph type="body" sz="half" idx="1"/>
          </p:nvPr>
        </p:nvSpPr>
        <p:spPr>
          <a:xfrm>
            <a:off x="381000" y="1580866"/>
            <a:ext cx="4648200" cy="5277135"/>
          </a:xfrm>
        </p:spPr>
        <p:txBody>
          <a:bodyPr>
            <a:normAutofit/>
          </a:bodyPr>
          <a:lstStyle/>
          <a:p>
            <a:pPr>
              <a:lnSpc>
                <a:spcPct val="90000"/>
              </a:lnSpc>
            </a:pPr>
            <a:r>
              <a:rPr lang="en-US" u="sng" dirty="0"/>
              <a:t>Principle</a:t>
            </a:r>
            <a:r>
              <a:rPr lang="en-US" dirty="0"/>
              <a:t>- Let nature or apathy work</a:t>
            </a:r>
          </a:p>
          <a:p>
            <a:pPr>
              <a:lnSpc>
                <a:spcPct val="90000"/>
              </a:lnSpc>
            </a:pPr>
            <a:r>
              <a:rPr lang="en-US" u="sng" dirty="0"/>
              <a:t>Pros</a:t>
            </a:r>
            <a:r>
              <a:rPr lang="en-US" dirty="0"/>
              <a:t>- (No)$, may take advantage of normal cyclical patterns </a:t>
            </a:r>
          </a:p>
          <a:p>
            <a:pPr>
              <a:lnSpc>
                <a:spcPct val="90000"/>
              </a:lnSpc>
            </a:pPr>
            <a:r>
              <a:rPr lang="en-US" u="sng" dirty="0"/>
              <a:t>Cons</a:t>
            </a:r>
            <a:r>
              <a:rPr lang="en-US" dirty="0"/>
              <a:t>- Problem may become more difficult to manage</a:t>
            </a:r>
          </a:p>
          <a:p>
            <a:pPr>
              <a:lnSpc>
                <a:spcPct val="90000"/>
              </a:lnSpc>
            </a:pPr>
            <a:r>
              <a:rPr lang="en-US" u="sng" dirty="0"/>
              <a:t>Permits</a:t>
            </a:r>
            <a:r>
              <a:rPr lang="en-US" dirty="0"/>
              <a:t>- None</a:t>
            </a:r>
          </a:p>
          <a:p>
            <a:pPr>
              <a:lnSpc>
                <a:spcPct val="90000"/>
              </a:lnSpc>
            </a:pPr>
            <a:r>
              <a:rPr lang="en-US" u="sng" dirty="0"/>
              <a:t>Costs</a:t>
            </a:r>
            <a:r>
              <a:rPr lang="en-US" dirty="0"/>
              <a:t>- Pay later</a:t>
            </a:r>
          </a:p>
          <a:p>
            <a:pPr>
              <a:lnSpc>
                <a:spcPct val="90000"/>
              </a:lnSpc>
            </a:pPr>
            <a:r>
              <a:rPr lang="en-US" u="sng" dirty="0"/>
              <a:t>Viability for Fanwort</a:t>
            </a:r>
            <a:r>
              <a:rPr lang="en-US" dirty="0"/>
              <a:t>- Potential risk of expanding growth- not preferred option (will NOT control or eradicate)</a:t>
            </a:r>
          </a:p>
          <a:p>
            <a:pPr>
              <a:lnSpc>
                <a:spcPct val="90000"/>
              </a:lnSpc>
            </a:pPr>
            <a:endParaRPr lang="en-US" u="sng" dirty="0"/>
          </a:p>
        </p:txBody>
      </p:sp>
      <p:pic>
        <p:nvPicPr>
          <p:cNvPr id="359428" name="Picture 1028"/>
          <p:cNvPicPr>
            <a:picLocks noGrp="1" noChangeAspect="1" noChangeArrowheads="1"/>
          </p:cNvPicPr>
          <p:nvPr>
            <p:ph type="clipArt" sz="half" idx="2"/>
          </p:nvPr>
        </p:nvPicPr>
        <p:blipFill>
          <a:blip r:embed="rId2" cstate="print"/>
          <a:srcRect/>
          <a:stretch>
            <a:fillRect/>
          </a:stretch>
        </p:blipFill>
        <p:spPr>
          <a:xfrm>
            <a:off x="5334000" y="1580865"/>
            <a:ext cx="3527779" cy="3810000"/>
          </a:xfrm>
        </p:spPr>
      </p:pic>
    </p:spTree>
    <p:extLst>
      <p:ext uri="{BB962C8B-B14F-4D97-AF65-F5344CB8AC3E}">
        <p14:creationId xmlns:p14="http://schemas.microsoft.com/office/powerpoint/2010/main" val="15449171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p:cNvSpPr>
            <a:spLocks noGrp="1" noChangeArrowheads="1"/>
          </p:cNvSpPr>
          <p:nvPr>
            <p:ph type="title"/>
          </p:nvPr>
        </p:nvSpPr>
        <p:spPr>
          <a:xfrm>
            <a:off x="304800" y="402699"/>
            <a:ext cx="7772400" cy="1143000"/>
          </a:xfrm>
        </p:spPr>
        <p:txBody>
          <a:bodyPr/>
          <a:lstStyle/>
          <a:p>
            <a:r>
              <a:rPr lang="en-US" dirty="0"/>
              <a:t>Hand / Suction Harvesting</a:t>
            </a:r>
          </a:p>
        </p:txBody>
      </p:sp>
      <p:sp>
        <p:nvSpPr>
          <p:cNvPr id="360451" name="Rectangle 3"/>
          <p:cNvSpPr>
            <a:spLocks noGrp="1" noChangeArrowheads="1"/>
          </p:cNvSpPr>
          <p:nvPr>
            <p:ph type="body" sz="half" idx="1"/>
          </p:nvPr>
        </p:nvSpPr>
        <p:spPr>
          <a:xfrm>
            <a:off x="304800" y="1353401"/>
            <a:ext cx="6019800" cy="5343848"/>
          </a:xfrm>
        </p:spPr>
        <p:txBody>
          <a:bodyPr>
            <a:normAutofit/>
          </a:bodyPr>
          <a:lstStyle/>
          <a:p>
            <a:pPr>
              <a:lnSpc>
                <a:spcPct val="90000"/>
              </a:lnSpc>
            </a:pPr>
            <a:r>
              <a:rPr lang="en-US" u="sng" dirty="0"/>
              <a:t>Principle</a:t>
            </a:r>
            <a:r>
              <a:rPr lang="en-US" dirty="0"/>
              <a:t>- Pluck (nudge) ‘em out, one at a time (and bag ‘em)</a:t>
            </a:r>
          </a:p>
          <a:p>
            <a:pPr>
              <a:lnSpc>
                <a:spcPct val="90000"/>
              </a:lnSpc>
            </a:pPr>
            <a:r>
              <a:rPr lang="en-US" u="sng" dirty="0"/>
              <a:t>Pros</a:t>
            </a:r>
            <a:r>
              <a:rPr lang="en-US" dirty="0"/>
              <a:t>- Can be cheap, target individual plants or plant species, combine with suction harvesting, good IPM technique </a:t>
            </a:r>
          </a:p>
          <a:p>
            <a:pPr>
              <a:lnSpc>
                <a:spcPct val="90000"/>
              </a:lnSpc>
            </a:pPr>
            <a:r>
              <a:rPr lang="en-US" u="sng" dirty="0"/>
              <a:t>Cons</a:t>
            </a:r>
            <a:r>
              <a:rPr lang="en-US" dirty="0"/>
              <a:t>- Labor intensive, difficult and costly &gt; 1000 ft</a:t>
            </a:r>
            <a:r>
              <a:rPr lang="en-US" baseline="30000" dirty="0"/>
              <a:t>2 </a:t>
            </a:r>
            <a:r>
              <a:rPr lang="en-US" dirty="0"/>
              <a:t>or deep water, spread fragments</a:t>
            </a:r>
          </a:p>
          <a:p>
            <a:pPr>
              <a:lnSpc>
                <a:spcPct val="90000"/>
              </a:lnSpc>
            </a:pPr>
            <a:r>
              <a:rPr lang="en-US" u="sng" dirty="0"/>
              <a:t>Permits</a:t>
            </a:r>
            <a:r>
              <a:rPr lang="en-US" dirty="0"/>
              <a:t>- DEC general AIS permit</a:t>
            </a:r>
          </a:p>
          <a:p>
            <a:pPr>
              <a:lnSpc>
                <a:spcPct val="90000"/>
              </a:lnSpc>
            </a:pPr>
            <a:r>
              <a:rPr lang="en-US" u="sng" dirty="0"/>
              <a:t>Costs</a:t>
            </a:r>
            <a:r>
              <a:rPr lang="en-US" dirty="0"/>
              <a:t>- Labor only to $100-500/ac (suction = $5-10k/ac)</a:t>
            </a:r>
          </a:p>
          <a:p>
            <a:pPr>
              <a:lnSpc>
                <a:spcPct val="90000"/>
              </a:lnSpc>
            </a:pPr>
            <a:r>
              <a:rPr lang="en-US" u="sng" dirty="0"/>
              <a:t>Viability for Fanwort</a:t>
            </a:r>
            <a:r>
              <a:rPr lang="en-US" dirty="0"/>
              <a:t>- may be good technique for small plots but less practical for large plots</a:t>
            </a:r>
            <a:endParaRPr lang="en-US" u="sng" dirty="0"/>
          </a:p>
        </p:txBody>
      </p:sp>
      <p:pic>
        <p:nvPicPr>
          <p:cNvPr id="360458" name="Picture 10" descr="C:\Documents and Settings\sakishba\My Documents\My Pictures\hand harvesting milfoil.bmp"/>
          <p:cNvPicPr>
            <a:picLocks noGrp="1" noChangeAspect="1" noChangeArrowheads="1"/>
          </p:cNvPicPr>
          <p:nvPr>
            <p:ph type="clipArt" sz="half" idx="2"/>
          </p:nvPr>
        </p:nvPicPr>
        <p:blipFill>
          <a:blip r:embed="rId2" cstate="print"/>
          <a:srcRect/>
          <a:stretch>
            <a:fillRect/>
          </a:stretch>
        </p:blipFill>
        <p:spPr>
          <a:xfrm>
            <a:off x="6324600" y="1737996"/>
            <a:ext cx="2667000" cy="1995805"/>
          </a:xfrm>
          <a:noFill/>
          <a:ln/>
        </p:spPr>
      </p:pic>
      <p:pic>
        <p:nvPicPr>
          <p:cNvPr id="94210" name="Picture 2"/>
          <p:cNvPicPr>
            <a:picLocks noChangeAspect="1" noChangeArrowheads="1"/>
          </p:cNvPicPr>
          <p:nvPr/>
        </p:nvPicPr>
        <p:blipFill>
          <a:blip r:embed="rId3" cstate="print"/>
          <a:srcRect/>
          <a:stretch>
            <a:fillRect/>
          </a:stretch>
        </p:blipFill>
        <p:spPr bwMode="auto">
          <a:xfrm>
            <a:off x="6477002" y="3810001"/>
            <a:ext cx="1857375" cy="2476500"/>
          </a:xfrm>
          <a:prstGeom prst="rect">
            <a:avLst/>
          </a:prstGeom>
          <a:noFill/>
          <a:ln w="9525">
            <a:noFill/>
            <a:miter lim="800000"/>
            <a:headEnd/>
            <a:tailEnd/>
          </a:ln>
          <a:effectLst/>
        </p:spPr>
      </p:pic>
    </p:spTree>
    <p:extLst>
      <p:ext uri="{BB962C8B-B14F-4D97-AF65-F5344CB8AC3E}">
        <p14:creationId xmlns:p14="http://schemas.microsoft.com/office/powerpoint/2010/main" val="24341360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2"/>
          <p:cNvSpPr>
            <a:spLocks noGrp="1" noChangeArrowheads="1"/>
          </p:cNvSpPr>
          <p:nvPr>
            <p:ph type="title"/>
          </p:nvPr>
        </p:nvSpPr>
        <p:spPr>
          <a:xfrm>
            <a:off x="178496" y="342900"/>
            <a:ext cx="7772400" cy="1143000"/>
          </a:xfrm>
        </p:spPr>
        <p:txBody>
          <a:bodyPr/>
          <a:lstStyle/>
          <a:p>
            <a:r>
              <a:rPr lang="en-US" dirty="0"/>
              <a:t>Benthic Barriers</a:t>
            </a:r>
          </a:p>
        </p:txBody>
      </p:sp>
      <p:sp>
        <p:nvSpPr>
          <p:cNvPr id="361475" name="Rectangle 3"/>
          <p:cNvSpPr>
            <a:spLocks noGrp="1" noChangeArrowheads="1"/>
          </p:cNvSpPr>
          <p:nvPr>
            <p:ph type="body" sz="half" idx="1"/>
          </p:nvPr>
        </p:nvSpPr>
        <p:spPr>
          <a:xfrm>
            <a:off x="178496" y="1485900"/>
            <a:ext cx="5613400" cy="4927427"/>
          </a:xfrm>
        </p:spPr>
        <p:txBody>
          <a:bodyPr>
            <a:normAutofit lnSpcReduction="10000"/>
          </a:bodyPr>
          <a:lstStyle/>
          <a:p>
            <a:pPr>
              <a:lnSpc>
                <a:spcPct val="90000"/>
              </a:lnSpc>
            </a:pPr>
            <a:r>
              <a:rPr lang="en-US" u="sng" dirty="0"/>
              <a:t>Principle</a:t>
            </a:r>
            <a:r>
              <a:rPr lang="en-US" dirty="0"/>
              <a:t>- Smother ‘em</a:t>
            </a:r>
          </a:p>
          <a:p>
            <a:pPr>
              <a:lnSpc>
                <a:spcPct val="90000"/>
              </a:lnSpc>
            </a:pPr>
            <a:r>
              <a:rPr lang="en-US" u="sng" dirty="0"/>
              <a:t>Pros</a:t>
            </a:r>
            <a:r>
              <a:rPr lang="en-US" dirty="0"/>
              <a:t>- Focus on use impacted areas, can move to different areas, variable time options</a:t>
            </a:r>
          </a:p>
          <a:p>
            <a:pPr>
              <a:lnSpc>
                <a:spcPct val="90000"/>
              </a:lnSpc>
            </a:pPr>
            <a:r>
              <a:rPr lang="en-US" u="sng" dirty="0"/>
              <a:t>Cons</a:t>
            </a:r>
            <a:r>
              <a:rPr lang="en-US" dirty="0"/>
              <a:t>- Difficult in deep water, limited to small areas, potential ecological impacts, not species specific</a:t>
            </a:r>
          </a:p>
          <a:p>
            <a:pPr>
              <a:lnSpc>
                <a:spcPct val="90000"/>
              </a:lnSpc>
            </a:pPr>
            <a:r>
              <a:rPr lang="en-US" u="sng" dirty="0"/>
              <a:t>Permits</a:t>
            </a:r>
            <a:r>
              <a:rPr lang="en-US" dirty="0"/>
              <a:t>- DEC general AIS permit; some DEC regions- only If large scale (ECL Article 15, Article 24), USACE if navigable water</a:t>
            </a:r>
          </a:p>
          <a:p>
            <a:pPr>
              <a:lnSpc>
                <a:spcPct val="90000"/>
              </a:lnSpc>
            </a:pPr>
            <a:r>
              <a:rPr lang="en-US" u="sng" dirty="0"/>
              <a:t>Costs</a:t>
            </a:r>
            <a:r>
              <a:rPr lang="en-US" dirty="0"/>
              <a:t>- $100/ac + Labor to $10-30k/ac</a:t>
            </a:r>
          </a:p>
          <a:p>
            <a:pPr>
              <a:lnSpc>
                <a:spcPct val="90000"/>
              </a:lnSpc>
            </a:pPr>
            <a:r>
              <a:rPr lang="en-US" u="sng" dirty="0"/>
              <a:t>Viability for Fanwort</a:t>
            </a:r>
            <a:r>
              <a:rPr lang="en-US" dirty="0"/>
              <a:t>- all plants can be controlled if barrier placed as plants emerge, but limited to small plots</a:t>
            </a:r>
          </a:p>
          <a:p>
            <a:pPr>
              <a:lnSpc>
                <a:spcPct val="90000"/>
              </a:lnSpc>
            </a:pPr>
            <a:endParaRPr lang="en-US" u="sng" dirty="0"/>
          </a:p>
        </p:txBody>
      </p:sp>
      <p:pic>
        <p:nvPicPr>
          <p:cNvPr id="361478" name="Picture 6" descr="C:\Documents and Settings\sakishba\My Documents\My Pictures\Benthic Barriers.bmp"/>
          <p:cNvPicPr>
            <a:picLocks noGrp="1" noChangeAspect="1" noChangeArrowheads="1"/>
          </p:cNvPicPr>
          <p:nvPr>
            <p:ph type="clipArt" sz="half" idx="2"/>
          </p:nvPr>
        </p:nvPicPr>
        <p:blipFill>
          <a:blip r:embed="rId2" cstate="print"/>
          <a:srcRect/>
          <a:stretch>
            <a:fillRect/>
          </a:stretch>
        </p:blipFill>
        <p:spPr>
          <a:xfrm>
            <a:off x="5918200" y="1295400"/>
            <a:ext cx="2946400" cy="2209800"/>
          </a:xfrm>
          <a:noFill/>
          <a:ln/>
        </p:spPr>
      </p:pic>
      <p:pic>
        <p:nvPicPr>
          <p:cNvPr id="92161" name="Picture 1"/>
          <p:cNvPicPr>
            <a:picLocks noChangeAspect="1" noChangeArrowheads="1"/>
          </p:cNvPicPr>
          <p:nvPr/>
        </p:nvPicPr>
        <p:blipFill>
          <a:blip r:embed="rId3" cstate="print"/>
          <a:srcRect/>
          <a:stretch>
            <a:fillRect/>
          </a:stretch>
        </p:blipFill>
        <p:spPr bwMode="auto">
          <a:xfrm>
            <a:off x="5953125" y="3810000"/>
            <a:ext cx="2911476" cy="1568544"/>
          </a:xfrm>
          <a:prstGeom prst="rect">
            <a:avLst/>
          </a:prstGeom>
          <a:noFill/>
          <a:ln w="9525">
            <a:noFill/>
            <a:miter lim="800000"/>
            <a:headEnd/>
            <a:tailEnd/>
          </a:ln>
          <a:effectLst/>
        </p:spPr>
      </p:pic>
    </p:spTree>
    <p:extLst>
      <p:ext uri="{BB962C8B-B14F-4D97-AF65-F5344CB8AC3E}">
        <p14:creationId xmlns:p14="http://schemas.microsoft.com/office/powerpoint/2010/main" val="30301634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a:spLocks noGrp="1" noChangeArrowheads="1"/>
          </p:cNvSpPr>
          <p:nvPr>
            <p:ph type="title"/>
          </p:nvPr>
        </p:nvSpPr>
        <p:spPr>
          <a:xfrm>
            <a:off x="152400" y="228601"/>
            <a:ext cx="8458200" cy="1143000"/>
          </a:xfrm>
        </p:spPr>
        <p:txBody>
          <a:bodyPr/>
          <a:lstStyle/>
          <a:p>
            <a:r>
              <a:rPr lang="en-US" dirty="0"/>
              <a:t>Aquatic Herbicides</a:t>
            </a:r>
          </a:p>
        </p:txBody>
      </p:sp>
      <p:sp>
        <p:nvSpPr>
          <p:cNvPr id="366595" name="Rectangle 3"/>
          <p:cNvSpPr>
            <a:spLocks noGrp="1" noChangeArrowheads="1"/>
          </p:cNvSpPr>
          <p:nvPr>
            <p:ph type="body" sz="half" idx="1"/>
          </p:nvPr>
        </p:nvSpPr>
        <p:spPr>
          <a:xfrm>
            <a:off x="152400" y="1371601"/>
            <a:ext cx="5562600" cy="5181600"/>
          </a:xfrm>
        </p:spPr>
        <p:txBody>
          <a:bodyPr>
            <a:normAutofit/>
          </a:bodyPr>
          <a:lstStyle/>
          <a:p>
            <a:pPr>
              <a:lnSpc>
                <a:spcPct val="90000"/>
              </a:lnSpc>
            </a:pPr>
            <a:r>
              <a:rPr lang="en-US" sz="2200" u="sng" dirty="0"/>
              <a:t>Principle</a:t>
            </a:r>
            <a:r>
              <a:rPr lang="en-US" sz="2200" dirty="0"/>
              <a:t>- Chemically wipe out weeds by contract or impact to growth pattern</a:t>
            </a:r>
          </a:p>
          <a:p>
            <a:pPr>
              <a:lnSpc>
                <a:spcPct val="90000"/>
              </a:lnSpc>
            </a:pPr>
            <a:r>
              <a:rPr lang="en-US" sz="2200" u="sng" dirty="0"/>
              <a:t>Pros</a:t>
            </a:r>
            <a:r>
              <a:rPr lang="en-US" sz="2200" dirty="0"/>
              <a:t>- Short to long term control, some selectivity, local or lakewide control, usually effective</a:t>
            </a:r>
          </a:p>
          <a:p>
            <a:pPr>
              <a:lnSpc>
                <a:spcPct val="90000"/>
              </a:lnSpc>
            </a:pPr>
            <a:r>
              <a:rPr lang="en-US" sz="2200" u="sng" dirty="0"/>
              <a:t>Cons</a:t>
            </a:r>
            <a:r>
              <a:rPr lang="en-US" sz="2200" dirty="0"/>
              <a:t>- Non-target impacts, controversial, some limits on use, time delays, plan /monitoring required</a:t>
            </a:r>
          </a:p>
          <a:p>
            <a:pPr>
              <a:lnSpc>
                <a:spcPct val="90000"/>
              </a:lnSpc>
            </a:pPr>
            <a:r>
              <a:rPr lang="en-US" sz="2200" u="sng" dirty="0"/>
              <a:t>Permits</a:t>
            </a:r>
            <a:r>
              <a:rPr lang="en-US" sz="2200" dirty="0"/>
              <a:t>- DEC ECL Article 15/Part 327, Article 17/SPDES General Permit, Article 24) </a:t>
            </a:r>
          </a:p>
          <a:p>
            <a:pPr>
              <a:lnSpc>
                <a:spcPct val="90000"/>
              </a:lnSpc>
            </a:pPr>
            <a:r>
              <a:rPr lang="en-US" sz="2200" u="sng" dirty="0"/>
              <a:t>Costs</a:t>
            </a:r>
            <a:r>
              <a:rPr lang="en-US" sz="2200" dirty="0"/>
              <a:t>- $300-1500/ac</a:t>
            </a:r>
          </a:p>
          <a:p>
            <a:pPr>
              <a:lnSpc>
                <a:spcPct val="90000"/>
              </a:lnSpc>
            </a:pPr>
            <a:r>
              <a:rPr lang="en-US" sz="2200" u="sng" dirty="0"/>
              <a:t>Viability for Fanwort</a:t>
            </a:r>
            <a:r>
              <a:rPr lang="en-US" sz="2200" dirty="0"/>
              <a:t>- mostly endothall and </a:t>
            </a:r>
            <a:r>
              <a:rPr lang="en-US" sz="2200" dirty="0" err="1"/>
              <a:t>fluridone</a:t>
            </a:r>
            <a:r>
              <a:rPr lang="en-US" sz="2200" dirty="0"/>
              <a:t> used</a:t>
            </a:r>
          </a:p>
          <a:p>
            <a:pPr>
              <a:lnSpc>
                <a:spcPct val="90000"/>
              </a:lnSpc>
            </a:pPr>
            <a:endParaRPr lang="en-US" sz="2200" dirty="0"/>
          </a:p>
        </p:txBody>
      </p:sp>
      <p:pic>
        <p:nvPicPr>
          <p:cNvPr id="366599" name="Picture 7" descr="C:\Documents and Settings\sakishba\My Documents\My Pictures\aquatic herbicide.bmp"/>
          <p:cNvPicPr>
            <a:picLocks noGrp="1" noChangeAspect="1" noChangeArrowheads="1"/>
          </p:cNvPicPr>
          <p:nvPr>
            <p:ph type="clipArt" sz="half" idx="2"/>
          </p:nvPr>
        </p:nvPicPr>
        <p:blipFill>
          <a:blip r:embed="rId2" cstate="print"/>
          <a:srcRect/>
          <a:stretch>
            <a:fillRect/>
          </a:stretch>
        </p:blipFill>
        <p:spPr>
          <a:xfrm>
            <a:off x="5867401" y="3657600"/>
            <a:ext cx="2902857" cy="2438400"/>
          </a:xfrm>
          <a:noFill/>
          <a:ln/>
        </p:spPr>
      </p:pic>
      <p:pic>
        <p:nvPicPr>
          <p:cNvPr id="107523" name="Picture 3"/>
          <p:cNvPicPr>
            <a:picLocks noChangeAspect="1" noChangeArrowheads="1"/>
          </p:cNvPicPr>
          <p:nvPr/>
        </p:nvPicPr>
        <p:blipFill>
          <a:blip r:embed="rId3" cstate="print"/>
          <a:srcRect/>
          <a:stretch>
            <a:fillRect/>
          </a:stretch>
        </p:blipFill>
        <p:spPr bwMode="auto">
          <a:xfrm>
            <a:off x="5867400" y="1371602"/>
            <a:ext cx="2914651" cy="2225527"/>
          </a:xfrm>
          <a:prstGeom prst="rect">
            <a:avLst/>
          </a:prstGeom>
          <a:noFill/>
          <a:ln w="9525">
            <a:noFill/>
            <a:miter lim="800000"/>
            <a:headEnd/>
            <a:tailEnd/>
          </a:ln>
          <a:effectLst/>
        </p:spPr>
      </p:pic>
    </p:spTree>
    <p:extLst>
      <p:ext uri="{BB962C8B-B14F-4D97-AF65-F5344CB8AC3E}">
        <p14:creationId xmlns:p14="http://schemas.microsoft.com/office/powerpoint/2010/main" val="5140761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2"/>
          <p:cNvSpPr>
            <a:spLocks noGrp="1" noChangeArrowheads="1"/>
          </p:cNvSpPr>
          <p:nvPr>
            <p:ph type="title"/>
          </p:nvPr>
        </p:nvSpPr>
        <p:spPr>
          <a:xfrm>
            <a:off x="156259" y="293297"/>
            <a:ext cx="8458200" cy="1143000"/>
          </a:xfrm>
        </p:spPr>
        <p:txBody>
          <a:bodyPr/>
          <a:lstStyle/>
          <a:p>
            <a:r>
              <a:rPr lang="en-US" dirty="0"/>
              <a:t>Grass Carp</a:t>
            </a:r>
          </a:p>
        </p:txBody>
      </p:sp>
      <p:sp>
        <p:nvSpPr>
          <p:cNvPr id="367619" name="Rectangle 3"/>
          <p:cNvSpPr>
            <a:spLocks noGrp="1" noChangeArrowheads="1"/>
          </p:cNvSpPr>
          <p:nvPr>
            <p:ph type="body" sz="half" idx="1"/>
          </p:nvPr>
        </p:nvSpPr>
        <p:spPr>
          <a:xfrm>
            <a:off x="156258" y="1636734"/>
            <a:ext cx="5358575" cy="4910204"/>
          </a:xfrm>
        </p:spPr>
        <p:txBody>
          <a:bodyPr>
            <a:normAutofit/>
          </a:bodyPr>
          <a:lstStyle/>
          <a:p>
            <a:pPr>
              <a:lnSpc>
                <a:spcPct val="90000"/>
              </a:lnSpc>
            </a:pPr>
            <a:r>
              <a:rPr lang="en-US" sz="2200" u="sng" dirty="0"/>
              <a:t>Principle</a:t>
            </a:r>
            <a:r>
              <a:rPr lang="en-US" sz="2200" dirty="0"/>
              <a:t>- Stock weed eating fish</a:t>
            </a:r>
          </a:p>
          <a:p>
            <a:pPr>
              <a:lnSpc>
                <a:spcPct val="90000"/>
              </a:lnSpc>
            </a:pPr>
            <a:r>
              <a:rPr lang="en-US" sz="2200" u="sng" dirty="0"/>
              <a:t>Pros</a:t>
            </a:r>
            <a:r>
              <a:rPr lang="en-US" sz="2200" dirty="0"/>
              <a:t>- Perceived “natural”, less expensive, long-term control, mostly invisible control</a:t>
            </a:r>
          </a:p>
          <a:p>
            <a:pPr>
              <a:lnSpc>
                <a:spcPct val="90000"/>
              </a:lnSpc>
            </a:pPr>
            <a:r>
              <a:rPr lang="en-US" sz="2200" u="sng" dirty="0"/>
              <a:t>Cons</a:t>
            </a:r>
            <a:r>
              <a:rPr lang="en-US" sz="2200" dirty="0"/>
              <a:t>- Non-native fish, non-target control, risk of algal blooms/ plant eradication / escape, habitat alteration, hard to remove, EIS required </a:t>
            </a:r>
          </a:p>
          <a:p>
            <a:pPr>
              <a:lnSpc>
                <a:spcPct val="90000"/>
              </a:lnSpc>
            </a:pPr>
            <a:r>
              <a:rPr lang="en-US" sz="2200" u="sng" dirty="0"/>
              <a:t>Permits</a:t>
            </a:r>
            <a:r>
              <a:rPr lang="en-US" sz="2200" dirty="0"/>
              <a:t>- DEC Stocking Permit (ECL Article 11)</a:t>
            </a:r>
          </a:p>
          <a:p>
            <a:pPr>
              <a:lnSpc>
                <a:spcPct val="90000"/>
              </a:lnSpc>
            </a:pPr>
            <a:r>
              <a:rPr lang="en-US" sz="2200" u="sng" dirty="0"/>
              <a:t>Costs</a:t>
            </a:r>
            <a:r>
              <a:rPr lang="en-US" sz="2200" dirty="0"/>
              <a:t>- $50-300/ac</a:t>
            </a:r>
          </a:p>
          <a:p>
            <a:pPr>
              <a:lnSpc>
                <a:spcPct val="90000"/>
              </a:lnSpc>
            </a:pPr>
            <a:r>
              <a:rPr lang="en-US" sz="2200" u="sng" dirty="0"/>
              <a:t>Implications for Fanwort</a:t>
            </a:r>
            <a:r>
              <a:rPr lang="en-US" sz="2200" dirty="0"/>
              <a:t>- among preferred plant species, but limited to waterbodies with available containment</a:t>
            </a:r>
          </a:p>
          <a:p>
            <a:pPr>
              <a:lnSpc>
                <a:spcPct val="90000"/>
              </a:lnSpc>
            </a:pPr>
            <a:endParaRPr lang="en-US" sz="2200" dirty="0"/>
          </a:p>
        </p:txBody>
      </p:sp>
      <p:pic>
        <p:nvPicPr>
          <p:cNvPr id="367623" name="Picture 7" descr="C:\Documents and Settings\sakishba\My Documents\My Pictures\grass carp.bmp"/>
          <p:cNvPicPr>
            <a:picLocks noGrp="1" noChangeAspect="1" noChangeArrowheads="1"/>
          </p:cNvPicPr>
          <p:nvPr>
            <p:ph type="clipArt" sz="half" idx="2"/>
          </p:nvPr>
        </p:nvPicPr>
        <p:blipFill>
          <a:blip r:embed="rId2" cstate="print"/>
          <a:srcRect/>
          <a:stretch>
            <a:fillRect/>
          </a:stretch>
        </p:blipFill>
        <p:spPr>
          <a:xfrm>
            <a:off x="5514833" y="1122528"/>
            <a:ext cx="2918792" cy="2685288"/>
          </a:xfrm>
          <a:noFill/>
          <a:ln/>
        </p:spPr>
      </p:pic>
      <p:pic>
        <p:nvPicPr>
          <p:cNvPr id="2" name="Picture 1"/>
          <p:cNvPicPr>
            <a:picLocks noChangeAspect="1"/>
          </p:cNvPicPr>
          <p:nvPr/>
        </p:nvPicPr>
        <p:blipFill>
          <a:blip r:embed="rId3"/>
          <a:stretch>
            <a:fillRect/>
          </a:stretch>
        </p:blipFill>
        <p:spPr>
          <a:xfrm>
            <a:off x="5514833" y="3733802"/>
            <a:ext cx="2918792" cy="2371519"/>
          </a:xfrm>
          <a:prstGeom prst="rect">
            <a:avLst/>
          </a:prstGeom>
        </p:spPr>
      </p:pic>
    </p:spTree>
    <p:extLst>
      <p:ext uri="{BB962C8B-B14F-4D97-AF65-F5344CB8AC3E}">
        <p14:creationId xmlns:p14="http://schemas.microsoft.com/office/powerpoint/2010/main" val="18561330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descr="C:\Documents and Settings\sakishba\My Documents\My Pictures\milfoil weevil.bmp"/>
          <p:cNvPicPr>
            <a:picLocks noChangeAspect="1" noChangeArrowheads="1"/>
          </p:cNvPicPr>
          <p:nvPr/>
        </p:nvPicPr>
        <p:blipFill>
          <a:blip r:embed="rId3" cstate="print"/>
          <a:srcRect/>
          <a:stretch>
            <a:fillRect/>
          </a:stretch>
        </p:blipFill>
        <p:spPr bwMode="auto">
          <a:xfrm>
            <a:off x="5184139" y="3242561"/>
            <a:ext cx="2247900" cy="1498600"/>
          </a:xfrm>
          <a:prstGeom prst="rect">
            <a:avLst/>
          </a:prstGeom>
          <a:noFill/>
          <a:ln w="9525">
            <a:noFill/>
            <a:miter lim="800000"/>
            <a:headEnd/>
            <a:tailEnd/>
          </a:ln>
        </p:spPr>
      </p:pic>
      <p:sp>
        <p:nvSpPr>
          <p:cNvPr id="362498" name="Rectangle 2"/>
          <p:cNvSpPr>
            <a:spLocks noGrp="1" noChangeArrowheads="1"/>
          </p:cNvSpPr>
          <p:nvPr>
            <p:ph type="title"/>
          </p:nvPr>
        </p:nvSpPr>
        <p:spPr>
          <a:xfrm>
            <a:off x="161699" y="215623"/>
            <a:ext cx="8083468" cy="1143000"/>
          </a:xfrm>
        </p:spPr>
        <p:txBody>
          <a:bodyPr/>
          <a:lstStyle/>
          <a:p>
            <a:r>
              <a:rPr lang="en-US" sz="3600" dirty="0"/>
              <a:t>Other options and why they’re not….</a:t>
            </a:r>
          </a:p>
        </p:txBody>
      </p:sp>
      <p:sp>
        <p:nvSpPr>
          <p:cNvPr id="362499" name="Rectangle 3"/>
          <p:cNvSpPr>
            <a:spLocks noGrp="1" noChangeArrowheads="1"/>
          </p:cNvSpPr>
          <p:nvPr>
            <p:ph type="body" sz="half" idx="1"/>
          </p:nvPr>
        </p:nvSpPr>
        <p:spPr>
          <a:xfrm>
            <a:off x="145446" y="1277453"/>
            <a:ext cx="5027471" cy="5383812"/>
          </a:xfrm>
        </p:spPr>
        <p:txBody>
          <a:bodyPr>
            <a:normAutofit fontScale="85000" lnSpcReduction="20000"/>
          </a:bodyPr>
          <a:lstStyle/>
          <a:p>
            <a:pPr>
              <a:lnSpc>
                <a:spcPct val="90000"/>
              </a:lnSpc>
            </a:pPr>
            <a:r>
              <a:rPr lang="en-US" sz="2200" u="sng" dirty="0"/>
              <a:t>Cutting or Harvesting</a:t>
            </a:r>
          </a:p>
          <a:p>
            <a:pPr lvl="1">
              <a:lnSpc>
                <a:spcPct val="90000"/>
              </a:lnSpc>
            </a:pPr>
            <a:r>
              <a:rPr lang="en-US" sz="1800" dirty="0"/>
              <a:t>Creates fragments for new plant growth</a:t>
            </a:r>
          </a:p>
          <a:p>
            <a:pPr lvl="1">
              <a:lnSpc>
                <a:spcPct val="90000"/>
              </a:lnSpc>
            </a:pPr>
            <a:r>
              <a:rPr lang="en-US" sz="1800" dirty="0"/>
              <a:t>May not remove sufficient subsurface growth</a:t>
            </a:r>
          </a:p>
          <a:p>
            <a:pPr>
              <a:lnSpc>
                <a:spcPct val="90000"/>
              </a:lnSpc>
            </a:pPr>
            <a:endParaRPr lang="en-US" sz="2200" u="sng" dirty="0"/>
          </a:p>
          <a:p>
            <a:pPr>
              <a:lnSpc>
                <a:spcPct val="90000"/>
              </a:lnSpc>
            </a:pPr>
            <a:r>
              <a:rPr lang="en-US" sz="2200" u="sng" dirty="0"/>
              <a:t>Shading</a:t>
            </a:r>
            <a:r>
              <a:rPr lang="en-US" sz="2200" dirty="0"/>
              <a:t> (chemical colorants)</a:t>
            </a:r>
          </a:p>
          <a:p>
            <a:pPr lvl="1">
              <a:lnSpc>
                <a:spcPct val="90000"/>
              </a:lnSpc>
            </a:pPr>
            <a:r>
              <a:rPr lang="en-US" sz="1800" dirty="0"/>
              <a:t>Non-selective, non-localized</a:t>
            </a:r>
          </a:p>
          <a:p>
            <a:pPr lvl="1">
              <a:lnSpc>
                <a:spcPct val="90000"/>
              </a:lnSpc>
            </a:pPr>
            <a:r>
              <a:rPr lang="en-US" sz="1800" dirty="0"/>
              <a:t>Little evidence of contro</a:t>
            </a:r>
            <a:r>
              <a:rPr lang="en-US" sz="2000" dirty="0"/>
              <a:t>l</a:t>
            </a:r>
          </a:p>
          <a:p>
            <a:pPr>
              <a:lnSpc>
                <a:spcPct val="90000"/>
              </a:lnSpc>
            </a:pPr>
            <a:endParaRPr lang="en-US" sz="2200" u="sng" dirty="0"/>
          </a:p>
          <a:p>
            <a:pPr>
              <a:lnSpc>
                <a:spcPct val="90000"/>
              </a:lnSpc>
            </a:pPr>
            <a:r>
              <a:rPr lang="en-US" sz="2200" u="sng" dirty="0"/>
              <a:t>Herbivorous insects</a:t>
            </a:r>
          </a:p>
          <a:p>
            <a:pPr lvl="1">
              <a:lnSpc>
                <a:spcPct val="90000"/>
              </a:lnSpc>
            </a:pPr>
            <a:r>
              <a:rPr lang="en-US" sz="1800" dirty="0"/>
              <a:t>None cultivated for fanwort control</a:t>
            </a:r>
          </a:p>
          <a:p>
            <a:pPr lvl="1">
              <a:lnSpc>
                <a:spcPct val="90000"/>
              </a:lnSpc>
            </a:pPr>
            <a:r>
              <a:rPr lang="en-US" sz="1800" dirty="0"/>
              <a:t>Delayed response- no immediate action</a:t>
            </a:r>
          </a:p>
          <a:p>
            <a:pPr>
              <a:lnSpc>
                <a:spcPct val="90000"/>
              </a:lnSpc>
            </a:pPr>
            <a:endParaRPr lang="en-US" sz="2200" u="sng" dirty="0"/>
          </a:p>
          <a:p>
            <a:pPr>
              <a:lnSpc>
                <a:spcPct val="90000"/>
              </a:lnSpc>
            </a:pPr>
            <a:r>
              <a:rPr lang="en-US" sz="2200" u="sng" dirty="0"/>
              <a:t>Drawdown</a:t>
            </a:r>
          </a:p>
          <a:p>
            <a:pPr lvl="1">
              <a:lnSpc>
                <a:spcPct val="90000"/>
              </a:lnSpc>
            </a:pPr>
            <a:r>
              <a:rPr lang="en-US" sz="1800" dirty="0"/>
              <a:t>Limited only to nearshore beds, not deep beds</a:t>
            </a:r>
          </a:p>
          <a:p>
            <a:pPr lvl="1">
              <a:lnSpc>
                <a:spcPct val="90000"/>
              </a:lnSpc>
            </a:pPr>
            <a:r>
              <a:rPr lang="en-US" sz="1800" dirty="0"/>
              <a:t>Likely significant impact to benthos</a:t>
            </a:r>
          </a:p>
          <a:p>
            <a:pPr>
              <a:lnSpc>
                <a:spcPct val="90000"/>
              </a:lnSpc>
            </a:pPr>
            <a:endParaRPr lang="en-US" sz="2200" u="sng" dirty="0"/>
          </a:p>
          <a:p>
            <a:pPr>
              <a:lnSpc>
                <a:spcPct val="90000"/>
              </a:lnSpc>
            </a:pPr>
            <a:r>
              <a:rPr lang="en-US" sz="2200" u="sng" dirty="0"/>
              <a:t>Dredging</a:t>
            </a:r>
          </a:p>
          <a:p>
            <a:pPr lvl="1">
              <a:lnSpc>
                <a:spcPct val="90000"/>
              </a:lnSpc>
            </a:pPr>
            <a:r>
              <a:rPr lang="en-US" sz="1800" dirty="0"/>
              <a:t>Limited at best to localized areas</a:t>
            </a:r>
          </a:p>
          <a:p>
            <a:pPr lvl="1">
              <a:lnSpc>
                <a:spcPct val="90000"/>
              </a:lnSpc>
            </a:pPr>
            <a:r>
              <a:rPr lang="en-US" sz="1800" dirty="0"/>
              <a:t>May be too expensive for most lake/shore communities</a:t>
            </a:r>
            <a:endParaRPr lang="en-US" sz="2000" dirty="0"/>
          </a:p>
          <a:p>
            <a:pPr>
              <a:lnSpc>
                <a:spcPct val="90000"/>
              </a:lnSpc>
            </a:pPr>
            <a:endParaRPr lang="en-US" dirty="0"/>
          </a:p>
        </p:txBody>
      </p:sp>
      <p:graphicFrame>
        <p:nvGraphicFramePr>
          <p:cNvPr id="371712" name="Object 1024"/>
          <p:cNvGraphicFramePr>
            <a:graphicFrameLocks noGrp="1" noChangeAspect="1"/>
          </p:cNvGraphicFramePr>
          <p:nvPr>
            <p:ph type="clipArt" sz="half" idx="2"/>
            <p:extLst/>
          </p:nvPr>
        </p:nvGraphicFramePr>
        <p:xfrm>
          <a:off x="5206584" y="1017771"/>
          <a:ext cx="1639437" cy="2224791"/>
        </p:xfrm>
        <a:graphic>
          <a:graphicData uri="http://schemas.openxmlformats.org/presentationml/2006/ole">
            <mc:AlternateContent xmlns:mc="http://schemas.openxmlformats.org/markup-compatibility/2006">
              <mc:Choice xmlns:v="urn:schemas-microsoft-com:vml" Requires="v">
                <p:oleObj spid="_x0000_s3081" name="Bitmap Image" r:id="rId4" imgW="3390476" imgH="4600000" progId="PBrush">
                  <p:embed/>
                </p:oleObj>
              </mc:Choice>
              <mc:Fallback>
                <p:oleObj name="Bitmap Image" r:id="rId4" imgW="3390476" imgH="4600000" progId="PBrush">
                  <p:embed/>
                  <p:pic>
                    <p:nvPicPr>
                      <p:cNvPr id="371712" name="Object 10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6584" y="1017771"/>
                        <a:ext cx="1639437" cy="2224791"/>
                      </a:xfrm>
                      <a:prstGeom prst="rect">
                        <a:avLst/>
                      </a:prstGeom>
                      <a:noFill/>
                    </p:spPr>
                  </p:pic>
                </p:oleObj>
              </mc:Fallback>
            </mc:AlternateContent>
          </a:graphicData>
        </a:graphic>
      </p:graphicFrame>
      <p:pic>
        <p:nvPicPr>
          <p:cNvPr id="5" name="Picture 5"/>
          <p:cNvPicPr>
            <a:picLocks noChangeAspect="1" noChangeArrowheads="1"/>
          </p:cNvPicPr>
          <p:nvPr/>
        </p:nvPicPr>
        <p:blipFill>
          <a:blip r:embed="rId6" cstate="print"/>
          <a:srcRect/>
          <a:stretch>
            <a:fillRect/>
          </a:stretch>
        </p:blipFill>
        <p:spPr bwMode="auto">
          <a:xfrm>
            <a:off x="6727516" y="2647229"/>
            <a:ext cx="1517651" cy="1743683"/>
          </a:xfrm>
          <a:prstGeom prst="rect">
            <a:avLst/>
          </a:prstGeom>
          <a:noFill/>
          <a:ln w="9525">
            <a:noFill/>
            <a:miter lim="800000"/>
            <a:headEnd/>
            <a:tailEnd/>
          </a:ln>
        </p:spPr>
      </p:pic>
      <p:pic>
        <p:nvPicPr>
          <p:cNvPr id="7" name="Picture 3"/>
          <p:cNvPicPr>
            <a:picLocks noChangeAspect="1" noChangeArrowheads="1"/>
          </p:cNvPicPr>
          <p:nvPr/>
        </p:nvPicPr>
        <p:blipFill>
          <a:blip r:embed="rId7" cstate="print"/>
          <a:srcRect/>
          <a:stretch>
            <a:fillRect/>
          </a:stretch>
        </p:blipFill>
        <p:spPr bwMode="auto">
          <a:xfrm>
            <a:off x="6727515" y="4371889"/>
            <a:ext cx="1933576" cy="1300771"/>
          </a:xfrm>
          <a:prstGeom prst="rect">
            <a:avLst/>
          </a:prstGeom>
          <a:noFill/>
          <a:ln w="9525">
            <a:noFill/>
            <a:miter lim="800000"/>
            <a:headEnd/>
            <a:tailEnd/>
          </a:ln>
          <a:effectLst/>
        </p:spPr>
      </p:pic>
      <p:pic>
        <p:nvPicPr>
          <p:cNvPr id="8" name="Picture 7" descr="C:\Documents and Settings\sakishba\My Documents\My Pictures\lake dredging 5.bmp"/>
          <p:cNvPicPr>
            <a:picLocks noChangeAspect="1" noChangeArrowheads="1"/>
          </p:cNvPicPr>
          <p:nvPr/>
        </p:nvPicPr>
        <p:blipFill>
          <a:blip r:embed="rId8" cstate="print"/>
          <a:srcRect/>
          <a:stretch>
            <a:fillRect/>
          </a:stretch>
        </p:blipFill>
        <p:spPr bwMode="auto">
          <a:xfrm>
            <a:off x="5204721" y="4741161"/>
            <a:ext cx="1566547" cy="1535216"/>
          </a:xfrm>
          <a:prstGeom prst="rect">
            <a:avLst/>
          </a:prstGeom>
          <a:noFill/>
          <a:ln w="9525">
            <a:noFill/>
            <a:miter lim="800000"/>
            <a:headEnd/>
            <a:tailEnd/>
          </a:ln>
        </p:spPr>
      </p:pic>
      <p:pic>
        <p:nvPicPr>
          <p:cNvPr id="2" name="Picture 1"/>
          <p:cNvPicPr>
            <a:picLocks noChangeAspect="1"/>
          </p:cNvPicPr>
          <p:nvPr/>
        </p:nvPicPr>
        <p:blipFill>
          <a:blip r:embed="rId9"/>
          <a:stretch>
            <a:fillRect/>
          </a:stretch>
        </p:blipFill>
        <p:spPr>
          <a:xfrm>
            <a:off x="6727517" y="1277454"/>
            <a:ext cx="1828719" cy="1369775"/>
          </a:xfrm>
          <a:prstGeom prst="rect">
            <a:avLst/>
          </a:prstGeom>
        </p:spPr>
      </p:pic>
    </p:spTree>
    <p:extLst>
      <p:ext uri="{BB962C8B-B14F-4D97-AF65-F5344CB8AC3E}">
        <p14:creationId xmlns:p14="http://schemas.microsoft.com/office/powerpoint/2010/main" val="36432765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2"/>
          <p:cNvSpPr>
            <a:spLocks noGrp="1" noChangeArrowheads="1"/>
          </p:cNvSpPr>
          <p:nvPr>
            <p:ph type="title"/>
          </p:nvPr>
        </p:nvSpPr>
        <p:spPr>
          <a:xfrm>
            <a:off x="228600" y="266700"/>
            <a:ext cx="8458200" cy="1143000"/>
          </a:xfrm>
        </p:spPr>
        <p:txBody>
          <a:bodyPr/>
          <a:lstStyle/>
          <a:p>
            <a:r>
              <a:rPr lang="en-US" sz="3600" dirty="0"/>
              <a:t>IPM = Integrated Plant Management</a:t>
            </a:r>
          </a:p>
        </p:txBody>
      </p:sp>
      <p:sp>
        <p:nvSpPr>
          <p:cNvPr id="369667" name="Rectangle 3"/>
          <p:cNvSpPr>
            <a:spLocks noGrp="1" noChangeArrowheads="1"/>
          </p:cNvSpPr>
          <p:nvPr>
            <p:ph type="body" sz="half" idx="1"/>
          </p:nvPr>
        </p:nvSpPr>
        <p:spPr>
          <a:xfrm>
            <a:off x="4301819" y="1581149"/>
            <a:ext cx="4495800" cy="4495800"/>
          </a:xfrm>
        </p:spPr>
        <p:txBody>
          <a:bodyPr>
            <a:normAutofit/>
          </a:bodyPr>
          <a:lstStyle/>
          <a:p>
            <a:pPr>
              <a:lnSpc>
                <a:spcPct val="90000"/>
              </a:lnSpc>
            </a:pPr>
            <a:r>
              <a:rPr lang="en-US" u="sng" dirty="0"/>
              <a:t>Principle</a:t>
            </a:r>
            <a:r>
              <a:rPr lang="en-US" dirty="0"/>
              <a:t>- Combining two or more management techniques</a:t>
            </a:r>
          </a:p>
          <a:p>
            <a:pPr>
              <a:lnSpc>
                <a:spcPct val="90000"/>
              </a:lnSpc>
            </a:pPr>
            <a:r>
              <a:rPr lang="en-US" u="sng" dirty="0"/>
              <a:t>Pros</a:t>
            </a:r>
            <a:r>
              <a:rPr lang="en-US" dirty="0"/>
              <a:t>- ^ likelihood of long-term control, 1-2 punch, favorably viewed as more comprehensive, can combine local and large scale management</a:t>
            </a:r>
          </a:p>
          <a:p>
            <a:pPr>
              <a:lnSpc>
                <a:spcPct val="90000"/>
              </a:lnSpc>
            </a:pPr>
            <a:r>
              <a:rPr lang="en-US" u="sng" dirty="0"/>
              <a:t>Cons</a:t>
            </a:r>
            <a:r>
              <a:rPr lang="en-US" dirty="0"/>
              <a:t>- Must make sure techniques are compatible, side effects could multiply</a:t>
            </a:r>
          </a:p>
          <a:p>
            <a:pPr>
              <a:lnSpc>
                <a:spcPct val="90000"/>
              </a:lnSpc>
            </a:pPr>
            <a:r>
              <a:rPr lang="en-US" u="sng" dirty="0"/>
              <a:t>Permits</a:t>
            </a:r>
            <a:r>
              <a:rPr lang="en-US" dirty="0"/>
              <a:t>- Varied </a:t>
            </a:r>
          </a:p>
          <a:p>
            <a:pPr>
              <a:lnSpc>
                <a:spcPct val="90000"/>
              </a:lnSpc>
            </a:pPr>
            <a:r>
              <a:rPr lang="en-US" u="sng" dirty="0"/>
              <a:t>Costs</a:t>
            </a:r>
            <a:r>
              <a:rPr lang="en-US" dirty="0"/>
              <a:t>- Varied</a:t>
            </a:r>
          </a:p>
          <a:p>
            <a:pPr>
              <a:lnSpc>
                <a:spcPct val="90000"/>
              </a:lnSpc>
            </a:pPr>
            <a:endParaRPr lang="en-US" dirty="0"/>
          </a:p>
        </p:txBody>
      </p:sp>
      <p:pic>
        <p:nvPicPr>
          <p:cNvPr id="369671" name="Picture 7" descr="C:\Documents and Settings\sakishba\My Documents\My Pictures\drawdown.bmp"/>
          <p:cNvPicPr>
            <a:picLocks noGrp="1" noChangeAspect="1" noChangeArrowheads="1"/>
          </p:cNvPicPr>
          <p:nvPr>
            <p:ph type="clipArt" sz="half" idx="2"/>
          </p:nvPr>
        </p:nvPicPr>
        <p:blipFill>
          <a:blip r:embed="rId2" cstate="print"/>
          <a:srcRect/>
          <a:stretch>
            <a:fillRect/>
          </a:stretch>
        </p:blipFill>
        <p:spPr>
          <a:xfrm>
            <a:off x="644703" y="1409701"/>
            <a:ext cx="2372639" cy="2261756"/>
          </a:xfrm>
          <a:noFill/>
          <a:ln/>
        </p:spPr>
      </p:pic>
      <p:pic>
        <p:nvPicPr>
          <p:cNvPr id="369674" name="Picture 10" descr="C:\Documents and Settings\sakishba\My Documents\My Pictures\Benthic Barriers.bmp"/>
          <p:cNvPicPr>
            <a:picLocks noChangeAspect="1" noChangeArrowheads="1"/>
          </p:cNvPicPr>
          <p:nvPr/>
        </p:nvPicPr>
        <p:blipFill>
          <a:blip r:embed="rId3" cstate="print"/>
          <a:srcRect/>
          <a:stretch>
            <a:fillRect/>
          </a:stretch>
        </p:blipFill>
        <p:spPr bwMode="auto">
          <a:xfrm>
            <a:off x="420450" y="4487221"/>
            <a:ext cx="2821140" cy="2115855"/>
          </a:xfrm>
          <a:prstGeom prst="rect">
            <a:avLst/>
          </a:prstGeom>
          <a:noFill/>
          <a:ln w="9525">
            <a:noFill/>
            <a:miter lim="800000"/>
            <a:headEnd/>
            <a:tailEnd/>
          </a:ln>
        </p:spPr>
      </p:pic>
      <p:sp>
        <p:nvSpPr>
          <p:cNvPr id="2" name="Plus 1"/>
          <p:cNvSpPr/>
          <p:nvPr/>
        </p:nvSpPr>
        <p:spPr>
          <a:xfrm>
            <a:off x="1588851" y="3869789"/>
            <a:ext cx="484340" cy="4191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kern="0">
              <a:solidFill>
                <a:sysClr val="windowText" lastClr="000000"/>
              </a:solidFill>
            </a:endParaRPr>
          </a:p>
        </p:txBody>
      </p:sp>
    </p:spTree>
    <p:extLst>
      <p:ext uri="{BB962C8B-B14F-4D97-AF65-F5344CB8AC3E}">
        <p14:creationId xmlns:p14="http://schemas.microsoft.com/office/powerpoint/2010/main" val="35155131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bugwoodcloud.org/images/768x512/5400300.jpg"/>
          <p:cNvPicPr/>
          <p:nvPr/>
        </p:nvPicPr>
        <p:blipFill>
          <a:blip r:embed="rId2">
            <a:extLst>
              <a:ext uri="{28A0092B-C50C-407E-A947-70E740481C1C}">
                <a14:useLocalDpi xmlns:a14="http://schemas.microsoft.com/office/drawing/2010/main" val="0"/>
              </a:ext>
            </a:extLst>
          </a:blip>
          <a:srcRect/>
          <a:stretch>
            <a:fillRect/>
          </a:stretch>
        </p:blipFill>
        <p:spPr bwMode="auto">
          <a:xfrm>
            <a:off x="166700" y="546947"/>
            <a:ext cx="4434840" cy="3325707"/>
          </a:xfrm>
          <a:prstGeom prst="rect">
            <a:avLst/>
          </a:prstGeom>
          <a:noFill/>
          <a:ln>
            <a:noFill/>
          </a:ln>
        </p:spPr>
      </p:pic>
      <p:pic>
        <p:nvPicPr>
          <p:cNvPr id="5" name="Picture 4" descr="http://bugwoodcloud.org/images/768x512/5270053.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1540" y="2279285"/>
            <a:ext cx="3591264" cy="2389287"/>
          </a:xfrm>
          <a:prstGeom prst="rect">
            <a:avLst/>
          </a:prstGeom>
          <a:noFill/>
          <a:ln>
            <a:noFill/>
          </a:ln>
        </p:spPr>
      </p:pic>
      <p:pic>
        <p:nvPicPr>
          <p:cNvPr id="6" name="Picture 5" descr="https://c1.staticflickr.com/7/6130/6039008775_f5e564266a_b.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9317" y="4084123"/>
            <a:ext cx="4089400" cy="2497667"/>
          </a:xfrm>
          <a:prstGeom prst="rect">
            <a:avLst/>
          </a:prstGeom>
          <a:noFill/>
          <a:ln>
            <a:noFill/>
          </a:ln>
        </p:spPr>
      </p:pic>
      <p:sp>
        <p:nvSpPr>
          <p:cNvPr id="7" name="TextBox 6"/>
          <p:cNvSpPr txBox="1"/>
          <p:nvPr/>
        </p:nvSpPr>
        <p:spPr>
          <a:xfrm>
            <a:off x="5712339" y="1113034"/>
            <a:ext cx="2839232" cy="461665"/>
          </a:xfrm>
          <a:prstGeom prst="rect">
            <a:avLst/>
          </a:prstGeom>
          <a:noFill/>
        </p:spPr>
        <p:txBody>
          <a:bodyPr wrap="square" rtlCol="0">
            <a:spAutoFit/>
          </a:bodyPr>
          <a:lstStyle/>
          <a:p>
            <a:pPr defTabSz="1219170"/>
            <a:r>
              <a:rPr lang="en-US" sz="2400" kern="0" dirty="0">
                <a:solidFill>
                  <a:sysClr val="windowText" lastClr="000000"/>
                </a:solidFill>
              </a:rPr>
              <a:t>Y shape, fan-like</a:t>
            </a:r>
          </a:p>
        </p:txBody>
      </p:sp>
      <p:sp>
        <p:nvSpPr>
          <p:cNvPr id="8" name="TextBox 7"/>
          <p:cNvSpPr txBox="1"/>
          <p:nvPr/>
        </p:nvSpPr>
        <p:spPr>
          <a:xfrm>
            <a:off x="5772863" y="3391986"/>
            <a:ext cx="2839232" cy="461665"/>
          </a:xfrm>
          <a:prstGeom prst="rect">
            <a:avLst/>
          </a:prstGeom>
          <a:noFill/>
        </p:spPr>
        <p:txBody>
          <a:bodyPr wrap="square" rtlCol="0">
            <a:spAutoFit/>
          </a:bodyPr>
          <a:lstStyle/>
          <a:p>
            <a:pPr defTabSz="1219170"/>
            <a:r>
              <a:rPr lang="en-US" sz="2400" kern="0" dirty="0">
                <a:solidFill>
                  <a:schemeClr val="bg1"/>
                </a:solidFill>
              </a:rPr>
              <a:t>Petals + sepals</a:t>
            </a:r>
          </a:p>
        </p:txBody>
      </p:sp>
      <p:sp>
        <p:nvSpPr>
          <p:cNvPr id="9" name="TextBox 8"/>
          <p:cNvSpPr txBox="1"/>
          <p:nvPr/>
        </p:nvSpPr>
        <p:spPr>
          <a:xfrm>
            <a:off x="3460599" y="6098217"/>
            <a:ext cx="2839232" cy="830997"/>
          </a:xfrm>
          <a:prstGeom prst="rect">
            <a:avLst/>
          </a:prstGeom>
          <a:noFill/>
        </p:spPr>
        <p:txBody>
          <a:bodyPr wrap="square" rtlCol="0">
            <a:spAutoFit/>
          </a:bodyPr>
          <a:lstStyle/>
          <a:p>
            <a:pPr defTabSz="1219170"/>
            <a:r>
              <a:rPr lang="en-US" sz="2400" kern="0" dirty="0">
                <a:solidFill>
                  <a:sysClr val="windowText" lastClr="000000"/>
                </a:solidFill>
              </a:rPr>
              <a:t>Reddish brown hairs, branched stems </a:t>
            </a:r>
          </a:p>
        </p:txBody>
      </p:sp>
      <p:sp>
        <p:nvSpPr>
          <p:cNvPr id="10" name="Left Arrow 9"/>
          <p:cNvSpPr/>
          <p:nvPr/>
        </p:nvSpPr>
        <p:spPr>
          <a:xfrm rot="-1680000">
            <a:off x="4004665" y="1694318"/>
            <a:ext cx="1751097" cy="50944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kern="0">
              <a:solidFill>
                <a:sysClr val="windowText" lastClr="000000"/>
              </a:solidFill>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3952" y="4749350"/>
            <a:ext cx="2345864" cy="2025975"/>
          </a:xfrm>
          <a:prstGeom prst="rect">
            <a:avLst/>
          </a:prstGeom>
        </p:spPr>
      </p:pic>
      <p:sp>
        <p:nvSpPr>
          <p:cNvPr id="12" name="TextBox 11"/>
          <p:cNvSpPr txBox="1"/>
          <p:nvPr/>
        </p:nvSpPr>
        <p:spPr>
          <a:xfrm>
            <a:off x="7406434" y="5331846"/>
            <a:ext cx="1737567" cy="461665"/>
          </a:xfrm>
          <a:prstGeom prst="rect">
            <a:avLst/>
          </a:prstGeom>
          <a:noFill/>
        </p:spPr>
        <p:txBody>
          <a:bodyPr wrap="square" rtlCol="0">
            <a:spAutoFit/>
          </a:bodyPr>
          <a:lstStyle/>
          <a:p>
            <a:pPr defTabSz="1219170"/>
            <a:r>
              <a:rPr lang="en-US" sz="2400" kern="0" dirty="0">
                <a:solidFill>
                  <a:sysClr val="windowText" lastClr="000000"/>
                </a:solidFill>
              </a:rPr>
              <a:t>Fruits</a:t>
            </a:r>
          </a:p>
        </p:txBody>
      </p:sp>
    </p:spTree>
    <p:extLst>
      <p:ext uri="{BB962C8B-B14F-4D97-AF65-F5344CB8AC3E}">
        <p14:creationId xmlns:p14="http://schemas.microsoft.com/office/powerpoint/2010/main" val="9891660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 more information</a:t>
            </a:r>
          </a:p>
        </p:txBody>
      </p:sp>
      <p:sp>
        <p:nvSpPr>
          <p:cNvPr id="3" name="Content Placeholder 2"/>
          <p:cNvSpPr>
            <a:spLocks noGrp="1"/>
          </p:cNvSpPr>
          <p:nvPr>
            <p:ph idx="1"/>
          </p:nvPr>
        </p:nvSpPr>
        <p:spPr/>
        <p:txBody>
          <a:bodyPr/>
          <a:lstStyle/>
          <a:p>
            <a:r>
              <a:rPr lang="en-US" dirty="0"/>
              <a:t>AERF “Biology and Control of Aquatic Plants” (3</a:t>
            </a:r>
            <a:r>
              <a:rPr lang="en-US" baseline="30000" dirty="0"/>
              <a:t>rd</a:t>
            </a:r>
            <a:r>
              <a:rPr lang="en-US" dirty="0"/>
              <a:t> edition)</a:t>
            </a:r>
          </a:p>
          <a:p>
            <a:r>
              <a:rPr lang="en-US" dirty="0">
                <a:hlinkClick r:id="rId2"/>
              </a:rPr>
              <a:t>http://www.aquatics.org/bmp.html</a:t>
            </a:r>
            <a:endParaRPr lang="en-US" dirty="0"/>
          </a:p>
          <a:p>
            <a:endParaRPr lang="en-US" dirty="0"/>
          </a:p>
          <a:p>
            <a:r>
              <a:rPr lang="en-US" dirty="0"/>
              <a:t>University of Florida/Center for Aquatic and Invasive Plants</a:t>
            </a:r>
          </a:p>
          <a:p>
            <a:r>
              <a:rPr lang="en-US">
                <a:hlinkClick r:id="rId3"/>
              </a:rPr>
              <a:t>https://plants.ifas.ufl.edu/plant-directory/cabomba-caroliniana/</a:t>
            </a:r>
            <a:r>
              <a:rPr lang="en-US"/>
              <a:t> </a:t>
            </a:r>
          </a:p>
          <a:p>
            <a:endParaRPr lang="en-US" dirty="0"/>
          </a:p>
          <a:p>
            <a:r>
              <a:rPr lang="en-US" dirty="0"/>
              <a:t>Fanwort control in Belmont Lake (NYS Parks and Recreation)</a:t>
            </a:r>
          </a:p>
          <a:p>
            <a:r>
              <a:rPr lang="en-US" sz="1600" dirty="0">
                <a:hlinkClick r:id="rId4"/>
              </a:rPr>
              <a:t>http://nysparks.com/environment/documents/posters/BelmontLakeStateParkFanwortControl.pdf</a:t>
            </a:r>
            <a:endParaRPr lang="en-US" sz="1600" dirty="0"/>
          </a:p>
          <a:p>
            <a:endParaRPr lang="en-US" sz="1600" dirty="0"/>
          </a:p>
          <a:p>
            <a:endParaRPr lang="en-US" dirty="0"/>
          </a:p>
        </p:txBody>
      </p:sp>
    </p:spTree>
    <p:extLst>
      <p:ext uri="{BB962C8B-B14F-4D97-AF65-F5344CB8AC3E}">
        <p14:creationId xmlns:p14="http://schemas.microsoft.com/office/powerpoint/2010/main" val="35880636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777258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rwilliams\AppData\Local\Microsoft\Windows\Temporary Internet Files\Content.Outlook\W25T4DBM\IMG_09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72000" y="152400"/>
            <a:ext cx="4343400" cy="107721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accent1">
                    <a:lumMod val="75000"/>
                  </a:schemeClr>
                </a:solidFill>
                <a:effectLst/>
                <a:uLnTx/>
                <a:uFillTx/>
              </a:rPr>
              <a:t>Kasoag Lake Outlet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accent1">
                    <a:lumMod val="75000"/>
                  </a:schemeClr>
                </a:solidFill>
                <a:effectLst/>
                <a:uLnTx/>
                <a:uFillTx/>
              </a:rPr>
              <a:t>West Branch Fish Creek</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accent1">
                    <a:lumMod val="75000"/>
                  </a:schemeClr>
                </a:solidFill>
                <a:effectLst/>
                <a:uLnTx/>
                <a:uFillTx/>
              </a:rPr>
              <a:t>Fanwort Assessment</a:t>
            </a:r>
          </a:p>
        </p:txBody>
      </p:sp>
      <p:sp>
        <p:nvSpPr>
          <p:cNvPr id="3" name="TextBox 2"/>
          <p:cNvSpPr txBox="1"/>
          <p:nvPr/>
        </p:nvSpPr>
        <p:spPr>
          <a:xfrm>
            <a:off x="7239000" y="6324600"/>
            <a:ext cx="16002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bg1"/>
                </a:solidFill>
                <a:effectLst/>
                <a:uLnTx/>
                <a:uFillTx/>
              </a:rPr>
              <a:t>Kasoag Lake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bg1"/>
                </a:solidFill>
                <a:effectLst/>
                <a:uLnTx/>
                <a:uFillTx/>
              </a:rPr>
              <a:t>Rob Williams 2015 ©</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834" y="5791971"/>
            <a:ext cx="679238" cy="807852"/>
          </a:xfrm>
          <a:prstGeom prst="rect">
            <a:avLst/>
          </a:prstGeom>
        </p:spPr>
      </p:pic>
      <p:sp>
        <p:nvSpPr>
          <p:cNvPr id="5" name="TextBox 4"/>
          <p:cNvSpPr txBox="1"/>
          <p:nvPr/>
        </p:nvSpPr>
        <p:spPr>
          <a:xfrm>
            <a:off x="842396" y="6072787"/>
            <a:ext cx="2915546"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1" u="none" strike="noStrike" kern="0" cap="none" spc="0" normalizeH="0" baseline="0" noProof="0" dirty="0">
                <a:ln>
                  <a:noFill/>
                </a:ln>
                <a:solidFill>
                  <a:schemeClr val="bg1"/>
                </a:solidFill>
                <a:effectLst/>
                <a:uLnTx/>
                <a:uFillTx/>
              </a:rPr>
              <a:t>Teaming up to stop the spread of invasive species</a:t>
            </a:r>
          </a:p>
        </p:txBody>
      </p:sp>
      <p:sp>
        <p:nvSpPr>
          <p:cNvPr id="6" name="TextBox 5"/>
          <p:cNvSpPr txBox="1"/>
          <p:nvPr/>
        </p:nvSpPr>
        <p:spPr>
          <a:xfrm>
            <a:off x="858240" y="6324600"/>
            <a:ext cx="281940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1"/>
                </a:solidFill>
                <a:effectLst/>
                <a:uLnTx/>
                <a:uFillTx/>
              </a:rPr>
              <a:t>Rob Williams, SLELO PRISM Coordinator</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1"/>
                </a:solidFill>
                <a:effectLst/>
                <a:uLnTx/>
                <a:uFillTx/>
              </a:rPr>
              <a:t>John DeHollander, Project Contact</a:t>
            </a:r>
          </a:p>
        </p:txBody>
      </p:sp>
      <p:sp>
        <p:nvSpPr>
          <p:cNvPr id="7" name="TextBox 6"/>
          <p:cNvSpPr txBox="1"/>
          <p:nvPr/>
        </p:nvSpPr>
        <p:spPr>
          <a:xfrm>
            <a:off x="830325" y="5636567"/>
            <a:ext cx="381000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1">
                    <a:lumMod val="95000"/>
                  </a:schemeClr>
                </a:solidFill>
                <a:effectLst/>
                <a:uLnTx/>
                <a:uFillTx/>
              </a:rPr>
              <a:t>St. Lawrence Eastern Lake Ontario</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1">
                    <a:lumMod val="95000"/>
                  </a:schemeClr>
                </a:solidFill>
                <a:effectLst/>
                <a:uLnTx/>
                <a:uFillTx/>
              </a:rPr>
              <a:t>Partnership for Regional Invasive Species Management</a:t>
            </a:r>
          </a:p>
        </p:txBody>
      </p:sp>
    </p:spTree>
    <p:extLst>
      <p:ext uri="{BB962C8B-B14F-4D97-AF65-F5344CB8AC3E}">
        <p14:creationId xmlns:p14="http://schemas.microsoft.com/office/powerpoint/2010/main" val="36993341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295400" y="76200"/>
            <a:ext cx="1600200"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chemeClr val="bg1"/>
                </a:solidFill>
                <a:effectLst/>
                <a:uLnTx/>
                <a:uFillTx/>
              </a:rPr>
              <a:t>Kasoag Lake</a:t>
            </a:r>
          </a:p>
        </p:txBody>
      </p:sp>
      <p:sp>
        <p:nvSpPr>
          <p:cNvPr id="5" name="TextBox 4"/>
          <p:cNvSpPr txBox="1"/>
          <p:nvPr/>
        </p:nvSpPr>
        <p:spPr>
          <a:xfrm>
            <a:off x="1143000" y="5943600"/>
            <a:ext cx="1905000"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chemeClr val="bg1"/>
                </a:solidFill>
                <a:effectLst/>
                <a:uLnTx/>
                <a:uFillTx/>
              </a:rPr>
              <a:t>Oneida Lake</a:t>
            </a:r>
          </a:p>
        </p:txBody>
      </p:sp>
      <p:sp>
        <p:nvSpPr>
          <p:cNvPr id="2" name="TextBox 1"/>
          <p:cNvSpPr txBox="1"/>
          <p:nvPr/>
        </p:nvSpPr>
        <p:spPr>
          <a:xfrm>
            <a:off x="3352800" y="199310"/>
            <a:ext cx="5562600" cy="203132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rPr>
              <a:t>Practical Overview - West Branch Fish Creek</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0" cap="none" spc="0" normalizeH="0" baseline="0" noProof="0" dirty="0">
                <a:ln>
                  <a:noFill/>
                </a:ln>
                <a:solidFill>
                  <a:schemeClr val="bg1"/>
                </a:solidFill>
                <a:effectLst/>
                <a:uLnTx/>
                <a:uFillTx/>
              </a:rPr>
              <a:t>Kasoag outlet to Oneida Lake Inlet = 47.9 miles</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0" cap="none" spc="0" normalizeH="0" baseline="0" noProof="0" dirty="0">
                <a:ln>
                  <a:noFill/>
                </a:ln>
                <a:solidFill>
                  <a:schemeClr val="bg1"/>
                </a:solidFill>
                <a:effectLst/>
                <a:uLnTx/>
                <a:uFillTx/>
              </a:rPr>
              <a:t>Meandering, linear and braided compartments.</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0" cap="none" spc="0" normalizeH="0" baseline="0" noProof="0" dirty="0">
                <a:ln>
                  <a:noFill/>
                </a:ln>
                <a:solidFill>
                  <a:schemeClr val="bg1"/>
                </a:solidFill>
                <a:effectLst/>
                <a:uLnTx/>
                <a:uFillTx/>
              </a:rPr>
              <a:t>Varies from shallow, swift moving waters to lentic waters.</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0" cap="none" spc="0" normalizeH="0" baseline="0" noProof="0" dirty="0">
                <a:ln>
                  <a:noFill/>
                </a:ln>
                <a:solidFill>
                  <a:schemeClr val="bg1"/>
                </a:solidFill>
                <a:effectLst/>
                <a:uLnTx/>
                <a:uFillTx/>
              </a:rPr>
              <a:t>Some stream segments are not accessible/navigable.</a:t>
            </a:r>
          </a:p>
        </p:txBody>
      </p:sp>
    </p:spTree>
    <p:extLst>
      <p:ext uri="{BB962C8B-B14F-4D97-AF65-F5344CB8AC3E}">
        <p14:creationId xmlns:p14="http://schemas.microsoft.com/office/powerpoint/2010/main" val="14300647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rwilliams\AppData\Local\Microsoft\Windows\Temporary Internet Files\Content.Outlook\W25T4DBM\IMG_0930 (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400800" y="6312932"/>
            <a:ext cx="25908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bg1"/>
                </a:solidFill>
                <a:effectLst/>
                <a:uLnTx/>
                <a:uFillTx/>
              </a:rPr>
              <a:t>Upstream of Cemetery Rd. Crossing in Westdale.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bg1"/>
                </a:solidFill>
                <a:effectLst/>
                <a:uLnTx/>
                <a:uFillTx/>
              </a:rPr>
              <a:t>Rob Williams 2015©</a:t>
            </a:r>
          </a:p>
        </p:txBody>
      </p:sp>
      <p:sp>
        <p:nvSpPr>
          <p:cNvPr id="3" name="TextBox 2"/>
          <p:cNvSpPr txBox="1"/>
          <p:nvPr/>
        </p:nvSpPr>
        <p:spPr>
          <a:xfrm>
            <a:off x="1295400" y="1600200"/>
            <a:ext cx="6858000" cy="2862322"/>
          </a:xfrm>
          <a:prstGeom prst="rect">
            <a:avLst/>
          </a:prstGeom>
          <a:solidFill>
            <a:schemeClr val="bg2">
              <a:lumMod val="90000"/>
              <a:alpha val="77000"/>
            </a:scheme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effectLst/>
                <a:uLnTx/>
                <a:uFillTx/>
              </a:rPr>
              <a:t>Highly Probable Areas (HPA’s)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effectLst/>
                <a:uLnTx/>
                <a:uFillTx/>
              </a:rPr>
              <a:t>(areas where there is an increased likelihood of an AIS being introduced or becoming established.</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effectLst/>
                <a:uLnTx/>
                <a:uFillTx/>
              </a:rPr>
              <a:t> (examples)</a:t>
            </a:r>
          </a:p>
          <a:p>
            <a:pPr marL="285750" marR="0" lvl="0" indent="-285750" defTabSz="914400" eaLnBrk="1" fontAlgn="auto" latinLnBrk="0" hangingPunct="1">
              <a:lnSpc>
                <a:spcPct val="100000"/>
              </a:lnSpc>
              <a:spcBef>
                <a:spcPts val="0"/>
              </a:spcBef>
              <a:spcAft>
                <a:spcPts val="0"/>
              </a:spcAft>
              <a:buClrTx/>
              <a:buSzTx/>
              <a:buFont typeface="Arial" charset="0"/>
              <a:buChar char="•"/>
              <a:tabLst/>
              <a:defRPr/>
            </a:pPr>
            <a:r>
              <a:rPr kumimoji="0" lang="en-US" sz="1800" b="0" i="0" u="none" strike="noStrike" kern="0" cap="none" spc="0" normalizeH="0" baseline="0" noProof="0" dirty="0">
                <a:ln>
                  <a:noFill/>
                </a:ln>
                <a:effectLst/>
                <a:uLnTx/>
                <a:uFillTx/>
              </a:rPr>
              <a:t>Quiet shallow coves with soft sediment.</a:t>
            </a:r>
          </a:p>
          <a:p>
            <a:pPr marL="285750" marR="0" lvl="0" indent="-285750" defTabSz="914400" eaLnBrk="1" fontAlgn="auto" latinLnBrk="0" hangingPunct="1">
              <a:lnSpc>
                <a:spcPct val="100000"/>
              </a:lnSpc>
              <a:spcBef>
                <a:spcPts val="0"/>
              </a:spcBef>
              <a:spcAft>
                <a:spcPts val="0"/>
              </a:spcAft>
              <a:buClrTx/>
              <a:buSzTx/>
              <a:buFont typeface="Arial" charset="0"/>
              <a:buChar char="•"/>
              <a:tabLst/>
              <a:defRPr/>
            </a:pPr>
            <a:r>
              <a:rPr kumimoji="0" lang="en-US" sz="1800" b="0" i="0" u="none" strike="noStrike" kern="0" cap="none" spc="0" normalizeH="0" baseline="0" noProof="0" dirty="0">
                <a:ln>
                  <a:noFill/>
                </a:ln>
                <a:effectLst/>
                <a:uLnTx/>
                <a:uFillTx/>
              </a:rPr>
              <a:t>Calm backwater areas.</a:t>
            </a:r>
          </a:p>
          <a:p>
            <a:pPr marL="285750" marR="0" lvl="0" indent="-285750" defTabSz="914400" eaLnBrk="1" fontAlgn="auto" latinLnBrk="0" hangingPunct="1">
              <a:lnSpc>
                <a:spcPct val="100000"/>
              </a:lnSpc>
              <a:spcBef>
                <a:spcPts val="0"/>
              </a:spcBef>
              <a:spcAft>
                <a:spcPts val="0"/>
              </a:spcAft>
              <a:buClrTx/>
              <a:buSzTx/>
              <a:buFont typeface="Arial" charset="0"/>
              <a:buChar char="•"/>
              <a:tabLst/>
              <a:defRPr/>
            </a:pPr>
            <a:r>
              <a:rPr kumimoji="0" lang="en-US" sz="1800" b="0" i="0" u="none" strike="noStrike" kern="0" cap="none" spc="0" normalizeH="0" baseline="0" noProof="0" dirty="0">
                <a:ln>
                  <a:noFill/>
                </a:ln>
                <a:effectLst/>
                <a:uLnTx/>
                <a:uFillTx/>
              </a:rPr>
              <a:t>Public access sites.</a:t>
            </a:r>
          </a:p>
          <a:p>
            <a:pPr marL="285750" marR="0" lvl="0" indent="-285750" defTabSz="914400" eaLnBrk="1" fontAlgn="auto" latinLnBrk="0" hangingPunct="1">
              <a:lnSpc>
                <a:spcPct val="100000"/>
              </a:lnSpc>
              <a:spcBef>
                <a:spcPts val="0"/>
              </a:spcBef>
              <a:spcAft>
                <a:spcPts val="0"/>
              </a:spcAft>
              <a:buClrTx/>
              <a:buSzTx/>
              <a:buFont typeface="Arial" charset="0"/>
              <a:buChar char="•"/>
              <a:tabLst/>
              <a:defRPr/>
            </a:pPr>
            <a:r>
              <a:rPr kumimoji="0" lang="en-US" sz="1800" b="0" i="0" u="none" strike="noStrike" kern="0" cap="none" spc="0" normalizeH="0" baseline="0" noProof="0" dirty="0">
                <a:ln>
                  <a:noFill/>
                </a:ln>
                <a:effectLst/>
                <a:uLnTx/>
                <a:uFillTx/>
              </a:rPr>
              <a:t>Launch ramps.</a:t>
            </a:r>
          </a:p>
          <a:p>
            <a:pPr marL="285750" marR="0" lvl="0" indent="-285750" defTabSz="914400" eaLnBrk="1" fontAlgn="auto" latinLnBrk="0" hangingPunct="1">
              <a:lnSpc>
                <a:spcPct val="100000"/>
              </a:lnSpc>
              <a:spcBef>
                <a:spcPts val="0"/>
              </a:spcBef>
              <a:spcAft>
                <a:spcPts val="0"/>
              </a:spcAft>
              <a:buClrTx/>
              <a:buSzTx/>
              <a:buFont typeface="Arial" charset="0"/>
              <a:buChar char="•"/>
              <a:tabLst/>
              <a:defRPr/>
            </a:pPr>
            <a:r>
              <a:rPr kumimoji="0" lang="en-US" sz="1800" b="0" i="0" u="none" strike="noStrike" kern="0" cap="none" spc="0" normalizeH="0" baseline="0" noProof="0" dirty="0">
                <a:ln>
                  <a:noFill/>
                </a:ln>
                <a:effectLst/>
                <a:uLnTx/>
                <a:uFillTx/>
              </a:rPr>
              <a:t>Impoundments.</a:t>
            </a:r>
          </a:p>
        </p:txBody>
      </p:sp>
      <p:sp>
        <p:nvSpPr>
          <p:cNvPr id="4" name="TextBox 3"/>
          <p:cNvSpPr txBox="1"/>
          <p:nvPr/>
        </p:nvSpPr>
        <p:spPr>
          <a:xfrm>
            <a:off x="2667000" y="762000"/>
            <a:ext cx="3733800" cy="369332"/>
          </a:xfrm>
          <a:prstGeom prst="rect">
            <a:avLst/>
          </a:prstGeom>
          <a:solidFill>
            <a:schemeClr val="bg2">
              <a:lumMod val="90000"/>
            </a:scheme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effectLst/>
                <a:uLnTx/>
                <a:uFillTx/>
              </a:rPr>
              <a:t>Approach to initial assessment:</a:t>
            </a:r>
          </a:p>
        </p:txBody>
      </p:sp>
    </p:spTree>
    <p:extLst>
      <p:ext uri="{BB962C8B-B14F-4D97-AF65-F5344CB8AC3E}">
        <p14:creationId xmlns:p14="http://schemas.microsoft.com/office/powerpoint/2010/main" val="20981836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219200" y="381000"/>
            <a:ext cx="7298602" cy="2308324"/>
          </a:xfrm>
          <a:prstGeom prst="rect">
            <a:avLst/>
          </a:prstGeom>
          <a:solidFill>
            <a:schemeClr val="bg2">
              <a:lumMod val="90000"/>
              <a:alpha val="81000"/>
            </a:scheme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sng" strike="noStrike" kern="0" cap="none" spc="0" normalizeH="0" baseline="0" noProof="0" dirty="0">
                <a:ln>
                  <a:noFill/>
                </a:ln>
                <a:effectLst/>
                <a:uLnTx/>
                <a:uFillTx/>
              </a:rPr>
              <a:t>Initial HPA Identification – December 2015</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effectLst/>
                <a:uLnTx/>
                <a:uFillTx/>
              </a:rPr>
              <a:t>Findings:</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0" cap="none" spc="0" normalizeH="0" baseline="0" noProof="0" dirty="0">
                <a:ln>
                  <a:noFill/>
                </a:ln>
                <a:effectLst/>
                <a:uLnTx/>
                <a:uFillTx/>
              </a:rPr>
              <a:t>Much of the creek is non-navigable.</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0" cap="none" spc="0" normalizeH="0" baseline="0" noProof="0" dirty="0">
                <a:ln>
                  <a:noFill/>
                </a:ln>
                <a:effectLst/>
                <a:uLnTx/>
                <a:uFillTx/>
              </a:rPr>
              <a:t>Mostly private property with several public access points.</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0" cap="none" spc="0" normalizeH="0" baseline="0" noProof="0" dirty="0">
                <a:ln>
                  <a:noFill/>
                </a:ln>
                <a:effectLst/>
                <a:uLnTx/>
                <a:uFillTx/>
              </a:rPr>
              <a:t>HPA’s exist but are somewhat limited.</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0" cap="none" spc="0" normalizeH="0" baseline="0" noProof="0" dirty="0">
                <a:ln>
                  <a:noFill/>
                </a:ln>
                <a:effectLst/>
                <a:uLnTx/>
                <a:uFillTx/>
              </a:rPr>
              <a:t>Recommend we include road crossings as possible HPA’s and as survey access points.</a:t>
            </a:r>
          </a:p>
        </p:txBody>
      </p:sp>
    </p:spTree>
    <p:extLst>
      <p:ext uri="{BB962C8B-B14F-4D97-AF65-F5344CB8AC3E}">
        <p14:creationId xmlns:p14="http://schemas.microsoft.com/office/powerpoint/2010/main" val="40879486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 name="Table 2"/>
          <p:cNvGraphicFramePr>
            <a:graphicFrameLocks noGrp="1"/>
          </p:cNvGraphicFramePr>
          <p:nvPr>
            <p:extLst/>
          </p:nvPr>
        </p:nvGraphicFramePr>
        <p:xfrm>
          <a:off x="5029200" y="457200"/>
          <a:ext cx="3886200" cy="4688840"/>
        </p:xfrm>
        <a:graphic>
          <a:graphicData uri="http://schemas.openxmlformats.org/drawingml/2006/table">
            <a:tbl>
              <a:tblPr firstRow="1" bandRow="1">
                <a:tableStyleId>{5C22544A-7EE6-4342-B048-85BDC9FD1C3A}</a:tableStyleId>
              </a:tblPr>
              <a:tblGrid>
                <a:gridCol w="1322962">
                  <a:extLst>
                    <a:ext uri="{9D8B030D-6E8A-4147-A177-3AD203B41FA5}">
                      <a16:colId xmlns:a16="http://schemas.microsoft.com/office/drawing/2014/main" val="20000"/>
                    </a:ext>
                  </a:extLst>
                </a:gridCol>
                <a:gridCol w="1405646">
                  <a:extLst>
                    <a:ext uri="{9D8B030D-6E8A-4147-A177-3AD203B41FA5}">
                      <a16:colId xmlns:a16="http://schemas.microsoft.com/office/drawing/2014/main" val="20001"/>
                    </a:ext>
                  </a:extLst>
                </a:gridCol>
                <a:gridCol w="1157592">
                  <a:extLst>
                    <a:ext uri="{9D8B030D-6E8A-4147-A177-3AD203B41FA5}">
                      <a16:colId xmlns:a16="http://schemas.microsoft.com/office/drawing/2014/main" val="20002"/>
                    </a:ext>
                  </a:extLst>
                </a:gridCol>
              </a:tblGrid>
              <a:tr h="142240">
                <a:tc gridSpan="3">
                  <a:txBody>
                    <a:bodyPr/>
                    <a:lstStyle/>
                    <a:p>
                      <a:pPr algn="ctr"/>
                      <a:r>
                        <a:rPr lang="en-US" sz="1200" dirty="0">
                          <a:solidFill>
                            <a:srgbClr val="FFC000"/>
                          </a:solidFill>
                        </a:rPr>
                        <a:t>Recommended Starting HPA’s (10)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50000"/>
                        <a:alpha val="58000"/>
                      </a:schemeClr>
                    </a:solidFill>
                  </a:tcPr>
                </a:tc>
                <a:tc hMerge="1">
                  <a:txBody>
                    <a:bodyPr/>
                    <a:lstStyle/>
                    <a:p>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alpha val="42000"/>
                      </a:schemeClr>
                    </a:solidFill>
                  </a:tcPr>
                </a:tc>
                <a:tc hMerge="1">
                  <a:txBody>
                    <a:bodyPr/>
                    <a:lstStyle/>
                    <a:p>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alpha val="42000"/>
                      </a:schemeClr>
                    </a:solidFill>
                  </a:tcPr>
                </a:tc>
                <a:extLst>
                  <a:ext uri="{0D108BD9-81ED-4DB2-BD59-A6C34878D82A}">
                    <a16:rowId xmlns:a16="http://schemas.microsoft.com/office/drawing/2014/main" val="10000"/>
                  </a:ext>
                </a:extLst>
              </a:tr>
              <a:tr h="142240">
                <a:tc>
                  <a:txBody>
                    <a:bodyPr/>
                    <a:lstStyle/>
                    <a:p>
                      <a:r>
                        <a:rPr lang="en-US" sz="1100" dirty="0"/>
                        <a:t>HPA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50000"/>
                        <a:alpha val="58000"/>
                      </a:schemeClr>
                    </a:solidFill>
                  </a:tcPr>
                </a:tc>
                <a:tc>
                  <a:txBody>
                    <a:bodyPr/>
                    <a:lstStyle/>
                    <a:p>
                      <a:r>
                        <a:rPr lang="en-US" sz="1100" dirty="0"/>
                        <a:t>Upstream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alpha val="58000"/>
                      </a:schemeClr>
                    </a:solidFill>
                  </a:tcPr>
                </a:tc>
                <a:tc>
                  <a:txBody>
                    <a:bodyPr/>
                    <a:lstStyle/>
                    <a:p>
                      <a:r>
                        <a:rPr lang="en-US" sz="1100" dirty="0"/>
                        <a:t>Downstream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alpha val="58000"/>
                      </a:schemeClr>
                    </a:solidFill>
                  </a:tcPr>
                </a:tc>
                <a:extLst>
                  <a:ext uri="{0D108BD9-81ED-4DB2-BD59-A6C34878D82A}">
                    <a16:rowId xmlns:a16="http://schemas.microsoft.com/office/drawing/2014/main" val="10001"/>
                  </a:ext>
                </a:extLst>
              </a:tr>
              <a:tr h="370840">
                <a:tc>
                  <a:txBody>
                    <a:bodyPr/>
                    <a:lstStyle/>
                    <a:p>
                      <a:r>
                        <a:rPr lang="en-US" sz="1100" dirty="0">
                          <a:solidFill>
                            <a:schemeClr val="bg1"/>
                          </a:solidFill>
                        </a:rPr>
                        <a:t>Base Bridge 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alpha val="58000"/>
                      </a:schemeClr>
                    </a:solidFill>
                  </a:tcPr>
                </a:tc>
                <a:tc>
                  <a:txBody>
                    <a:bodyPr/>
                    <a:lstStyle/>
                    <a:p>
                      <a:r>
                        <a:rPr lang="en-US" sz="1100" dirty="0">
                          <a:solidFill>
                            <a:schemeClr val="bg1"/>
                          </a:solidFill>
                        </a:rPr>
                        <a:t>Shore toss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alpha val="58000"/>
                      </a:schemeClr>
                    </a:solidFill>
                  </a:tcPr>
                </a:tc>
                <a:tc>
                  <a:txBody>
                    <a:bodyPr/>
                    <a:lstStyle/>
                    <a:p>
                      <a:r>
                        <a:rPr lang="en-US" sz="1100" dirty="0">
                          <a:solidFill>
                            <a:schemeClr val="bg1"/>
                          </a:solidFill>
                        </a:rPr>
                        <a:t>Shore toss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alpha val="58000"/>
                      </a:schemeClr>
                    </a:solidFill>
                  </a:tcPr>
                </a:tc>
                <a:extLst>
                  <a:ext uri="{0D108BD9-81ED-4DB2-BD59-A6C34878D82A}">
                    <a16:rowId xmlns:a16="http://schemas.microsoft.com/office/drawing/2014/main" val="10002"/>
                  </a:ext>
                </a:extLst>
              </a:tr>
              <a:tr h="370840">
                <a:tc>
                  <a:txBody>
                    <a:bodyPr/>
                    <a:lstStyle/>
                    <a:p>
                      <a:r>
                        <a:rPr lang="en-US" sz="1100" dirty="0">
                          <a:solidFill>
                            <a:schemeClr val="bg1"/>
                          </a:solidFill>
                        </a:rPr>
                        <a:t>Lovers Lane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alpha val="58000"/>
                      </a:schemeClr>
                    </a:solidFill>
                  </a:tcPr>
                </a:tc>
                <a:tc>
                  <a:txBody>
                    <a:bodyPr/>
                    <a:lstStyle/>
                    <a:p>
                      <a:r>
                        <a:rPr lang="en-US" sz="1100" dirty="0">
                          <a:solidFill>
                            <a:schemeClr val="bg1"/>
                          </a:solidFill>
                        </a:rPr>
                        <a:t>Canoe or</a:t>
                      </a:r>
                      <a:r>
                        <a:rPr lang="en-US" sz="1100" baseline="0" dirty="0">
                          <a:solidFill>
                            <a:schemeClr val="bg1"/>
                          </a:solidFill>
                        </a:rPr>
                        <a:t> shore toss</a:t>
                      </a:r>
                      <a:endParaRPr lang="en-US" sz="11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alpha val="58000"/>
                      </a:schemeClr>
                    </a:solidFill>
                  </a:tcPr>
                </a:tc>
                <a:tc>
                  <a:txBody>
                    <a:bodyPr/>
                    <a:lstStyle/>
                    <a:p>
                      <a:r>
                        <a:rPr lang="en-US" sz="1100" dirty="0">
                          <a:solidFill>
                            <a:schemeClr val="bg1"/>
                          </a:solidFill>
                        </a:rPr>
                        <a:t>Shore toss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alpha val="58000"/>
                      </a:schemeClr>
                    </a:solidFill>
                  </a:tcPr>
                </a:tc>
                <a:extLst>
                  <a:ext uri="{0D108BD9-81ED-4DB2-BD59-A6C34878D82A}">
                    <a16:rowId xmlns:a16="http://schemas.microsoft.com/office/drawing/2014/main" val="10003"/>
                  </a:ext>
                </a:extLst>
              </a:tr>
              <a:tr h="370840">
                <a:tc>
                  <a:txBody>
                    <a:bodyPr/>
                    <a:lstStyle/>
                    <a:p>
                      <a:r>
                        <a:rPr lang="en-US" sz="1100" dirty="0">
                          <a:solidFill>
                            <a:schemeClr val="bg1"/>
                          </a:solidFill>
                        </a:rPr>
                        <a:t>Co. Rt. 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alpha val="58000"/>
                      </a:schemeClr>
                    </a:solidFill>
                  </a:tcPr>
                </a:tc>
                <a:tc>
                  <a:txBody>
                    <a:bodyPr/>
                    <a:lstStyle/>
                    <a:p>
                      <a:r>
                        <a:rPr lang="en-US" sz="1100" dirty="0">
                          <a:solidFill>
                            <a:schemeClr val="bg1"/>
                          </a:solidFill>
                        </a:rPr>
                        <a:t>Shore toss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alpha val="58000"/>
                      </a:schemeClr>
                    </a:solidFill>
                  </a:tcPr>
                </a:tc>
                <a:tc>
                  <a:txBody>
                    <a:bodyPr/>
                    <a:lstStyle/>
                    <a:p>
                      <a:r>
                        <a:rPr lang="en-US" sz="1100" dirty="0">
                          <a:solidFill>
                            <a:schemeClr val="bg1"/>
                          </a:solidFill>
                        </a:rPr>
                        <a:t>Shore toss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alpha val="58000"/>
                      </a:schemeClr>
                    </a:solidFill>
                  </a:tcPr>
                </a:tc>
                <a:extLst>
                  <a:ext uri="{0D108BD9-81ED-4DB2-BD59-A6C34878D82A}">
                    <a16:rowId xmlns:a16="http://schemas.microsoft.com/office/drawing/2014/main" val="10004"/>
                  </a:ext>
                </a:extLst>
              </a:tr>
              <a:tr h="370840">
                <a:tc>
                  <a:txBody>
                    <a:bodyPr/>
                    <a:lstStyle/>
                    <a:p>
                      <a:r>
                        <a:rPr lang="en-US" sz="1100" dirty="0">
                          <a:solidFill>
                            <a:schemeClr val="bg1"/>
                          </a:solidFill>
                        </a:rPr>
                        <a:t>State</a:t>
                      </a:r>
                      <a:r>
                        <a:rPr lang="en-US" sz="1100" baseline="0" dirty="0">
                          <a:solidFill>
                            <a:schemeClr val="bg1"/>
                          </a:solidFill>
                        </a:rPr>
                        <a:t> Rt. 13</a:t>
                      </a:r>
                    </a:p>
                    <a:p>
                      <a:r>
                        <a:rPr lang="en-US" sz="1100" baseline="0" dirty="0">
                          <a:solidFill>
                            <a:schemeClr val="bg1"/>
                          </a:solidFill>
                        </a:rPr>
                        <a:t>Williamstown</a:t>
                      </a:r>
                      <a:endParaRPr lang="en-US" sz="11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alpha val="58000"/>
                      </a:schemeClr>
                    </a:solidFill>
                  </a:tcPr>
                </a:tc>
                <a:tc>
                  <a:txBody>
                    <a:bodyPr/>
                    <a:lstStyle/>
                    <a:p>
                      <a:r>
                        <a:rPr lang="en-US" sz="1100" dirty="0">
                          <a:solidFill>
                            <a:schemeClr val="bg1"/>
                          </a:solidFill>
                        </a:rPr>
                        <a:t>Canoe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alpha val="58000"/>
                      </a:schemeClr>
                    </a:solidFill>
                  </a:tcPr>
                </a:tc>
                <a:tc>
                  <a:txBody>
                    <a:bodyPr/>
                    <a:lstStyle/>
                    <a:p>
                      <a:r>
                        <a:rPr lang="en-US" sz="1100" dirty="0">
                          <a:solidFill>
                            <a:schemeClr val="bg1"/>
                          </a:solidFill>
                        </a:rPr>
                        <a:t>Shore toss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alpha val="58000"/>
                      </a:schemeClr>
                    </a:solidFill>
                  </a:tcPr>
                </a:tc>
                <a:extLst>
                  <a:ext uri="{0D108BD9-81ED-4DB2-BD59-A6C34878D82A}">
                    <a16:rowId xmlns:a16="http://schemas.microsoft.com/office/drawing/2014/main" val="10005"/>
                  </a:ext>
                </a:extLst>
              </a:tr>
              <a:tr h="370840">
                <a:tc>
                  <a:txBody>
                    <a:bodyPr/>
                    <a:lstStyle/>
                    <a:p>
                      <a:r>
                        <a:rPr lang="en-US" sz="1100" dirty="0">
                          <a:solidFill>
                            <a:schemeClr val="bg1"/>
                          </a:solidFill>
                        </a:rPr>
                        <a:t>State Rt. 13</a:t>
                      </a:r>
                    </a:p>
                    <a:p>
                      <a:r>
                        <a:rPr lang="en-US" sz="1100" dirty="0">
                          <a:solidFill>
                            <a:schemeClr val="bg1"/>
                          </a:solidFill>
                        </a:rPr>
                        <a:t>Westdale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alpha val="58000"/>
                      </a:schemeClr>
                    </a:solidFill>
                  </a:tcPr>
                </a:tc>
                <a:tc>
                  <a:txBody>
                    <a:bodyPr/>
                    <a:lstStyle/>
                    <a:p>
                      <a:r>
                        <a:rPr lang="en-US" sz="1100" dirty="0">
                          <a:solidFill>
                            <a:schemeClr val="bg1"/>
                          </a:solidFill>
                        </a:rPr>
                        <a:t>Canoe</a:t>
                      </a:r>
                      <a:r>
                        <a:rPr lang="en-US" sz="1100" baseline="0" dirty="0">
                          <a:solidFill>
                            <a:schemeClr val="bg1"/>
                          </a:solidFill>
                        </a:rPr>
                        <a:t> and shore toss</a:t>
                      </a:r>
                      <a:endParaRPr lang="en-US" sz="11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alpha val="58000"/>
                      </a:schemeClr>
                    </a:solidFill>
                  </a:tcPr>
                </a:tc>
                <a:tc>
                  <a:txBody>
                    <a:bodyPr/>
                    <a:lstStyle/>
                    <a:p>
                      <a:r>
                        <a:rPr lang="en-US" sz="1100" dirty="0">
                          <a:solidFill>
                            <a:schemeClr val="bg1"/>
                          </a:solidFill>
                        </a:rPr>
                        <a:t>Canoe and shore toss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alpha val="58000"/>
                      </a:schemeClr>
                    </a:solidFill>
                  </a:tcPr>
                </a:tc>
                <a:extLst>
                  <a:ext uri="{0D108BD9-81ED-4DB2-BD59-A6C34878D82A}">
                    <a16:rowId xmlns:a16="http://schemas.microsoft.com/office/drawing/2014/main" val="10006"/>
                  </a:ext>
                </a:extLst>
              </a:tr>
              <a:tr h="370840">
                <a:tc>
                  <a:txBody>
                    <a:bodyPr/>
                    <a:lstStyle/>
                    <a:p>
                      <a:r>
                        <a:rPr lang="en-US" sz="1100" dirty="0">
                          <a:solidFill>
                            <a:schemeClr val="bg1"/>
                          </a:solidFill>
                        </a:rPr>
                        <a:t>Cemetery Road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alpha val="58000"/>
                      </a:schemeClr>
                    </a:solidFill>
                  </a:tcPr>
                </a:tc>
                <a:tc>
                  <a:txBody>
                    <a:bodyPr/>
                    <a:lstStyle/>
                    <a:p>
                      <a:r>
                        <a:rPr lang="en-US" sz="1100" dirty="0">
                          <a:solidFill>
                            <a:schemeClr val="bg1"/>
                          </a:solidFill>
                        </a:rPr>
                        <a:t>Canoe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alpha val="58000"/>
                      </a:schemeClr>
                    </a:solidFill>
                  </a:tcPr>
                </a:tc>
                <a:tc>
                  <a:txBody>
                    <a:bodyPr/>
                    <a:lstStyle/>
                    <a:p>
                      <a:r>
                        <a:rPr lang="en-US" sz="1100" dirty="0">
                          <a:solidFill>
                            <a:schemeClr val="bg1"/>
                          </a:solidFill>
                        </a:rPr>
                        <a:t>Shore toss</a:t>
                      </a:r>
                    </a:p>
                    <a:p>
                      <a:r>
                        <a:rPr lang="en-US" sz="1100" dirty="0">
                          <a:solidFill>
                            <a:srgbClr val="FF0000"/>
                          </a:solidFill>
                        </a:rPr>
                        <a:t>Caution - falls</a:t>
                      </a:r>
                      <a:endParaRPr lang="en-US" sz="11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alpha val="58000"/>
                      </a:schemeClr>
                    </a:solidFill>
                  </a:tcPr>
                </a:tc>
                <a:extLst>
                  <a:ext uri="{0D108BD9-81ED-4DB2-BD59-A6C34878D82A}">
                    <a16:rowId xmlns:a16="http://schemas.microsoft.com/office/drawing/2014/main" val="10007"/>
                  </a:ext>
                </a:extLst>
              </a:tr>
              <a:tr h="370840">
                <a:tc>
                  <a:txBody>
                    <a:bodyPr/>
                    <a:lstStyle/>
                    <a:p>
                      <a:r>
                        <a:rPr lang="en-US" sz="1100" dirty="0">
                          <a:solidFill>
                            <a:schemeClr val="bg1"/>
                          </a:solidFill>
                        </a:rPr>
                        <a:t>State Rt.</a:t>
                      </a:r>
                      <a:r>
                        <a:rPr lang="en-US" sz="1100" baseline="0" dirty="0">
                          <a:solidFill>
                            <a:schemeClr val="bg1"/>
                          </a:solidFill>
                        </a:rPr>
                        <a:t> 13 between Pennymix and Howard Roads</a:t>
                      </a:r>
                      <a:endParaRPr lang="en-US" sz="11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alpha val="58000"/>
                      </a:schemeClr>
                    </a:solidFill>
                  </a:tcPr>
                </a:tc>
                <a:tc>
                  <a:txBody>
                    <a:bodyPr/>
                    <a:lstStyle/>
                    <a:p>
                      <a:r>
                        <a:rPr lang="en-US" sz="1100" dirty="0">
                          <a:solidFill>
                            <a:schemeClr val="bg1"/>
                          </a:solidFill>
                        </a:rPr>
                        <a:t>Canoe or shore toss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alpha val="58000"/>
                      </a:schemeClr>
                    </a:solidFill>
                  </a:tcPr>
                </a:tc>
                <a:tc>
                  <a:txBody>
                    <a:bodyPr/>
                    <a:lstStyle/>
                    <a:p>
                      <a:r>
                        <a:rPr lang="en-US" sz="1100" dirty="0">
                          <a:solidFill>
                            <a:schemeClr val="bg1"/>
                          </a:solidFill>
                        </a:rPr>
                        <a:t>Canoe or shore toss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alpha val="58000"/>
                      </a:schemeClr>
                    </a:solidFill>
                  </a:tcPr>
                </a:tc>
                <a:extLst>
                  <a:ext uri="{0D108BD9-81ED-4DB2-BD59-A6C34878D82A}">
                    <a16:rowId xmlns:a16="http://schemas.microsoft.com/office/drawing/2014/main" val="10008"/>
                  </a:ext>
                </a:extLst>
              </a:tr>
              <a:tr h="370840">
                <a:tc>
                  <a:txBody>
                    <a:bodyPr/>
                    <a:lstStyle/>
                    <a:p>
                      <a:r>
                        <a:rPr lang="en-US" sz="1100" dirty="0">
                          <a:solidFill>
                            <a:schemeClr val="bg1"/>
                          </a:solidFill>
                        </a:rPr>
                        <a:t>Mexico St. Camden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alpha val="58000"/>
                      </a:schemeClr>
                    </a:solidFill>
                  </a:tcPr>
                </a:tc>
                <a:tc>
                  <a:txBody>
                    <a:bodyPr/>
                    <a:lstStyle/>
                    <a:p>
                      <a:r>
                        <a:rPr lang="en-US" sz="1100" dirty="0">
                          <a:solidFill>
                            <a:schemeClr val="bg1"/>
                          </a:solidFill>
                        </a:rPr>
                        <a:t>Shore toss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alpha val="58000"/>
                      </a:schemeClr>
                    </a:solidFill>
                  </a:tcPr>
                </a:tc>
                <a:tc>
                  <a:txBody>
                    <a:bodyPr/>
                    <a:lstStyle/>
                    <a:p>
                      <a:r>
                        <a:rPr lang="en-US" sz="1100" dirty="0">
                          <a:solidFill>
                            <a:schemeClr val="bg1"/>
                          </a:solidFill>
                        </a:rPr>
                        <a:t>None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alpha val="58000"/>
                      </a:schemeClr>
                    </a:solidFill>
                  </a:tcPr>
                </a:tc>
                <a:extLst>
                  <a:ext uri="{0D108BD9-81ED-4DB2-BD59-A6C34878D82A}">
                    <a16:rowId xmlns:a16="http://schemas.microsoft.com/office/drawing/2014/main" val="10009"/>
                  </a:ext>
                </a:extLst>
              </a:tr>
              <a:tr h="370840">
                <a:tc>
                  <a:txBody>
                    <a:bodyPr/>
                    <a:lstStyle/>
                    <a:p>
                      <a:r>
                        <a:rPr lang="en-US" sz="1100" dirty="0">
                          <a:solidFill>
                            <a:schemeClr val="bg1"/>
                          </a:solidFill>
                        </a:rPr>
                        <a:t>Trestle Road Crossing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alpha val="58000"/>
                      </a:schemeClr>
                    </a:solidFill>
                  </a:tcPr>
                </a:tc>
                <a:tc>
                  <a:txBody>
                    <a:bodyPr/>
                    <a:lstStyle/>
                    <a:p>
                      <a:r>
                        <a:rPr lang="en-US" sz="1100" dirty="0">
                          <a:solidFill>
                            <a:schemeClr val="bg1"/>
                          </a:solidFill>
                        </a:rPr>
                        <a:t>Canoe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alpha val="58000"/>
                      </a:schemeClr>
                    </a:solidFill>
                  </a:tcPr>
                </a:tc>
                <a:tc>
                  <a:txBody>
                    <a:bodyPr/>
                    <a:lstStyle/>
                    <a:p>
                      <a:r>
                        <a:rPr lang="en-US" sz="1100" dirty="0">
                          <a:solidFill>
                            <a:schemeClr val="bg1"/>
                          </a:solidFill>
                        </a:rPr>
                        <a:t>Canoe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alpha val="58000"/>
                      </a:schemeClr>
                    </a:solidFill>
                  </a:tcPr>
                </a:tc>
                <a:extLst>
                  <a:ext uri="{0D108BD9-81ED-4DB2-BD59-A6C34878D82A}">
                    <a16:rowId xmlns:a16="http://schemas.microsoft.com/office/drawing/2014/main" val="10010"/>
                  </a:ext>
                </a:extLst>
              </a:tr>
              <a:tr h="370840">
                <a:tc>
                  <a:txBody>
                    <a:bodyPr/>
                    <a:lstStyle/>
                    <a:p>
                      <a:r>
                        <a:rPr lang="en-US" sz="1100" dirty="0">
                          <a:solidFill>
                            <a:schemeClr val="bg1"/>
                          </a:solidFill>
                        </a:rPr>
                        <a:t>Oneida Lake Inlet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alpha val="58000"/>
                      </a:schemeClr>
                    </a:solidFill>
                  </a:tcPr>
                </a:tc>
                <a:tc>
                  <a:txBody>
                    <a:bodyPr/>
                    <a:lstStyle/>
                    <a:p>
                      <a:r>
                        <a:rPr lang="en-US" sz="1100" dirty="0">
                          <a:solidFill>
                            <a:schemeClr val="bg1"/>
                          </a:solidFill>
                        </a:rPr>
                        <a:t>Canoe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alpha val="58000"/>
                      </a:schemeClr>
                    </a:solidFill>
                  </a:tcPr>
                </a:tc>
                <a:tc>
                  <a:txBody>
                    <a:bodyPr/>
                    <a:lstStyle/>
                    <a:p>
                      <a:r>
                        <a:rPr lang="en-US" sz="1100" dirty="0">
                          <a:solidFill>
                            <a:schemeClr val="bg1"/>
                          </a:solidFill>
                        </a:rPr>
                        <a:t>Canoe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alpha val="58000"/>
                      </a:schemeClr>
                    </a:solidFill>
                  </a:tcPr>
                </a:tc>
                <a:extLst>
                  <a:ext uri="{0D108BD9-81ED-4DB2-BD59-A6C34878D82A}">
                    <a16:rowId xmlns:a16="http://schemas.microsoft.com/office/drawing/2014/main" val="10011"/>
                  </a:ext>
                </a:extLst>
              </a:tr>
            </a:tbl>
          </a:graphicData>
        </a:graphic>
      </p:graphicFrame>
      <p:sp>
        <p:nvSpPr>
          <p:cNvPr id="4" name="TextBox 3"/>
          <p:cNvSpPr txBox="1"/>
          <p:nvPr/>
        </p:nvSpPr>
        <p:spPr>
          <a:xfrm>
            <a:off x="228600" y="392604"/>
            <a:ext cx="3276600" cy="5262979"/>
          </a:xfrm>
          <a:prstGeom prst="rect">
            <a:avLst/>
          </a:prstGeom>
          <a:solidFill>
            <a:schemeClr val="bg1">
              <a:lumMod val="50000"/>
              <a:alpha val="61000"/>
            </a:schemeClr>
          </a:solidFill>
          <a:effectLst>
            <a:softEdge rad="38100"/>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C000"/>
                </a:solidFill>
                <a:effectLst/>
                <a:uLnTx/>
                <a:uFillTx/>
              </a:rPr>
              <a:t>All Potential HPA’s (25)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chemeClr val="bg1"/>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1"/>
                </a:solidFill>
                <a:effectLst/>
                <a:uLnTx/>
                <a:uFillTx/>
              </a:rPr>
              <a:t>HPA 1 –Outlet to Kasoag Lake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1"/>
                </a:solidFill>
                <a:effectLst/>
                <a:uLnTx/>
                <a:uFillTx/>
              </a:rPr>
              <a:t>HPA 2 - Base Bridge Road,ROW access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1"/>
                </a:solidFill>
                <a:effectLst/>
                <a:uLnTx/>
                <a:uFillTx/>
              </a:rPr>
              <a:t>HPA 3 - Lovers Lane Crossing</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1"/>
                </a:solidFill>
                <a:effectLst/>
                <a:uLnTx/>
                <a:uFillTx/>
              </a:rPr>
              <a:t>HPA 4 - Rt. 17 Crossing</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1"/>
                </a:solidFill>
                <a:effectLst/>
                <a:uLnTx/>
                <a:uFillTx/>
              </a:rPr>
              <a:t>HPA 5 - Rt. 13 Crossing &amp; Pond</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1"/>
                </a:solidFill>
                <a:effectLst/>
                <a:uLnTx/>
                <a:uFillTx/>
              </a:rPr>
              <a:t>HPA 6 – Rt. 13 crossing near Amboy Rd.</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1"/>
                </a:solidFill>
                <a:effectLst/>
                <a:uLnTx/>
                <a:uFillTx/>
              </a:rPr>
              <a:t>HPA 7 – Public Fishing Access near Cemetery Rd</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1"/>
                </a:solidFill>
                <a:effectLst/>
                <a:uLnTx/>
                <a:uFillTx/>
              </a:rPr>
              <a:t>HPA 8 – Owens Road Crossing</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1"/>
                </a:solidFill>
                <a:effectLst/>
                <a:uLnTx/>
                <a:uFillTx/>
              </a:rPr>
              <a:t>HPA 9 – Rt. 13 Crossing near Howard Road</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1"/>
                </a:solidFill>
                <a:effectLst/>
                <a:uLnTx/>
                <a:uFillTx/>
              </a:rPr>
              <a:t>HPA 10 – Mill St. Crossing ROW access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1"/>
                </a:solidFill>
                <a:effectLst/>
                <a:uLnTx/>
                <a:uFillTx/>
              </a:rPr>
              <a:t>HPA 11 – Railroad Street access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1"/>
                </a:solidFill>
                <a:effectLst/>
                <a:uLnTx/>
                <a:uFillTx/>
              </a:rPr>
              <a:t>HPA 12 – Mexico St at Rt. 69 access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1"/>
                </a:solidFill>
                <a:effectLst/>
                <a:uLnTx/>
                <a:uFillTx/>
              </a:rPr>
              <a:t>HPA 13 –  Main Street access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1"/>
                </a:solidFill>
                <a:effectLst/>
                <a:uLnTx/>
                <a:uFillTx/>
              </a:rPr>
              <a:t>HPA 14 – Brewer Street access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1"/>
                </a:solidFill>
                <a:effectLst/>
                <a:uLnTx/>
                <a:uFillTx/>
              </a:rPr>
              <a:t>HPA 15 – Blakesley St. Access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1"/>
                </a:solidFill>
                <a:effectLst/>
                <a:uLnTx/>
                <a:uFillTx/>
              </a:rPr>
              <a:t>HPA 16 – Buell St. access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1"/>
                </a:solidFill>
                <a:effectLst/>
                <a:uLnTx/>
                <a:uFillTx/>
              </a:rPr>
              <a:t>HPA 17 – Trestle Rd. access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1"/>
                </a:solidFill>
                <a:effectLst/>
                <a:uLnTx/>
                <a:uFillTx/>
              </a:rPr>
              <a:t>HPA 18 – Mill Pond Way Land Access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1"/>
                </a:solidFill>
                <a:effectLst/>
                <a:uLnTx/>
                <a:uFillTx/>
              </a:rPr>
              <a:t>HPA 19 – McConnellsville Rd. Acess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1"/>
                </a:solidFill>
                <a:effectLst/>
                <a:uLnTx/>
                <a:uFillTx/>
              </a:rPr>
              <a:t>HPA 20 – Rt. 66 Overpass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1"/>
                </a:solidFill>
                <a:effectLst/>
                <a:uLnTx/>
                <a:uFillTx/>
              </a:rPr>
              <a:t>HPA 21 – Old Oswego Rd. Access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1"/>
                </a:solidFill>
                <a:effectLst/>
                <a:uLnTx/>
                <a:uFillTx/>
              </a:rPr>
              <a:t>HPA 22 – Rt. 49 access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1"/>
                </a:solidFill>
                <a:effectLst/>
                <a:uLnTx/>
                <a:uFillTx/>
              </a:rPr>
              <a:t>HPA 23 –  Public Launch Ramp &amp; Boat Access near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1"/>
                </a:solidFill>
                <a:effectLst/>
                <a:uLnTx/>
                <a:uFillTx/>
              </a:rPr>
              <a:t>                  Rt. 50-A</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1"/>
                </a:solidFill>
                <a:effectLst/>
                <a:uLnTx/>
                <a:uFillTx/>
              </a:rPr>
              <a:t>HPA 24 – Quiet Shallow coves near Oneida Lake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39284533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P10702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16243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 name="Table 2"/>
          <p:cNvGraphicFramePr>
            <a:graphicFrameLocks noGrp="1"/>
          </p:cNvGraphicFramePr>
          <p:nvPr>
            <p:extLst/>
          </p:nvPr>
        </p:nvGraphicFramePr>
        <p:xfrm>
          <a:off x="5334000" y="381000"/>
          <a:ext cx="3505201" cy="50800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20000"/>
                    </a:ext>
                  </a:extLst>
                </a:gridCol>
                <a:gridCol w="1297832">
                  <a:extLst>
                    <a:ext uri="{9D8B030D-6E8A-4147-A177-3AD203B41FA5}">
                      <a16:colId xmlns:a16="http://schemas.microsoft.com/office/drawing/2014/main" val="20001"/>
                    </a:ext>
                  </a:extLst>
                </a:gridCol>
                <a:gridCol w="950439">
                  <a:extLst>
                    <a:ext uri="{9D8B030D-6E8A-4147-A177-3AD203B41FA5}">
                      <a16:colId xmlns:a16="http://schemas.microsoft.com/office/drawing/2014/main" val="20002"/>
                    </a:ext>
                  </a:extLst>
                </a:gridCol>
                <a:gridCol w="799730">
                  <a:extLst>
                    <a:ext uri="{9D8B030D-6E8A-4147-A177-3AD203B41FA5}">
                      <a16:colId xmlns:a16="http://schemas.microsoft.com/office/drawing/2014/main" val="20003"/>
                    </a:ext>
                  </a:extLst>
                </a:gridCol>
              </a:tblGrid>
              <a:tr h="142240">
                <a:tc>
                  <a:txBody>
                    <a:bodyPr/>
                    <a:lstStyle/>
                    <a:p>
                      <a:pPr algn="ctr"/>
                      <a:endParaRPr lang="en-US" sz="1200" dirty="0">
                        <a:solidFill>
                          <a:srgbClr val="FFC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50000"/>
                        <a:alpha val="58000"/>
                      </a:schemeClr>
                    </a:solidFill>
                  </a:tcPr>
                </a:tc>
                <a:tc gridSpan="3">
                  <a:txBody>
                    <a:bodyPr/>
                    <a:lstStyle/>
                    <a:p>
                      <a:pPr algn="ctr"/>
                      <a:r>
                        <a:rPr lang="en-US" sz="1200" dirty="0">
                          <a:solidFill>
                            <a:srgbClr val="FFC000"/>
                          </a:solidFill>
                        </a:rPr>
                        <a:t>Recommended Starting HPA’s (10)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50000"/>
                        <a:alpha val="58000"/>
                      </a:schemeClr>
                    </a:solidFill>
                  </a:tcPr>
                </a:tc>
                <a:tc hMerge="1">
                  <a:txBody>
                    <a:bodyPr/>
                    <a:lstStyle/>
                    <a:p>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alpha val="42000"/>
                      </a:schemeClr>
                    </a:solidFill>
                  </a:tcPr>
                </a:tc>
                <a:tc hMerge="1">
                  <a:txBody>
                    <a:bodyPr/>
                    <a:lstStyle/>
                    <a:p>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alpha val="42000"/>
                      </a:schemeClr>
                    </a:solidFill>
                  </a:tcPr>
                </a:tc>
                <a:extLst>
                  <a:ext uri="{0D108BD9-81ED-4DB2-BD59-A6C34878D82A}">
                    <a16:rowId xmlns:a16="http://schemas.microsoft.com/office/drawing/2014/main" val="10000"/>
                  </a:ext>
                </a:extLst>
              </a:tr>
              <a:tr h="142240">
                <a:tc>
                  <a:txBody>
                    <a:bodyPr/>
                    <a:lstStyle/>
                    <a:p>
                      <a:r>
                        <a:rPr lang="en-US" sz="1100" dirty="0"/>
                        <a:t>HPA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50000"/>
                        <a:alpha val="58000"/>
                      </a:schemeClr>
                    </a:solidFill>
                  </a:tcPr>
                </a:tc>
                <a:tc>
                  <a:txBody>
                    <a:bodyPr/>
                    <a:lstStyle/>
                    <a:p>
                      <a:r>
                        <a:rPr lang="en-US" sz="1100" dirty="0"/>
                        <a:t>Location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50000"/>
                        <a:alpha val="58000"/>
                      </a:schemeClr>
                    </a:solidFill>
                  </a:tcPr>
                </a:tc>
                <a:tc>
                  <a:txBody>
                    <a:bodyPr/>
                    <a:lstStyle/>
                    <a:p>
                      <a:r>
                        <a:rPr lang="en-US" sz="1100" dirty="0"/>
                        <a:t>Upstream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alpha val="58000"/>
                      </a:schemeClr>
                    </a:solidFill>
                  </a:tcPr>
                </a:tc>
                <a:tc>
                  <a:txBody>
                    <a:bodyPr/>
                    <a:lstStyle/>
                    <a:p>
                      <a:r>
                        <a:rPr lang="en-US" sz="1100" dirty="0"/>
                        <a:t>Downstream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alpha val="58000"/>
                      </a:schemeClr>
                    </a:solidFill>
                  </a:tcPr>
                </a:tc>
                <a:extLst>
                  <a:ext uri="{0D108BD9-81ED-4DB2-BD59-A6C34878D82A}">
                    <a16:rowId xmlns:a16="http://schemas.microsoft.com/office/drawing/2014/main" val="10001"/>
                  </a:ext>
                </a:extLst>
              </a:tr>
              <a:tr h="370840">
                <a:tc>
                  <a:txBody>
                    <a:bodyPr/>
                    <a:lstStyle/>
                    <a:p>
                      <a:r>
                        <a:rPr lang="en-US" sz="1100" dirty="0">
                          <a:solidFill>
                            <a:schemeClr val="bg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alpha val="58000"/>
                      </a:schemeClr>
                    </a:solidFill>
                  </a:tcPr>
                </a:tc>
                <a:tc>
                  <a:txBody>
                    <a:bodyPr/>
                    <a:lstStyle/>
                    <a:p>
                      <a:r>
                        <a:rPr lang="en-US" sz="1100" dirty="0">
                          <a:solidFill>
                            <a:schemeClr val="bg1"/>
                          </a:solidFill>
                        </a:rPr>
                        <a:t>Base Bridge 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alpha val="58000"/>
                      </a:schemeClr>
                    </a:solidFill>
                  </a:tcPr>
                </a:tc>
                <a:tc>
                  <a:txBody>
                    <a:bodyPr/>
                    <a:lstStyle/>
                    <a:p>
                      <a:r>
                        <a:rPr lang="en-US" sz="1100" dirty="0">
                          <a:solidFill>
                            <a:schemeClr val="bg1"/>
                          </a:solidFill>
                        </a:rPr>
                        <a:t>Shore toss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alpha val="58000"/>
                      </a:schemeClr>
                    </a:solidFill>
                  </a:tcPr>
                </a:tc>
                <a:tc>
                  <a:txBody>
                    <a:bodyPr/>
                    <a:lstStyle/>
                    <a:p>
                      <a:r>
                        <a:rPr lang="en-US" sz="1100" dirty="0">
                          <a:solidFill>
                            <a:schemeClr val="bg1"/>
                          </a:solidFill>
                        </a:rPr>
                        <a:t>Shore toss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alpha val="58000"/>
                      </a:schemeClr>
                    </a:solidFill>
                  </a:tcPr>
                </a:tc>
                <a:extLst>
                  <a:ext uri="{0D108BD9-81ED-4DB2-BD59-A6C34878D82A}">
                    <a16:rowId xmlns:a16="http://schemas.microsoft.com/office/drawing/2014/main" val="10002"/>
                  </a:ext>
                </a:extLst>
              </a:tr>
              <a:tr h="370840">
                <a:tc>
                  <a:txBody>
                    <a:bodyPr/>
                    <a:lstStyle/>
                    <a:p>
                      <a:r>
                        <a:rPr lang="en-US" sz="1100" dirty="0">
                          <a:solidFill>
                            <a:schemeClr val="bg1"/>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alpha val="58000"/>
                      </a:schemeClr>
                    </a:solidFill>
                  </a:tcPr>
                </a:tc>
                <a:tc>
                  <a:txBody>
                    <a:bodyPr/>
                    <a:lstStyle/>
                    <a:p>
                      <a:r>
                        <a:rPr lang="en-US" sz="1100" dirty="0">
                          <a:solidFill>
                            <a:schemeClr val="bg1"/>
                          </a:solidFill>
                        </a:rPr>
                        <a:t>Lovers Lane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alpha val="58000"/>
                      </a:schemeClr>
                    </a:solidFill>
                  </a:tcPr>
                </a:tc>
                <a:tc>
                  <a:txBody>
                    <a:bodyPr/>
                    <a:lstStyle/>
                    <a:p>
                      <a:r>
                        <a:rPr lang="en-US" sz="1100" dirty="0">
                          <a:solidFill>
                            <a:schemeClr val="bg1"/>
                          </a:solidFill>
                        </a:rPr>
                        <a:t>Canoe or</a:t>
                      </a:r>
                      <a:r>
                        <a:rPr lang="en-US" sz="1100" baseline="0" dirty="0">
                          <a:solidFill>
                            <a:schemeClr val="bg1"/>
                          </a:solidFill>
                        </a:rPr>
                        <a:t> shore toss</a:t>
                      </a:r>
                      <a:endParaRPr lang="en-US" sz="11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alpha val="58000"/>
                      </a:schemeClr>
                    </a:solidFill>
                  </a:tcPr>
                </a:tc>
                <a:tc>
                  <a:txBody>
                    <a:bodyPr/>
                    <a:lstStyle/>
                    <a:p>
                      <a:r>
                        <a:rPr lang="en-US" sz="1100" dirty="0">
                          <a:solidFill>
                            <a:schemeClr val="bg1"/>
                          </a:solidFill>
                        </a:rPr>
                        <a:t>Shore toss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alpha val="58000"/>
                      </a:schemeClr>
                    </a:solidFill>
                  </a:tcPr>
                </a:tc>
                <a:extLst>
                  <a:ext uri="{0D108BD9-81ED-4DB2-BD59-A6C34878D82A}">
                    <a16:rowId xmlns:a16="http://schemas.microsoft.com/office/drawing/2014/main" val="10003"/>
                  </a:ext>
                </a:extLst>
              </a:tr>
              <a:tr h="370840">
                <a:tc>
                  <a:txBody>
                    <a:bodyPr/>
                    <a:lstStyle/>
                    <a:p>
                      <a:r>
                        <a:rPr lang="en-US" sz="1100" dirty="0">
                          <a:solidFill>
                            <a:schemeClr val="bg1"/>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alpha val="58000"/>
                      </a:schemeClr>
                    </a:solidFill>
                  </a:tcPr>
                </a:tc>
                <a:tc>
                  <a:txBody>
                    <a:bodyPr/>
                    <a:lstStyle/>
                    <a:p>
                      <a:r>
                        <a:rPr lang="en-US" sz="1100" dirty="0">
                          <a:solidFill>
                            <a:schemeClr val="bg1"/>
                          </a:solidFill>
                        </a:rPr>
                        <a:t>Co. Rt. 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alpha val="58000"/>
                      </a:schemeClr>
                    </a:solidFill>
                  </a:tcPr>
                </a:tc>
                <a:tc>
                  <a:txBody>
                    <a:bodyPr/>
                    <a:lstStyle/>
                    <a:p>
                      <a:r>
                        <a:rPr lang="en-US" sz="1100" dirty="0">
                          <a:solidFill>
                            <a:schemeClr val="bg1"/>
                          </a:solidFill>
                        </a:rPr>
                        <a:t>Shore toss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alpha val="58000"/>
                      </a:schemeClr>
                    </a:solidFill>
                  </a:tcPr>
                </a:tc>
                <a:tc>
                  <a:txBody>
                    <a:bodyPr/>
                    <a:lstStyle/>
                    <a:p>
                      <a:r>
                        <a:rPr lang="en-US" sz="1100" dirty="0">
                          <a:solidFill>
                            <a:schemeClr val="bg1"/>
                          </a:solidFill>
                        </a:rPr>
                        <a:t>Shore toss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alpha val="58000"/>
                      </a:schemeClr>
                    </a:solidFill>
                  </a:tcPr>
                </a:tc>
                <a:extLst>
                  <a:ext uri="{0D108BD9-81ED-4DB2-BD59-A6C34878D82A}">
                    <a16:rowId xmlns:a16="http://schemas.microsoft.com/office/drawing/2014/main" val="10004"/>
                  </a:ext>
                </a:extLst>
              </a:tr>
              <a:tr h="370840">
                <a:tc>
                  <a:txBody>
                    <a:bodyPr/>
                    <a:lstStyle/>
                    <a:p>
                      <a:r>
                        <a:rPr lang="en-US" sz="1100" dirty="0">
                          <a:solidFill>
                            <a:schemeClr val="bg1"/>
                          </a:solidFill>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alpha val="58000"/>
                      </a:schemeClr>
                    </a:solidFill>
                  </a:tcPr>
                </a:tc>
                <a:tc>
                  <a:txBody>
                    <a:bodyPr/>
                    <a:lstStyle/>
                    <a:p>
                      <a:r>
                        <a:rPr lang="en-US" sz="1100" dirty="0">
                          <a:solidFill>
                            <a:schemeClr val="bg1"/>
                          </a:solidFill>
                        </a:rPr>
                        <a:t>State</a:t>
                      </a:r>
                      <a:r>
                        <a:rPr lang="en-US" sz="1100" baseline="0" dirty="0">
                          <a:solidFill>
                            <a:schemeClr val="bg1"/>
                          </a:solidFill>
                        </a:rPr>
                        <a:t> Rt. 13</a:t>
                      </a:r>
                    </a:p>
                    <a:p>
                      <a:r>
                        <a:rPr lang="en-US" sz="1100" baseline="0" dirty="0">
                          <a:solidFill>
                            <a:schemeClr val="bg1"/>
                          </a:solidFill>
                        </a:rPr>
                        <a:t>Williamstown</a:t>
                      </a:r>
                      <a:endParaRPr lang="en-US" sz="11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alpha val="58000"/>
                      </a:schemeClr>
                    </a:solidFill>
                  </a:tcPr>
                </a:tc>
                <a:tc>
                  <a:txBody>
                    <a:bodyPr/>
                    <a:lstStyle/>
                    <a:p>
                      <a:r>
                        <a:rPr lang="en-US" sz="1100" dirty="0">
                          <a:solidFill>
                            <a:schemeClr val="bg1"/>
                          </a:solidFill>
                        </a:rPr>
                        <a:t>Canoe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alpha val="58000"/>
                      </a:schemeClr>
                    </a:solidFill>
                  </a:tcPr>
                </a:tc>
                <a:tc>
                  <a:txBody>
                    <a:bodyPr/>
                    <a:lstStyle/>
                    <a:p>
                      <a:r>
                        <a:rPr lang="en-US" sz="1100" dirty="0">
                          <a:solidFill>
                            <a:schemeClr val="bg1"/>
                          </a:solidFill>
                        </a:rPr>
                        <a:t>Shore toss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alpha val="58000"/>
                      </a:schemeClr>
                    </a:solidFill>
                  </a:tcPr>
                </a:tc>
                <a:extLst>
                  <a:ext uri="{0D108BD9-81ED-4DB2-BD59-A6C34878D82A}">
                    <a16:rowId xmlns:a16="http://schemas.microsoft.com/office/drawing/2014/main" val="10005"/>
                  </a:ext>
                </a:extLst>
              </a:tr>
              <a:tr h="370840">
                <a:tc>
                  <a:txBody>
                    <a:bodyPr/>
                    <a:lstStyle/>
                    <a:p>
                      <a:r>
                        <a:rPr lang="en-US" sz="1100" dirty="0">
                          <a:solidFill>
                            <a:schemeClr val="bg1"/>
                          </a:solidFill>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alpha val="58000"/>
                      </a:schemeClr>
                    </a:solidFill>
                  </a:tcPr>
                </a:tc>
                <a:tc>
                  <a:txBody>
                    <a:bodyPr/>
                    <a:lstStyle/>
                    <a:p>
                      <a:r>
                        <a:rPr lang="en-US" sz="1100" dirty="0">
                          <a:solidFill>
                            <a:schemeClr val="bg1"/>
                          </a:solidFill>
                        </a:rPr>
                        <a:t>State Rt. 13</a:t>
                      </a:r>
                    </a:p>
                    <a:p>
                      <a:r>
                        <a:rPr lang="en-US" sz="1100" dirty="0">
                          <a:solidFill>
                            <a:schemeClr val="bg1"/>
                          </a:solidFill>
                        </a:rPr>
                        <a:t>Westdale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alpha val="58000"/>
                      </a:schemeClr>
                    </a:solidFill>
                  </a:tcPr>
                </a:tc>
                <a:tc>
                  <a:txBody>
                    <a:bodyPr/>
                    <a:lstStyle/>
                    <a:p>
                      <a:r>
                        <a:rPr lang="en-US" sz="1100" dirty="0">
                          <a:solidFill>
                            <a:schemeClr val="bg1"/>
                          </a:solidFill>
                        </a:rPr>
                        <a:t>Canoe</a:t>
                      </a:r>
                      <a:r>
                        <a:rPr lang="en-US" sz="1100" baseline="0" dirty="0">
                          <a:solidFill>
                            <a:schemeClr val="bg1"/>
                          </a:solidFill>
                        </a:rPr>
                        <a:t> and shore toss</a:t>
                      </a:r>
                      <a:endParaRPr lang="en-US" sz="11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alpha val="58000"/>
                      </a:schemeClr>
                    </a:solidFill>
                  </a:tcPr>
                </a:tc>
                <a:tc>
                  <a:txBody>
                    <a:bodyPr/>
                    <a:lstStyle/>
                    <a:p>
                      <a:r>
                        <a:rPr lang="en-US" sz="1100" dirty="0">
                          <a:solidFill>
                            <a:schemeClr val="bg1"/>
                          </a:solidFill>
                        </a:rPr>
                        <a:t>Canoe and shore toss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alpha val="58000"/>
                      </a:schemeClr>
                    </a:solidFill>
                  </a:tcPr>
                </a:tc>
                <a:extLst>
                  <a:ext uri="{0D108BD9-81ED-4DB2-BD59-A6C34878D82A}">
                    <a16:rowId xmlns:a16="http://schemas.microsoft.com/office/drawing/2014/main" val="10006"/>
                  </a:ext>
                </a:extLst>
              </a:tr>
              <a:tr h="370840">
                <a:tc>
                  <a:txBody>
                    <a:bodyPr/>
                    <a:lstStyle/>
                    <a:p>
                      <a:r>
                        <a:rPr lang="en-US" sz="1100" dirty="0">
                          <a:solidFill>
                            <a:schemeClr val="bg1"/>
                          </a:solidFill>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alpha val="58000"/>
                      </a:schemeClr>
                    </a:solidFill>
                  </a:tcPr>
                </a:tc>
                <a:tc>
                  <a:txBody>
                    <a:bodyPr/>
                    <a:lstStyle/>
                    <a:p>
                      <a:r>
                        <a:rPr lang="en-US" sz="1100" dirty="0">
                          <a:solidFill>
                            <a:schemeClr val="bg1"/>
                          </a:solidFill>
                        </a:rPr>
                        <a:t>Cemetery Road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alpha val="58000"/>
                      </a:schemeClr>
                    </a:solidFill>
                  </a:tcPr>
                </a:tc>
                <a:tc>
                  <a:txBody>
                    <a:bodyPr/>
                    <a:lstStyle/>
                    <a:p>
                      <a:r>
                        <a:rPr lang="en-US" sz="1100" dirty="0">
                          <a:solidFill>
                            <a:schemeClr val="bg1"/>
                          </a:solidFill>
                        </a:rPr>
                        <a:t>Canoe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alpha val="58000"/>
                      </a:schemeClr>
                    </a:solidFill>
                  </a:tcPr>
                </a:tc>
                <a:tc>
                  <a:txBody>
                    <a:bodyPr/>
                    <a:lstStyle/>
                    <a:p>
                      <a:r>
                        <a:rPr lang="en-US" sz="1100" dirty="0">
                          <a:solidFill>
                            <a:schemeClr val="bg1"/>
                          </a:solidFill>
                        </a:rPr>
                        <a:t>Shore toss</a:t>
                      </a:r>
                    </a:p>
                    <a:p>
                      <a:r>
                        <a:rPr lang="en-US" sz="1100" dirty="0">
                          <a:solidFill>
                            <a:srgbClr val="FF0000"/>
                          </a:solidFill>
                        </a:rPr>
                        <a:t>Caution - falls</a:t>
                      </a:r>
                      <a:endParaRPr lang="en-US" sz="11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alpha val="58000"/>
                      </a:schemeClr>
                    </a:solidFill>
                  </a:tcPr>
                </a:tc>
                <a:extLst>
                  <a:ext uri="{0D108BD9-81ED-4DB2-BD59-A6C34878D82A}">
                    <a16:rowId xmlns:a16="http://schemas.microsoft.com/office/drawing/2014/main" val="10007"/>
                  </a:ext>
                </a:extLst>
              </a:tr>
              <a:tr h="370840">
                <a:tc>
                  <a:txBody>
                    <a:bodyPr/>
                    <a:lstStyle/>
                    <a:p>
                      <a:r>
                        <a:rPr lang="en-US" sz="1100" dirty="0">
                          <a:solidFill>
                            <a:schemeClr val="bg1"/>
                          </a:solidFill>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alpha val="58000"/>
                      </a:schemeClr>
                    </a:solidFill>
                  </a:tcPr>
                </a:tc>
                <a:tc>
                  <a:txBody>
                    <a:bodyPr/>
                    <a:lstStyle/>
                    <a:p>
                      <a:r>
                        <a:rPr lang="en-US" sz="1100" dirty="0">
                          <a:solidFill>
                            <a:schemeClr val="bg1"/>
                          </a:solidFill>
                        </a:rPr>
                        <a:t>State Rt.</a:t>
                      </a:r>
                      <a:r>
                        <a:rPr lang="en-US" sz="1100" baseline="0" dirty="0">
                          <a:solidFill>
                            <a:schemeClr val="bg1"/>
                          </a:solidFill>
                        </a:rPr>
                        <a:t> 13 between Pennymix and Howard Roads</a:t>
                      </a:r>
                      <a:endParaRPr lang="en-US" sz="11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alpha val="58000"/>
                      </a:schemeClr>
                    </a:solidFill>
                  </a:tcPr>
                </a:tc>
                <a:tc>
                  <a:txBody>
                    <a:bodyPr/>
                    <a:lstStyle/>
                    <a:p>
                      <a:r>
                        <a:rPr lang="en-US" sz="1100" dirty="0">
                          <a:solidFill>
                            <a:schemeClr val="bg1"/>
                          </a:solidFill>
                        </a:rPr>
                        <a:t>Canoe or shore toss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alpha val="58000"/>
                      </a:schemeClr>
                    </a:solidFill>
                  </a:tcPr>
                </a:tc>
                <a:tc>
                  <a:txBody>
                    <a:bodyPr/>
                    <a:lstStyle/>
                    <a:p>
                      <a:r>
                        <a:rPr lang="en-US" sz="1100" dirty="0">
                          <a:solidFill>
                            <a:schemeClr val="bg1"/>
                          </a:solidFill>
                        </a:rPr>
                        <a:t>Canoe or shore toss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alpha val="58000"/>
                      </a:schemeClr>
                    </a:solidFill>
                  </a:tcPr>
                </a:tc>
                <a:extLst>
                  <a:ext uri="{0D108BD9-81ED-4DB2-BD59-A6C34878D82A}">
                    <a16:rowId xmlns:a16="http://schemas.microsoft.com/office/drawing/2014/main" val="10008"/>
                  </a:ext>
                </a:extLst>
              </a:tr>
              <a:tr h="370840">
                <a:tc>
                  <a:txBody>
                    <a:bodyPr/>
                    <a:lstStyle/>
                    <a:p>
                      <a:r>
                        <a:rPr lang="en-US" sz="1100" dirty="0">
                          <a:solidFill>
                            <a:schemeClr val="bg1"/>
                          </a:solidFill>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alpha val="58000"/>
                      </a:schemeClr>
                    </a:solidFill>
                  </a:tcPr>
                </a:tc>
                <a:tc>
                  <a:txBody>
                    <a:bodyPr/>
                    <a:lstStyle/>
                    <a:p>
                      <a:r>
                        <a:rPr lang="en-US" sz="1100" dirty="0">
                          <a:solidFill>
                            <a:schemeClr val="bg1"/>
                          </a:solidFill>
                        </a:rPr>
                        <a:t>Mexico St. Camden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alpha val="58000"/>
                      </a:schemeClr>
                    </a:solidFill>
                  </a:tcPr>
                </a:tc>
                <a:tc>
                  <a:txBody>
                    <a:bodyPr/>
                    <a:lstStyle/>
                    <a:p>
                      <a:r>
                        <a:rPr lang="en-US" sz="1100" dirty="0">
                          <a:solidFill>
                            <a:schemeClr val="bg1"/>
                          </a:solidFill>
                        </a:rPr>
                        <a:t>Shore toss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alpha val="58000"/>
                      </a:schemeClr>
                    </a:solidFill>
                  </a:tcPr>
                </a:tc>
                <a:tc>
                  <a:txBody>
                    <a:bodyPr/>
                    <a:lstStyle/>
                    <a:p>
                      <a:r>
                        <a:rPr lang="en-US" sz="1100" dirty="0">
                          <a:solidFill>
                            <a:schemeClr val="bg1"/>
                          </a:solidFill>
                        </a:rPr>
                        <a:t>None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alpha val="58000"/>
                      </a:schemeClr>
                    </a:solidFill>
                  </a:tcPr>
                </a:tc>
                <a:extLst>
                  <a:ext uri="{0D108BD9-81ED-4DB2-BD59-A6C34878D82A}">
                    <a16:rowId xmlns:a16="http://schemas.microsoft.com/office/drawing/2014/main" val="10009"/>
                  </a:ext>
                </a:extLst>
              </a:tr>
              <a:tr h="370840">
                <a:tc>
                  <a:txBody>
                    <a:bodyPr/>
                    <a:lstStyle/>
                    <a:p>
                      <a:r>
                        <a:rPr lang="en-US" sz="1100" dirty="0">
                          <a:solidFill>
                            <a:schemeClr val="bg1"/>
                          </a:solidFill>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alpha val="58000"/>
                      </a:schemeClr>
                    </a:solidFill>
                  </a:tcPr>
                </a:tc>
                <a:tc>
                  <a:txBody>
                    <a:bodyPr/>
                    <a:lstStyle/>
                    <a:p>
                      <a:r>
                        <a:rPr lang="en-US" sz="1100" dirty="0">
                          <a:solidFill>
                            <a:schemeClr val="bg1"/>
                          </a:solidFill>
                        </a:rPr>
                        <a:t>Trestle Road Crossing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alpha val="58000"/>
                      </a:schemeClr>
                    </a:solidFill>
                  </a:tcPr>
                </a:tc>
                <a:tc>
                  <a:txBody>
                    <a:bodyPr/>
                    <a:lstStyle/>
                    <a:p>
                      <a:r>
                        <a:rPr lang="en-US" sz="1100" dirty="0">
                          <a:solidFill>
                            <a:schemeClr val="bg1"/>
                          </a:solidFill>
                        </a:rPr>
                        <a:t>Canoe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alpha val="58000"/>
                      </a:schemeClr>
                    </a:solidFill>
                  </a:tcPr>
                </a:tc>
                <a:tc>
                  <a:txBody>
                    <a:bodyPr/>
                    <a:lstStyle/>
                    <a:p>
                      <a:r>
                        <a:rPr lang="en-US" sz="1100" dirty="0">
                          <a:solidFill>
                            <a:schemeClr val="bg1"/>
                          </a:solidFill>
                        </a:rPr>
                        <a:t>Canoe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alpha val="58000"/>
                      </a:schemeClr>
                    </a:solidFill>
                  </a:tcPr>
                </a:tc>
                <a:extLst>
                  <a:ext uri="{0D108BD9-81ED-4DB2-BD59-A6C34878D82A}">
                    <a16:rowId xmlns:a16="http://schemas.microsoft.com/office/drawing/2014/main" val="10010"/>
                  </a:ext>
                </a:extLst>
              </a:tr>
              <a:tr h="370840">
                <a:tc>
                  <a:txBody>
                    <a:bodyPr/>
                    <a:lstStyle/>
                    <a:p>
                      <a:r>
                        <a:rPr lang="en-US" sz="1100" dirty="0">
                          <a:solidFill>
                            <a:schemeClr val="bg1"/>
                          </a:solidFill>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alpha val="58000"/>
                      </a:schemeClr>
                    </a:solidFill>
                  </a:tcPr>
                </a:tc>
                <a:tc>
                  <a:txBody>
                    <a:bodyPr/>
                    <a:lstStyle/>
                    <a:p>
                      <a:r>
                        <a:rPr lang="en-US" sz="1100" dirty="0">
                          <a:solidFill>
                            <a:schemeClr val="bg1"/>
                          </a:solidFill>
                        </a:rPr>
                        <a:t>Oneida Lake Inlet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alpha val="58000"/>
                      </a:schemeClr>
                    </a:solidFill>
                  </a:tcPr>
                </a:tc>
                <a:tc>
                  <a:txBody>
                    <a:bodyPr/>
                    <a:lstStyle/>
                    <a:p>
                      <a:r>
                        <a:rPr lang="en-US" sz="1100" dirty="0">
                          <a:solidFill>
                            <a:schemeClr val="bg1"/>
                          </a:solidFill>
                        </a:rPr>
                        <a:t>Canoe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alpha val="58000"/>
                      </a:schemeClr>
                    </a:solidFill>
                  </a:tcPr>
                </a:tc>
                <a:tc>
                  <a:txBody>
                    <a:bodyPr/>
                    <a:lstStyle/>
                    <a:p>
                      <a:r>
                        <a:rPr lang="en-US" sz="1100" dirty="0">
                          <a:solidFill>
                            <a:schemeClr val="bg1"/>
                          </a:solidFill>
                        </a:rPr>
                        <a:t>Canoe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alpha val="58000"/>
                      </a:schemeClr>
                    </a:solidFill>
                  </a:tcPr>
                </a:tc>
                <a:extLst>
                  <a:ext uri="{0D108BD9-81ED-4DB2-BD59-A6C34878D82A}">
                    <a16:rowId xmlns:a16="http://schemas.microsoft.com/office/drawing/2014/main" val="10011"/>
                  </a:ext>
                </a:extLst>
              </a:tr>
            </a:tbl>
          </a:graphicData>
        </a:graphic>
      </p:graphicFrame>
      <p:sp>
        <p:nvSpPr>
          <p:cNvPr id="5" name="Flowchart: Connector 4"/>
          <p:cNvSpPr/>
          <p:nvPr/>
        </p:nvSpPr>
        <p:spPr>
          <a:xfrm>
            <a:off x="1524000" y="609600"/>
            <a:ext cx="152400" cy="1524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ysClr val="windowText" lastClr="000000"/>
                </a:solidFill>
                <a:effectLst/>
                <a:uLnTx/>
                <a:uFillTx/>
              </a:rPr>
              <a:t>1</a:t>
            </a:r>
          </a:p>
        </p:txBody>
      </p:sp>
      <p:sp>
        <p:nvSpPr>
          <p:cNvPr id="6" name="Flowchart: Connector 5"/>
          <p:cNvSpPr/>
          <p:nvPr/>
        </p:nvSpPr>
        <p:spPr>
          <a:xfrm>
            <a:off x="1736757" y="774826"/>
            <a:ext cx="152400" cy="1524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ysClr val="windowText" lastClr="000000"/>
                </a:solidFill>
                <a:effectLst/>
                <a:uLnTx/>
                <a:uFillTx/>
              </a:rPr>
              <a:t>2</a:t>
            </a:r>
          </a:p>
        </p:txBody>
      </p:sp>
      <p:sp>
        <p:nvSpPr>
          <p:cNvPr id="7" name="Flowchart: Connector 6"/>
          <p:cNvSpPr/>
          <p:nvPr/>
        </p:nvSpPr>
        <p:spPr>
          <a:xfrm>
            <a:off x="1917826" y="937034"/>
            <a:ext cx="152400" cy="1524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ysClr val="windowText" lastClr="000000"/>
                </a:solidFill>
                <a:effectLst/>
                <a:uLnTx/>
                <a:uFillTx/>
              </a:rPr>
              <a:t>3</a:t>
            </a:r>
          </a:p>
        </p:txBody>
      </p:sp>
      <p:sp>
        <p:nvSpPr>
          <p:cNvPr id="8" name="Flowchart: Connector 7"/>
          <p:cNvSpPr/>
          <p:nvPr/>
        </p:nvSpPr>
        <p:spPr>
          <a:xfrm>
            <a:off x="2008361" y="1219200"/>
            <a:ext cx="152400" cy="1524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ysClr val="windowText" lastClr="000000"/>
                </a:solidFill>
                <a:effectLst/>
                <a:uLnTx/>
                <a:uFillTx/>
              </a:rPr>
              <a:t>4</a:t>
            </a:r>
          </a:p>
        </p:txBody>
      </p:sp>
      <p:sp>
        <p:nvSpPr>
          <p:cNvPr id="9" name="Flowchart: Connector 8"/>
          <p:cNvSpPr/>
          <p:nvPr/>
        </p:nvSpPr>
        <p:spPr>
          <a:xfrm>
            <a:off x="2590800" y="1676400"/>
            <a:ext cx="152400" cy="1524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ysClr val="windowText" lastClr="000000"/>
                </a:solidFill>
                <a:effectLst/>
                <a:uLnTx/>
                <a:uFillTx/>
              </a:rPr>
              <a:t>5</a:t>
            </a:r>
          </a:p>
        </p:txBody>
      </p:sp>
      <p:sp>
        <p:nvSpPr>
          <p:cNvPr id="10" name="Flowchart: Connector 9"/>
          <p:cNvSpPr/>
          <p:nvPr/>
        </p:nvSpPr>
        <p:spPr>
          <a:xfrm>
            <a:off x="2895600" y="1828800"/>
            <a:ext cx="152400" cy="1524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ysClr val="windowText" lastClr="000000"/>
                </a:solidFill>
                <a:effectLst/>
                <a:uLnTx/>
                <a:uFillTx/>
              </a:rPr>
              <a:t>6</a:t>
            </a:r>
          </a:p>
        </p:txBody>
      </p:sp>
      <p:sp>
        <p:nvSpPr>
          <p:cNvPr id="11" name="Flowchart: Connector 10"/>
          <p:cNvSpPr/>
          <p:nvPr/>
        </p:nvSpPr>
        <p:spPr>
          <a:xfrm>
            <a:off x="3278675" y="2559114"/>
            <a:ext cx="152400" cy="1524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ysClr val="windowText" lastClr="000000"/>
                </a:solidFill>
                <a:effectLst/>
                <a:uLnTx/>
                <a:uFillTx/>
              </a:rPr>
              <a:t>7</a:t>
            </a:r>
          </a:p>
        </p:txBody>
      </p:sp>
      <p:sp>
        <p:nvSpPr>
          <p:cNvPr id="12" name="Flowchart: Connector 11"/>
          <p:cNvSpPr/>
          <p:nvPr/>
        </p:nvSpPr>
        <p:spPr>
          <a:xfrm>
            <a:off x="3581400" y="3200400"/>
            <a:ext cx="152400" cy="1524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ysClr val="windowText" lastClr="000000"/>
                </a:solidFill>
                <a:effectLst/>
                <a:uLnTx/>
                <a:uFillTx/>
              </a:rPr>
              <a:t>8</a:t>
            </a:r>
          </a:p>
        </p:txBody>
      </p:sp>
      <p:sp>
        <p:nvSpPr>
          <p:cNvPr id="13" name="Flowchart: Connector 12"/>
          <p:cNvSpPr/>
          <p:nvPr/>
        </p:nvSpPr>
        <p:spPr>
          <a:xfrm>
            <a:off x="4191000" y="4038600"/>
            <a:ext cx="152400" cy="1524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ysClr val="windowText" lastClr="000000"/>
                </a:solidFill>
                <a:effectLst/>
                <a:uLnTx/>
                <a:uFillTx/>
              </a:rPr>
              <a:t>9</a:t>
            </a:r>
          </a:p>
        </p:txBody>
      </p:sp>
      <p:sp>
        <p:nvSpPr>
          <p:cNvPr id="15" name="Flowchart: Connector 14"/>
          <p:cNvSpPr/>
          <p:nvPr/>
        </p:nvSpPr>
        <p:spPr>
          <a:xfrm>
            <a:off x="4031055" y="6172200"/>
            <a:ext cx="152400" cy="1524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dirty="0">
                <a:ln>
                  <a:noFill/>
                </a:ln>
                <a:solidFill>
                  <a:sysClr val="windowText" lastClr="000000"/>
                </a:solidFill>
                <a:effectLst/>
                <a:uLnTx/>
                <a:uFillTx/>
              </a:rPr>
              <a:t>10</a:t>
            </a:r>
          </a:p>
        </p:txBody>
      </p:sp>
      <p:sp>
        <p:nvSpPr>
          <p:cNvPr id="16" name="TextBox 15"/>
          <p:cNvSpPr txBox="1"/>
          <p:nvPr/>
        </p:nvSpPr>
        <p:spPr>
          <a:xfrm>
            <a:off x="2514600" y="198370"/>
            <a:ext cx="2438400" cy="73866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bg1"/>
                </a:solidFill>
                <a:effectLst/>
                <a:uLnTx/>
                <a:uFillTx/>
              </a:rPr>
              <a:t>Heaviest concentration of sample sites below Kasoag Lake. </a:t>
            </a:r>
          </a:p>
        </p:txBody>
      </p:sp>
      <p:cxnSp>
        <p:nvCxnSpPr>
          <p:cNvPr id="18" name="Straight Arrow Connector 17"/>
          <p:cNvCxnSpPr>
            <a:stCxn id="16" idx="1"/>
          </p:cNvCxnSpPr>
          <p:nvPr/>
        </p:nvCxnSpPr>
        <p:spPr>
          <a:xfrm flipH="1">
            <a:off x="2160761" y="567702"/>
            <a:ext cx="353839" cy="283324"/>
          </a:xfrm>
          <a:prstGeom prst="straightConnector1">
            <a:avLst/>
          </a:prstGeom>
          <a:ln w="15875">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76732" y="3810000"/>
            <a:ext cx="3254343" cy="116955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bg1"/>
                </a:solidFill>
                <a:effectLst/>
                <a:uLnTx/>
                <a:uFillTx/>
              </a:rPr>
              <a:t>If fanwort is found at any given HPA, additional HPA’s can be surveyed and fanwort populations can then be estimated. May require access to private property.</a:t>
            </a:r>
          </a:p>
        </p:txBody>
      </p:sp>
      <p:sp>
        <p:nvSpPr>
          <p:cNvPr id="26" name="TextBox 25"/>
          <p:cNvSpPr txBox="1"/>
          <p:nvPr/>
        </p:nvSpPr>
        <p:spPr>
          <a:xfrm>
            <a:off x="5181600" y="193843"/>
            <a:ext cx="4572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C000"/>
                </a:solidFill>
                <a:effectLst/>
                <a:uLnTx/>
                <a:uFillTx/>
              </a:rPr>
              <a:t>1.</a:t>
            </a:r>
          </a:p>
        </p:txBody>
      </p:sp>
      <p:sp>
        <p:nvSpPr>
          <p:cNvPr id="27" name="TextBox 26"/>
          <p:cNvSpPr txBox="1"/>
          <p:nvPr/>
        </p:nvSpPr>
        <p:spPr>
          <a:xfrm>
            <a:off x="176732" y="3357327"/>
            <a:ext cx="4572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C000"/>
                </a:solidFill>
                <a:effectLst/>
                <a:uLnTx/>
                <a:uFillTx/>
              </a:rPr>
              <a:t>3.</a:t>
            </a:r>
          </a:p>
        </p:txBody>
      </p:sp>
      <p:sp>
        <p:nvSpPr>
          <p:cNvPr id="28" name="TextBox 27"/>
          <p:cNvSpPr txBox="1"/>
          <p:nvPr/>
        </p:nvSpPr>
        <p:spPr>
          <a:xfrm>
            <a:off x="2023450" y="161577"/>
            <a:ext cx="4572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C000"/>
                </a:solidFill>
                <a:effectLst/>
                <a:uLnTx/>
                <a:uFillTx/>
              </a:rPr>
              <a:t>2.</a:t>
            </a:r>
          </a:p>
        </p:txBody>
      </p:sp>
    </p:spTree>
    <p:extLst>
      <p:ext uri="{BB962C8B-B14F-4D97-AF65-F5344CB8AC3E}">
        <p14:creationId xmlns:p14="http://schemas.microsoft.com/office/powerpoint/2010/main" val="11400831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059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638800" y="1524000"/>
            <a:ext cx="3352800"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rPr>
              <a:t>Infested areas determined via GIS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rPr>
              <a:t>e.g.. 0.03 acres or 122 meters</a:t>
            </a:r>
            <a:r>
              <a:rPr kumimoji="0" lang="en-US" sz="1600" b="0" i="0" u="none" strike="noStrike" kern="0" cap="none" spc="0" normalizeH="0" baseline="30000" noProof="0" dirty="0">
                <a:ln>
                  <a:noFill/>
                </a:ln>
                <a:solidFill>
                  <a:schemeClr val="bg1"/>
                </a:solidFill>
                <a:effectLst/>
                <a:uLnTx/>
                <a:uFillTx/>
              </a:rPr>
              <a:t>2</a:t>
            </a:r>
          </a:p>
        </p:txBody>
      </p:sp>
      <p:cxnSp>
        <p:nvCxnSpPr>
          <p:cNvPr id="4" name="Straight Arrow Connector 3"/>
          <p:cNvCxnSpPr/>
          <p:nvPr/>
        </p:nvCxnSpPr>
        <p:spPr>
          <a:xfrm flipH="1">
            <a:off x="4419600" y="2447330"/>
            <a:ext cx="1371600" cy="676870"/>
          </a:xfrm>
          <a:prstGeom prst="straightConnector1">
            <a:avLst/>
          </a:prstGeom>
          <a:ln>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99680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97549"/>
            <a:ext cx="5857920" cy="6660451"/>
          </a:xfrm>
          <a:prstGeom prst="rect">
            <a:avLst/>
          </a:prstGeom>
        </p:spPr>
      </p:pic>
      <p:sp>
        <p:nvSpPr>
          <p:cNvPr id="5" name="Content Placeholder 4"/>
          <p:cNvSpPr>
            <a:spLocks noGrp="1"/>
          </p:cNvSpPr>
          <p:nvPr>
            <p:ph sz="half" idx="2"/>
          </p:nvPr>
        </p:nvSpPr>
        <p:spPr>
          <a:xfrm>
            <a:off x="6105569" y="1604983"/>
            <a:ext cx="2752681" cy="4863552"/>
          </a:xfrm>
        </p:spPr>
        <p:txBody>
          <a:bodyPr/>
          <a:lstStyle/>
          <a:p>
            <a:r>
              <a:rPr lang="en-US" dirty="0"/>
              <a:t>Fanwort in Kasoag Lake 2013</a:t>
            </a:r>
          </a:p>
          <a:p>
            <a:endParaRPr lang="en-US" dirty="0"/>
          </a:p>
          <a:p>
            <a:r>
              <a:rPr lang="en-US" dirty="0"/>
              <a:t>(Allied Biological survey)</a:t>
            </a:r>
          </a:p>
        </p:txBody>
      </p:sp>
      <p:cxnSp>
        <p:nvCxnSpPr>
          <p:cNvPr id="4" name="Straight Arrow Connector 3"/>
          <p:cNvCxnSpPr/>
          <p:nvPr/>
        </p:nvCxnSpPr>
        <p:spPr>
          <a:xfrm flipH="1" flipV="1">
            <a:off x="3103420" y="942110"/>
            <a:ext cx="2859577" cy="809105"/>
          </a:xfrm>
          <a:prstGeom prst="straightConnector1">
            <a:avLst/>
          </a:prstGeom>
          <a:ln w="635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6" name="Straight Arrow Connector 5"/>
          <p:cNvCxnSpPr/>
          <p:nvPr/>
        </p:nvCxnSpPr>
        <p:spPr>
          <a:xfrm flipH="1" flipV="1">
            <a:off x="1639841" y="1200431"/>
            <a:ext cx="4323155" cy="550784"/>
          </a:xfrm>
          <a:prstGeom prst="straightConnector1">
            <a:avLst/>
          </a:prstGeom>
          <a:ln w="635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8" name="Straight Arrow Connector 7"/>
          <p:cNvCxnSpPr/>
          <p:nvPr/>
        </p:nvCxnSpPr>
        <p:spPr>
          <a:xfrm flipH="1">
            <a:off x="2760521" y="1751216"/>
            <a:ext cx="3202476" cy="598329"/>
          </a:xfrm>
          <a:prstGeom prst="straightConnector1">
            <a:avLst/>
          </a:prstGeom>
          <a:ln w="635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2942846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55" y="0"/>
            <a:ext cx="916055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 name="Table 4"/>
          <p:cNvGraphicFramePr>
            <a:graphicFrameLocks noGrp="1"/>
          </p:cNvGraphicFramePr>
          <p:nvPr>
            <p:extLst/>
          </p:nvPr>
        </p:nvGraphicFramePr>
        <p:xfrm>
          <a:off x="1363322" y="1676400"/>
          <a:ext cx="6400800" cy="4114799"/>
        </p:xfrm>
        <a:graphic>
          <a:graphicData uri="http://schemas.openxmlformats.org/drawingml/2006/table">
            <a:tbl>
              <a:tblPr firstRow="1" firstCol="1" bandRow="1">
                <a:tableStyleId>{5C22544A-7EE6-4342-B048-85BDC9FD1C3A}</a:tableStyleId>
              </a:tblPr>
              <a:tblGrid>
                <a:gridCol w="861632">
                  <a:extLst>
                    <a:ext uri="{9D8B030D-6E8A-4147-A177-3AD203B41FA5}">
                      <a16:colId xmlns:a16="http://schemas.microsoft.com/office/drawing/2014/main" val="20000"/>
                    </a:ext>
                  </a:extLst>
                </a:gridCol>
                <a:gridCol w="798678">
                  <a:extLst>
                    <a:ext uri="{9D8B030D-6E8A-4147-A177-3AD203B41FA5}">
                      <a16:colId xmlns:a16="http://schemas.microsoft.com/office/drawing/2014/main" val="20001"/>
                    </a:ext>
                  </a:extLst>
                </a:gridCol>
                <a:gridCol w="854805">
                  <a:extLst>
                    <a:ext uri="{9D8B030D-6E8A-4147-A177-3AD203B41FA5}">
                      <a16:colId xmlns:a16="http://schemas.microsoft.com/office/drawing/2014/main" val="20002"/>
                    </a:ext>
                  </a:extLst>
                </a:gridCol>
                <a:gridCol w="656842">
                  <a:extLst>
                    <a:ext uri="{9D8B030D-6E8A-4147-A177-3AD203B41FA5}">
                      <a16:colId xmlns:a16="http://schemas.microsoft.com/office/drawing/2014/main" val="20003"/>
                    </a:ext>
                  </a:extLst>
                </a:gridCol>
                <a:gridCol w="728140">
                  <a:extLst>
                    <a:ext uri="{9D8B030D-6E8A-4147-A177-3AD203B41FA5}">
                      <a16:colId xmlns:a16="http://schemas.microsoft.com/office/drawing/2014/main" val="20004"/>
                    </a:ext>
                  </a:extLst>
                </a:gridCol>
                <a:gridCol w="742550">
                  <a:extLst>
                    <a:ext uri="{9D8B030D-6E8A-4147-A177-3AD203B41FA5}">
                      <a16:colId xmlns:a16="http://schemas.microsoft.com/office/drawing/2014/main" val="20005"/>
                    </a:ext>
                  </a:extLst>
                </a:gridCol>
                <a:gridCol w="742550">
                  <a:extLst>
                    <a:ext uri="{9D8B030D-6E8A-4147-A177-3AD203B41FA5}">
                      <a16:colId xmlns:a16="http://schemas.microsoft.com/office/drawing/2014/main" val="20006"/>
                    </a:ext>
                  </a:extLst>
                </a:gridCol>
                <a:gridCol w="1015603">
                  <a:extLst>
                    <a:ext uri="{9D8B030D-6E8A-4147-A177-3AD203B41FA5}">
                      <a16:colId xmlns:a16="http://schemas.microsoft.com/office/drawing/2014/main" val="20007"/>
                    </a:ext>
                  </a:extLst>
                </a:gridCol>
              </a:tblGrid>
              <a:tr h="625857">
                <a:tc>
                  <a:txBody>
                    <a:bodyPr/>
                    <a:lstStyle/>
                    <a:p>
                      <a:pPr marL="0" marR="0" algn="ctr">
                        <a:lnSpc>
                          <a:spcPct val="115000"/>
                        </a:lnSpc>
                        <a:spcBef>
                          <a:spcPts val="0"/>
                        </a:spcBef>
                        <a:spcAft>
                          <a:spcPts val="0"/>
                        </a:spcAft>
                      </a:pPr>
                      <a:r>
                        <a:rPr lang="en-US" sz="1100" dirty="0">
                          <a:effectLst/>
                        </a:rPr>
                        <a:t>Waypoint</a:t>
                      </a:r>
                      <a:endParaRPr lang="en-US" sz="11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100" dirty="0">
                          <a:effectLst/>
                        </a:rPr>
                        <a:t>Latitude</a:t>
                      </a:r>
                      <a:endParaRPr lang="en-US" sz="11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100" dirty="0">
                          <a:effectLst/>
                        </a:rPr>
                        <a:t>Longitude</a:t>
                      </a:r>
                      <a:endParaRPr lang="en-US" sz="11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100" dirty="0">
                          <a:effectLst/>
                        </a:rPr>
                        <a:t>Depth</a:t>
                      </a:r>
                      <a:endParaRPr lang="en-US" sz="11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100" dirty="0">
                          <a:effectLst/>
                        </a:rPr>
                        <a:t># of Species</a:t>
                      </a:r>
                      <a:endParaRPr lang="en-US" sz="11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100" dirty="0">
                          <a:effectLst/>
                        </a:rPr>
                        <a:t># of invasive</a:t>
                      </a:r>
                      <a:endParaRPr lang="en-US" sz="11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100" dirty="0">
                          <a:effectLst/>
                        </a:rPr>
                        <a:t>Invasive species present</a:t>
                      </a:r>
                      <a:endParaRPr lang="en-US" sz="11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100" dirty="0">
                          <a:effectLst/>
                        </a:rPr>
                        <a:t>Notes</a:t>
                      </a:r>
                      <a:endParaRPr lang="en-US" sz="1100" dirty="0">
                        <a:effectLst/>
                        <a:latin typeface="Calibri"/>
                        <a:ea typeface="Calibri"/>
                        <a:cs typeface="Times New Roman"/>
                      </a:endParaRPr>
                    </a:p>
                  </a:txBody>
                  <a:tcPr marL="68580" marR="68580" marT="0" marB="0" anchor="ctr"/>
                </a:tc>
                <a:extLst>
                  <a:ext uri="{0D108BD9-81ED-4DB2-BD59-A6C34878D82A}">
                    <a16:rowId xmlns:a16="http://schemas.microsoft.com/office/drawing/2014/main" val="10000"/>
                  </a:ext>
                </a:extLst>
              </a:tr>
              <a:tr h="463827">
                <a:tc rowSpan="2">
                  <a:txBody>
                    <a:bodyPr/>
                    <a:lstStyle/>
                    <a:p>
                      <a:pPr marL="0" marR="0" algn="ctr">
                        <a:lnSpc>
                          <a:spcPct val="115000"/>
                        </a:lnSpc>
                        <a:spcBef>
                          <a:spcPts val="0"/>
                        </a:spcBef>
                        <a:spcAft>
                          <a:spcPts val="0"/>
                        </a:spcAft>
                      </a:pPr>
                      <a:r>
                        <a:rPr lang="en-US" sz="1100" dirty="0">
                          <a:effectLst/>
                        </a:rPr>
                        <a:t>HPA 2</a:t>
                      </a:r>
                      <a:endParaRPr lang="en-US" sz="1100" dirty="0">
                        <a:effectLst/>
                        <a:latin typeface="Calibri"/>
                        <a:ea typeface="Calibri"/>
                        <a:cs typeface="Times New Roman"/>
                      </a:endParaRPr>
                    </a:p>
                  </a:txBody>
                  <a:tcPr marL="68580" marR="68580" marT="0" marB="0" anchor="ctr"/>
                </a:tc>
                <a:tc rowSpan="2">
                  <a:txBody>
                    <a:bodyPr/>
                    <a:lstStyle/>
                    <a:p>
                      <a:pPr marL="0" marR="0" algn="ctr">
                        <a:lnSpc>
                          <a:spcPct val="115000"/>
                        </a:lnSpc>
                        <a:spcBef>
                          <a:spcPts val="0"/>
                        </a:spcBef>
                        <a:spcAft>
                          <a:spcPts val="0"/>
                        </a:spcAft>
                      </a:pPr>
                      <a:r>
                        <a:rPr lang="en-US" sz="1100" dirty="0">
                          <a:effectLst/>
                        </a:rPr>
                        <a:t>44.21972</a:t>
                      </a:r>
                      <a:endParaRPr lang="en-US" sz="1100" dirty="0">
                        <a:effectLst/>
                        <a:latin typeface="Calibri"/>
                        <a:ea typeface="Calibri"/>
                        <a:cs typeface="Times New Roman"/>
                      </a:endParaRPr>
                    </a:p>
                  </a:txBody>
                  <a:tcPr marL="68580" marR="68580" marT="0" marB="0" anchor="ctr"/>
                </a:tc>
                <a:tc rowSpan="2">
                  <a:txBody>
                    <a:bodyPr/>
                    <a:lstStyle/>
                    <a:p>
                      <a:pPr marL="0" marR="0" algn="ctr">
                        <a:lnSpc>
                          <a:spcPct val="115000"/>
                        </a:lnSpc>
                        <a:spcBef>
                          <a:spcPts val="0"/>
                        </a:spcBef>
                        <a:spcAft>
                          <a:spcPts val="0"/>
                        </a:spcAft>
                      </a:pPr>
                      <a:r>
                        <a:rPr lang="en-US" sz="1100" dirty="0">
                          <a:effectLst/>
                        </a:rPr>
                        <a:t>-76.10354</a:t>
                      </a:r>
                      <a:endParaRPr lang="en-US" sz="1100" dirty="0">
                        <a:effectLst/>
                        <a:latin typeface="Calibri"/>
                        <a:ea typeface="Calibri"/>
                        <a:cs typeface="Times New Roman"/>
                      </a:endParaRPr>
                    </a:p>
                  </a:txBody>
                  <a:tcPr marL="68580" marR="68580" marT="0" marB="0" anchor="ctr"/>
                </a:tc>
                <a:tc rowSpan="2">
                  <a:txBody>
                    <a:bodyPr/>
                    <a:lstStyle/>
                    <a:p>
                      <a:pPr marL="0" marR="0" algn="ctr">
                        <a:lnSpc>
                          <a:spcPct val="115000"/>
                        </a:lnSpc>
                        <a:spcBef>
                          <a:spcPts val="0"/>
                        </a:spcBef>
                        <a:spcAft>
                          <a:spcPts val="0"/>
                        </a:spcAft>
                      </a:pPr>
                      <a:r>
                        <a:rPr lang="en-US" sz="1100" dirty="0">
                          <a:effectLst/>
                        </a:rPr>
                        <a:t>5 feet</a:t>
                      </a:r>
                      <a:endParaRPr lang="en-US" sz="11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100" dirty="0">
                          <a:effectLst/>
                        </a:rPr>
                        <a:t>2</a:t>
                      </a:r>
                      <a:endParaRPr lang="en-US" sz="11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100" dirty="0">
                          <a:effectLst/>
                        </a:rPr>
                        <a:t>0</a:t>
                      </a:r>
                      <a:endParaRPr lang="en-US" sz="11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100" dirty="0">
                          <a:effectLst/>
                        </a:rPr>
                        <a:t> </a:t>
                      </a:r>
                      <a:endParaRPr lang="en-US" sz="1100" dirty="0">
                        <a:effectLst/>
                        <a:latin typeface="Calibri"/>
                        <a:ea typeface="Calibri"/>
                        <a:cs typeface="Times New Roman"/>
                      </a:endParaRPr>
                    </a:p>
                  </a:txBody>
                  <a:tcPr marL="68580" marR="68580" marT="0" marB="0" anchor="ctr"/>
                </a:tc>
                <a:tc rowSpan="2">
                  <a:txBody>
                    <a:bodyPr/>
                    <a:lstStyle/>
                    <a:p>
                      <a:pPr marL="0" marR="0" algn="ctr">
                        <a:lnSpc>
                          <a:spcPct val="115000"/>
                        </a:lnSpc>
                        <a:spcBef>
                          <a:spcPts val="0"/>
                        </a:spcBef>
                        <a:spcAft>
                          <a:spcPts val="0"/>
                        </a:spcAft>
                      </a:pPr>
                      <a:r>
                        <a:rPr lang="en-US" sz="1100" dirty="0">
                          <a:effectLst/>
                        </a:rPr>
                        <a:t>Visual: Frogbit, Rake Toss</a:t>
                      </a:r>
                      <a:r>
                        <a:rPr lang="en-US" sz="1100" baseline="0" dirty="0">
                          <a:effectLst/>
                        </a:rPr>
                        <a:t> 1 -</a:t>
                      </a:r>
                      <a:r>
                        <a:rPr lang="en-US" sz="1100" dirty="0">
                          <a:effectLst/>
                        </a:rPr>
                        <a:t>Eurasian Water Milfoil</a:t>
                      </a:r>
                      <a:endParaRPr lang="en-US" sz="1100" dirty="0">
                        <a:effectLst/>
                        <a:latin typeface="Calibri"/>
                        <a:ea typeface="Calibri"/>
                        <a:cs typeface="Times New Roman"/>
                      </a:endParaRPr>
                    </a:p>
                  </a:txBody>
                  <a:tcPr marL="68580" marR="68580" marT="0" marB="0" anchor="ctr"/>
                </a:tc>
                <a:extLst>
                  <a:ext uri="{0D108BD9-81ED-4DB2-BD59-A6C34878D82A}">
                    <a16:rowId xmlns:a16="http://schemas.microsoft.com/office/drawing/2014/main" val="10001"/>
                  </a:ext>
                </a:extLst>
              </a:tr>
              <a:tr h="618436">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1100" dirty="0">
                          <a:effectLst/>
                        </a:rPr>
                        <a:t>3</a:t>
                      </a:r>
                      <a:endParaRPr lang="en-US" sz="11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100" dirty="0">
                          <a:effectLst/>
                        </a:rPr>
                        <a:t>1</a:t>
                      </a:r>
                      <a:endParaRPr lang="en-US" sz="11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100" dirty="0">
                          <a:effectLst/>
                        </a:rPr>
                        <a:t>Eurasian Milfoil</a:t>
                      </a:r>
                    </a:p>
                    <a:p>
                      <a:pPr marL="0" marR="0" algn="ctr">
                        <a:lnSpc>
                          <a:spcPct val="115000"/>
                        </a:lnSpc>
                        <a:spcBef>
                          <a:spcPts val="0"/>
                        </a:spcBef>
                        <a:spcAft>
                          <a:spcPts val="0"/>
                        </a:spcAft>
                      </a:pPr>
                      <a:r>
                        <a:rPr lang="en-US" sz="1100" dirty="0">
                          <a:effectLst/>
                          <a:latin typeface="Calibri"/>
                          <a:ea typeface="Calibri"/>
                          <a:cs typeface="Times New Roman"/>
                        </a:rPr>
                        <a:t>Frogbit</a:t>
                      </a:r>
                    </a:p>
                  </a:txBody>
                  <a:tcPr marL="68580" marR="68580" marT="0" marB="0" anchor="ctr"/>
                </a:tc>
                <a:tc vMerge="1">
                  <a:txBody>
                    <a:bodyPr/>
                    <a:lstStyle/>
                    <a:p>
                      <a:endParaRPr lang="en-US"/>
                    </a:p>
                  </a:txBody>
                  <a:tcPr/>
                </a:tc>
                <a:extLst>
                  <a:ext uri="{0D108BD9-81ED-4DB2-BD59-A6C34878D82A}">
                    <a16:rowId xmlns:a16="http://schemas.microsoft.com/office/drawing/2014/main" val="10002"/>
                  </a:ext>
                </a:extLst>
              </a:tr>
              <a:tr h="208619">
                <a:tc rowSpan="2">
                  <a:txBody>
                    <a:bodyPr/>
                    <a:lstStyle/>
                    <a:p>
                      <a:pPr marL="0" marR="0" algn="ctr">
                        <a:lnSpc>
                          <a:spcPct val="115000"/>
                        </a:lnSpc>
                        <a:spcBef>
                          <a:spcPts val="0"/>
                        </a:spcBef>
                        <a:spcAft>
                          <a:spcPts val="0"/>
                        </a:spcAft>
                      </a:pPr>
                      <a:r>
                        <a:rPr lang="en-US" sz="1100" dirty="0">
                          <a:effectLst/>
                        </a:rPr>
                        <a:t>HPA 4</a:t>
                      </a:r>
                      <a:endParaRPr lang="en-US" sz="1100" dirty="0">
                        <a:effectLst/>
                        <a:latin typeface="Calibri"/>
                        <a:ea typeface="Calibri"/>
                        <a:cs typeface="Times New Roman"/>
                      </a:endParaRPr>
                    </a:p>
                  </a:txBody>
                  <a:tcPr marL="68580" marR="68580" marT="0" marB="0" anchor="ctr"/>
                </a:tc>
                <a:tc rowSpan="2">
                  <a:txBody>
                    <a:bodyPr/>
                    <a:lstStyle/>
                    <a:p>
                      <a:pPr marL="0" marR="0" algn="ctr">
                        <a:lnSpc>
                          <a:spcPct val="115000"/>
                        </a:lnSpc>
                        <a:spcBef>
                          <a:spcPts val="0"/>
                        </a:spcBef>
                        <a:spcAft>
                          <a:spcPts val="0"/>
                        </a:spcAft>
                      </a:pPr>
                      <a:r>
                        <a:rPr lang="en-US" sz="1100" dirty="0">
                          <a:effectLst/>
                        </a:rPr>
                        <a:t>44.17916</a:t>
                      </a:r>
                      <a:endParaRPr lang="en-US" sz="1100" dirty="0">
                        <a:effectLst/>
                        <a:latin typeface="Calibri"/>
                        <a:ea typeface="Calibri"/>
                        <a:cs typeface="Times New Roman"/>
                      </a:endParaRPr>
                    </a:p>
                  </a:txBody>
                  <a:tcPr marL="68580" marR="68580" marT="0" marB="0" anchor="ctr"/>
                </a:tc>
                <a:tc rowSpan="2">
                  <a:txBody>
                    <a:bodyPr/>
                    <a:lstStyle/>
                    <a:p>
                      <a:pPr marL="0" marR="0" algn="ctr">
                        <a:lnSpc>
                          <a:spcPct val="115000"/>
                        </a:lnSpc>
                        <a:spcBef>
                          <a:spcPts val="0"/>
                        </a:spcBef>
                        <a:spcAft>
                          <a:spcPts val="0"/>
                        </a:spcAft>
                      </a:pPr>
                      <a:r>
                        <a:rPr lang="en-US" sz="1100" dirty="0">
                          <a:effectLst/>
                        </a:rPr>
                        <a:t>-76.14239</a:t>
                      </a:r>
                      <a:endParaRPr lang="en-US" sz="1100" dirty="0">
                        <a:effectLst/>
                        <a:latin typeface="Calibri"/>
                        <a:ea typeface="Calibri"/>
                        <a:cs typeface="Times New Roman"/>
                      </a:endParaRPr>
                    </a:p>
                  </a:txBody>
                  <a:tcPr marL="68580" marR="68580" marT="0" marB="0" anchor="ctr"/>
                </a:tc>
                <a:tc rowSpan="2">
                  <a:txBody>
                    <a:bodyPr/>
                    <a:lstStyle/>
                    <a:p>
                      <a:pPr marL="0" marR="0" algn="ctr">
                        <a:lnSpc>
                          <a:spcPct val="115000"/>
                        </a:lnSpc>
                        <a:spcBef>
                          <a:spcPts val="0"/>
                        </a:spcBef>
                        <a:spcAft>
                          <a:spcPts val="0"/>
                        </a:spcAft>
                      </a:pPr>
                      <a:r>
                        <a:rPr lang="en-US" sz="1100" dirty="0">
                          <a:effectLst/>
                        </a:rPr>
                        <a:t>3 feet</a:t>
                      </a:r>
                      <a:endParaRPr lang="en-US" sz="11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100" dirty="0">
                          <a:effectLst/>
                        </a:rPr>
                        <a:t>3</a:t>
                      </a:r>
                      <a:endParaRPr lang="en-US" sz="11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100" dirty="0">
                          <a:effectLst/>
                        </a:rPr>
                        <a:t>0</a:t>
                      </a:r>
                      <a:endParaRPr lang="en-US" sz="11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100" dirty="0">
                          <a:effectLst/>
                        </a:rPr>
                        <a:t> </a:t>
                      </a:r>
                      <a:endParaRPr lang="en-US" sz="1100" dirty="0">
                        <a:effectLst/>
                        <a:latin typeface="Calibri"/>
                        <a:ea typeface="Calibri"/>
                        <a:cs typeface="Times New Roman"/>
                      </a:endParaRPr>
                    </a:p>
                  </a:txBody>
                  <a:tcPr marL="68580" marR="68580" marT="0" marB="0" anchor="ctr"/>
                </a:tc>
                <a:tc rowSpan="2">
                  <a:txBody>
                    <a:bodyPr/>
                    <a:lstStyle/>
                    <a:p>
                      <a:pPr marL="0" marR="0" algn="ctr">
                        <a:lnSpc>
                          <a:spcPct val="115000"/>
                        </a:lnSpc>
                        <a:spcBef>
                          <a:spcPts val="0"/>
                        </a:spcBef>
                        <a:spcAft>
                          <a:spcPts val="0"/>
                        </a:spcAft>
                      </a:pPr>
                      <a:r>
                        <a:rPr lang="en-US" sz="1100" dirty="0">
                          <a:effectLst/>
                        </a:rPr>
                        <a:t>Visual: Frogbit</a:t>
                      </a:r>
                      <a:endParaRPr lang="en-US" sz="1100" dirty="0">
                        <a:effectLst/>
                        <a:latin typeface="Calibri"/>
                        <a:ea typeface="Calibri"/>
                        <a:cs typeface="Times New Roman"/>
                      </a:endParaRPr>
                    </a:p>
                  </a:txBody>
                  <a:tcPr marL="68580" marR="68580" marT="0" marB="0" anchor="ctr"/>
                </a:tc>
                <a:extLst>
                  <a:ext uri="{0D108BD9-81ED-4DB2-BD59-A6C34878D82A}">
                    <a16:rowId xmlns:a16="http://schemas.microsoft.com/office/drawing/2014/main" val="10003"/>
                  </a:ext>
                </a:extLst>
              </a:tr>
              <a:tr h="208619">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1100" dirty="0">
                          <a:effectLst/>
                        </a:rPr>
                        <a:t>4</a:t>
                      </a:r>
                      <a:endParaRPr lang="en-US" sz="11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100" dirty="0">
                          <a:effectLst/>
                        </a:rPr>
                        <a:t>1</a:t>
                      </a:r>
                      <a:endParaRPr lang="en-US" sz="11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100" dirty="0">
                          <a:effectLst/>
                        </a:rPr>
                        <a:t>Frogbit</a:t>
                      </a:r>
                      <a:endParaRPr lang="en-US" sz="1100" dirty="0">
                        <a:effectLst/>
                        <a:latin typeface="Calibri"/>
                        <a:ea typeface="Calibri"/>
                        <a:cs typeface="Times New Roman"/>
                      </a:endParaRPr>
                    </a:p>
                  </a:txBody>
                  <a:tcPr marL="68580" marR="68580" marT="0" marB="0" anchor="ctr"/>
                </a:tc>
                <a:tc vMerge="1">
                  <a:txBody>
                    <a:bodyPr/>
                    <a:lstStyle/>
                    <a:p>
                      <a:endParaRPr lang="en-US"/>
                    </a:p>
                  </a:txBody>
                  <a:tcPr/>
                </a:tc>
                <a:extLst>
                  <a:ext uri="{0D108BD9-81ED-4DB2-BD59-A6C34878D82A}">
                    <a16:rowId xmlns:a16="http://schemas.microsoft.com/office/drawing/2014/main" val="10004"/>
                  </a:ext>
                </a:extLst>
              </a:tr>
              <a:tr h="742124">
                <a:tc rowSpan="2">
                  <a:txBody>
                    <a:bodyPr/>
                    <a:lstStyle/>
                    <a:p>
                      <a:pPr marL="0" marR="0" algn="ctr">
                        <a:lnSpc>
                          <a:spcPct val="115000"/>
                        </a:lnSpc>
                        <a:spcBef>
                          <a:spcPts val="0"/>
                        </a:spcBef>
                        <a:spcAft>
                          <a:spcPts val="0"/>
                        </a:spcAft>
                      </a:pPr>
                      <a:r>
                        <a:rPr lang="en-US" sz="1100" dirty="0">
                          <a:effectLst/>
                        </a:rPr>
                        <a:t>HPA 6</a:t>
                      </a:r>
                      <a:endParaRPr lang="en-US" sz="1100" dirty="0">
                        <a:effectLst/>
                        <a:latin typeface="Calibri"/>
                        <a:ea typeface="Calibri"/>
                        <a:cs typeface="Times New Roman"/>
                      </a:endParaRPr>
                    </a:p>
                  </a:txBody>
                  <a:tcPr marL="68580" marR="68580" marT="0" marB="0" anchor="ctr"/>
                </a:tc>
                <a:tc rowSpan="2">
                  <a:txBody>
                    <a:bodyPr/>
                    <a:lstStyle/>
                    <a:p>
                      <a:pPr marL="0" marR="0" algn="ctr">
                        <a:lnSpc>
                          <a:spcPct val="115000"/>
                        </a:lnSpc>
                        <a:spcBef>
                          <a:spcPts val="0"/>
                        </a:spcBef>
                        <a:spcAft>
                          <a:spcPts val="0"/>
                        </a:spcAft>
                      </a:pPr>
                      <a:r>
                        <a:rPr lang="en-US" sz="1100" dirty="0">
                          <a:effectLst/>
                        </a:rPr>
                        <a:t>44.23062</a:t>
                      </a:r>
                      <a:endParaRPr lang="en-US" sz="1100" dirty="0">
                        <a:effectLst/>
                        <a:latin typeface="Calibri"/>
                        <a:ea typeface="Calibri"/>
                        <a:cs typeface="Times New Roman"/>
                      </a:endParaRPr>
                    </a:p>
                  </a:txBody>
                  <a:tcPr marL="68580" marR="68580" marT="0" marB="0" anchor="ctr"/>
                </a:tc>
                <a:tc rowSpan="2">
                  <a:txBody>
                    <a:bodyPr/>
                    <a:lstStyle/>
                    <a:p>
                      <a:pPr marL="0" marR="0" algn="ctr">
                        <a:lnSpc>
                          <a:spcPct val="115000"/>
                        </a:lnSpc>
                        <a:spcBef>
                          <a:spcPts val="0"/>
                        </a:spcBef>
                        <a:spcAft>
                          <a:spcPts val="0"/>
                        </a:spcAft>
                      </a:pPr>
                      <a:r>
                        <a:rPr lang="en-US" sz="1100" dirty="0">
                          <a:effectLst/>
                        </a:rPr>
                        <a:t>-76.08946</a:t>
                      </a:r>
                      <a:endParaRPr lang="en-US" sz="1100" dirty="0">
                        <a:effectLst/>
                        <a:latin typeface="Calibri"/>
                        <a:ea typeface="Calibri"/>
                        <a:cs typeface="Times New Roman"/>
                      </a:endParaRPr>
                    </a:p>
                  </a:txBody>
                  <a:tcPr marL="68580" marR="68580" marT="0" marB="0" anchor="ctr"/>
                </a:tc>
                <a:tc rowSpan="2">
                  <a:txBody>
                    <a:bodyPr/>
                    <a:lstStyle/>
                    <a:p>
                      <a:pPr marL="0" marR="0" algn="ctr">
                        <a:lnSpc>
                          <a:spcPct val="115000"/>
                        </a:lnSpc>
                        <a:spcBef>
                          <a:spcPts val="0"/>
                        </a:spcBef>
                        <a:spcAft>
                          <a:spcPts val="0"/>
                        </a:spcAft>
                      </a:pPr>
                      <a:r>
                        <a:rPr lang="en-US" sz="1100" dirty="0">
                          <a:effectLst/>
                        </a:rPr>
                        <a:t>3 feet</a:t>
                      </a:r>
                      <a:endParaRPr lang="en-US" sz="11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100" dirty="0">
                          <a:effectLst/>
                        </a:rPr>
                        <a:t>1</a:t>
                      </a:r>
                      <a:endParaRPr lang="en-US" sz="11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100" dirty="0">
                          <a:effectLst/>
                        </a:rPr>
                        <a:t>0</a:t>
                      </a:r>
                      <a:endParaRPr lang="en-US" sz="11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100" dirty="0">
                          <a:effectLst/>
                        </a:rPr>
                        <a:t> </a:t>
                      </a:r>
                      <a:endParaRPr lang="en-US" sz="1100" dirty="0">
                        <a:effectLst/>
                        <a:latin typeface="Calibri"/>
                        <a:ea typeface="Calibri"/>
                        <a:cs typeface="Times New Roman"/>
                      </a:endParaRPr>
                    </a:p>
                  </a:txBody>
                  <a:tcPr marL="68580" marR="68580" marT="0" marB="0" anchor="ctr"/>
                </a:tc>
                <a:tc rowSpan="2">
                  <a:txBody>
                    <a:bodyPr/>
                    <a:lstStyle/>
                    <a:p>
                      <a:pPr marL="0" marR="0" algn="ctr">
                        <a:lnSpc>
                          <a:spcPct val="115000"/>
                        </a:lnSpc>
                        <a:spcBef>
                          <a:spcPts val="0"/>
                        </a:spcBef>
                        <a:spcAft>
                          <a:spcPts val="0"/>
                        </a:spcAft>
                      </a:pPr>
                      <a:r>
                        <a:rPr lang="en-US" sz="1100" dirty="0">
                          <a:effectLst/>
                        </a:rPr>
                        <a:t>Visual: Frogbit, Phragmites, Purple Loosestrife</a:t>
                      </a:r>
                    </a:p>
                    <a:p>
                      <a:pPr marL="0" marR="0" algn="ctr">
                        <a:lnSpc>
                          <a:spcPct val="115000"/>
                        </a:lnSpc>
                        <a:spcBef>
                          <a:spcPts val="0"/>
                        </a:spcBef>
                        <a:spcAft>
                          <a:spcPts val="0"/>
                        </a:spcAft>
                      </a:pPr>
                      <a:r>
                        <a:rPr lang="en-US" sz="1100" dirty="0">
                          <a:effectLst/>
                          <a:latin typeface="Calibri"/>
                          <a:ea typeface="Calibri"/>
                          <a:cs typeface="Times New Roman"/>
                        </a:rPr>
                        <a:t>Rake Toss 1&amp;2</a:t>
                      </a:r>
                    </a:p>
                    <a:p>
                      <a:pPr marL="0" marR="0" algn="ctr">
                        <a:lnSpc>
                          <a:spcPct val="115000"/>
                        </a:lnSpc>
                        <a:spcBef>
                          <a:spcPts val="0"/>
                        </a:spcBef>
                        <a:spcAft>
                          <a:spcPts val="0"/>
                        </a:spcAft>
                      </a:pPr>
                      <a:r>
                        <a:rPr lang="en-US" sz="1100" dirty="0">
                          <a:effectLst/>
                        </a:rPr>
                        <a:t>Eurasian Water Milfoil, </a:t>
                      </a:r>
                      <a:endParaRPr lang="en-US" sz="1100" dirty="0">
                        <a:effectLst/>
                        <a:latin typeface="Calibri"/>
                        <a:ea typeface="Calibri"/>
                        <a:cs typeface="Times New Roman"/>
                      </a:endParaRPr>
                    </a:p>
                  </a:txBody>
                  <a:tcPr marL="68580" marR="68580" marT="0" marB="0" anchor="ctr"/>
                </a:tc>
                <a:extLst>
                  <a:ext uri="{0D108BD9-81ED-4DB2-BD59-A6C34878D82A}">
                    <a16:rowId xmlns:a16="http://schemas.microsoft.com/office/drawing/2014/main" val="10005"/>
                  </a:ext>
                </a:extLst>
              </a:tr>
              <a:tr h="822245">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1100" dirty="0">
                          <a:effectLst/>
                        </a:rPr>
                        <a:t>4</a:t>
                      </a:r>
                      <a:endParaRPr lang="en-US" sz="11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100" dirty="0">
                          <a:effectLst/>
                        </a:rPr>
                        <a:t>1</a:t>
                      </a:r>
                      <a:endParaRPr lang="en-US" sz="11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100" dirty="0">
                          <a:effectLst/>
                        </a:rPr>
                        <a:t>Eurasian Water Milfoil</a:t>
                      </a:r>
                    </a:p>
                    <a:p>
                      <a:pPr marL="0" marR="0" algn="ctr">
                        <a:lnSpc>
                          <a:spcPct val="115000"/>
                        </a:lnSpc>
                        <a:spcBef>
                          <a:spcPts val="0"/>
                        </a:spcBef>
                        <a:spcAft>
                          <a:spcPts val="0"/>
                        </a:spcAft>
                      </a:pPr>
                      <a:r>
                        <a:rPr lang="en-US" sz="1100" dirty="0">
                          <a:effectLst/>
                          <a:latin typeface="Calibri"/>
                          <a:ea typeface="Calibri"/>
                          <a:cs typeface="Times New Roman"/>
                        </a:rPr>
                        <a:t>Frogbit</a:t>
                      </a:r>
                    </a:p>
                  </a:txBody>
                  <a:tcPr marL="68580" marR="68580" marT="0" marB="0" anchor="ctr"/>
                </a:tc>
                <a:tc vMerge="1">
                  <a:txBody>
                    <a:bodyPr/>
                    <a:lstStyle/>
                    <a:p>
                      <a:endParaRPr lang="en-US"/>
                    </a:p>
                  </a:txBody>
                  <a:tcPr/>
                </a:tc>
                <a:extLst>
                  <a:ext uri="{0D108BD9-81ED-4DB2-BD59-A6C34878D82A}">
                    <a16:rowId xmlns:a16="http://schemas.microsoft.com/office/drawing/2014/main" val="10006"/>
                  </a:ext>
                </a:extLst>
              </a:tr>
              <a:tr h="208619">
                <a:tc rowSpan="2">
                  <a:txBody>
                    <a:bodyPr/>
                    <a:lstStyle/>
                    <a:p>
                      <a:pPr marL="0" marR="0" algn="ctr">
                        <a:lnSpc>
                          <a:spcPct val="115000"/>
                        </a:lnSpc>
                        <a:spcBef>
                          <a:spcPts val="0"/>
                        </a:spcBef>
                        <a:spcAft>
                          <a:spcPts val="0"/>
                        </a:spcAft>
                      </a:pPr>
                      <a:r>
                        <a:rPr lang="en-US" sz="1100" dirty="0">
                          <a:effectLst/>
                        </a:rPr>
                        <a:t>HPA 7</a:t>
                      </a:r>
                      <a:endParaRPr lang="en-US" sz="1100" dirty="0">
                        <a:effectLst/>
                        <a:latin typeface="Calibri"/>
                        <a:ea typeface="Calibri"/>
                        <a:cs typeface="Times New Roman"/>
                      </a:endParaRPr>
                    </a:p>
                  </a:txBody>
                  <a:tcPr marL="68580" marR="68580" marT="0" marB="0" anchor="ctr"/>
                </a:tc>
                <a:tc rowSpan="2">
                  <a:txBody>
                    <a:bodyPr/>
                    <a:lstStyle/>
                    <a:p>
                      <a:pPr marL="0" marR="0" algn="ctr">
                        <a:lnSpc>
                          <a:spcPct val="115000"/>
                        </a:lnSpc>
                        <a:spcBef>
                          <a:spcPts val="0"/>
                        </a:spcBef>
                        <a:spcAft>
                          <a:spcPts val="0"/>
                        </a:spcAft>
                      </a:pPr>
                      <a:r>
                        <a:rPr lang="en-US" sz="1100" dirty="0">
                          <a:effectLst/>
                        </a:rPr>
                        <a:t>44.18848</a:t>
                      </a:r>
                      <a:endParaRPr lang="en-US" sz="1100" dirty="0">
                        <a:effectLst/>
                        <a:latin typeface="Calibri"/>
                        <a:ea typeface="Calibri"/>
                        <a:cs typeface="Times New Roman"/>
                      </a:endParaRPr>
                    </a:p>
                  </a:txBody>
                  <a:tcPr marL="68580" marR="68580" marT="0" marB="0" anchor="ctr"/>
                </a:tc>
                <a:tc rowSpan="2">
                  <a:txBody>
                    <a:bodyPr/>
                    <a:lstStyle/>
                    <a:p>
                      <a:pPr marL="0" marR="0" algn="ctr">
                        <a:lnSpc>
                          <a:spcPct val="115000"/>
                        </a:lnSpc>
                        <a:spcBef>
                          <a:spcPts val="0"/>
                        </a:spcBef>
                        <a:spcAft>
                          <a:spcPts val="0"/>
                        </a:spcAft>
                      </a:pPr>
                      <a:r>
                        <a:rPr lang="en-US" sz="1100" dirty="0">
                          <a:effectLst/>
                        </a:rPr>
                        <a:t>-76.13439</a:t>
                      </a:r>
                      <a:endParaRPr lang="en-US" sz="1100" dirty="0">
                        <a:effectLst/>
                        <a:latin typeface="Calibri"/>
                        <a:ea typeface="Calibri"/>
                        <a:cs typeface="Times New Roman"/>
                      </a:endParaRPr>
                    </a:p>
                  </a:txBody>
                  <a:tcPr marL="68580" marR="68580" marT="0" marB="0" anchor="ctr"/>
                </a:tc>
                <a:tc rowSpan="2">
                  <a:txBody>
                    <a:bodyPr/>
                    <a:lstStyle/>
                    <a:p>
                      <a:pPr marL="0" marR="0" algn="ctr">
                        <a:lnSpc>
                          <a:spcPct val="115000"/>
                        </a:lnSpc>
                        <a:spcBef>
                          <a:spcPts val="0"/>
                        </a:spcBef>
                        <a:spcAft>
                          <a:spcPts val="0"/>
                        </a:spcAft>
                      </a:pPr>
                      <a:r>
                        <a:rPr lang="en-US" sz="1100" dirty="0">
                          <a:effectLst/>
                        </a:rPr>
                        <a:t>5 feet</a:t>
                      </a:r>
                      <a:endParaRPr lang="en-US" sz="11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100" dirty="0">
                          <a:effectLst/>
                        </a:rPr>
                        <a:t>3</a:t>
                      </a:r>
                      <a:endParaRPr lang="en-US" sz="11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100" dirty="0">
                          <a:effectLst/>
                        </a:rPr>
                        <a:t>0</a:t>
                      </a:r>
                      <a:endParaRPr lang="en-US" sz="11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100" dirty="0">
                          <a:effectLst/>
                        </a:rPr>
                        <a:t> </a:t>
                      </a:r>
                      <a:endParaRPr lang="en-US" sz="1100" dirty="0">
                        <a:effectLst/>
                        <a:latin typeface="Calibri"/>
                        <a:ea typeface="Calibri"/>
                        <a:cs typeface="Times New Roman"/>
                      </a:endParaRPr>
                    </a:p>
                  </a:txBody>
                  <a:tcPr marL="68580" marR="68580" marT="0" marB="0" anchor="ctr"/>
                </a:tc>
                <a:tc rowSpan="2">
                  <a:txBody>
                    <a:bodyPr/>
                    <a:lstStyle/>
                    <a:p>
                      <a:pPr marL="0" marR="0" algn="ctr">
                        <a:lnSpc>
                          <a:spcPct val="115000"/>
                        </a:lnSpc>
                        <a:spcBef>
                          <a:spcPts val="0"/>
                        </a:spcBef>
                        <a:spcAft>
                          <a:spcPts val="0"/>
                        </a:spcAft>
                      </a:pPr>
                      <a:r>
                        <a:rPr lang="en-US" sz="1100" dirty="0">
                          <a:effectLst/>
                        </a:rPr>
                        <a:t>Visual: Frogbit</a:t>
                      </a:r>
                      <a:endParaRPr lang="en-US" sz="1100" dirty="0">
                        <a:effectLst/>
                        <a:latin typeface="Calibri"/>
                        <a:ea typeface="Calibri"/>
                        <a:cs typeface="Times New Roman"/>
                      </a:endParaRPr>
                    </a:p>
                  </a:txBody>
                  <a:tcPr marL="68580" marR="68580" marT="0" marB="0" anchor="ctr"/>
                </a:tc>
                <a:extLst>
                  <a:ext uri="{0D108BD9-81ED-4DB2-BD59-A6C34878D82A}">
                    <a16:rowId xmlns:a16="http://schemas.microsoft.com/office/drawing/2014/main" val="10007"/>
                  </a:ext>
                </a:extLst>
              </a:tr>
              <a:tr h="216453">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1100" dirty="0">
                          <a:effectLst/>
                        </a:rPr>
                        <a:t>2</a:t>
                      </a:r>
                      <a:endParaRPr lang="en-US" sz="11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100" dirty="0">
                          <a:effectLst/>
                        </a:rPr>
                        <a:t>0</a:t>
                      </a:r>
                      <a:endParaRPr lang="en-US" sz="11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100" dirty="0">
                          <a:effectLst/>
                        </a:rPr>
                        <a:t>Frogbit </a:t>
                      </a:r>
                      <a:endParaRPr lang="en-US" sz="1100" dirty="0">
                        <a:effectLst/>
                        <a:latin typeface="Calibri"/>
                        <a:ea typeface="Calibri"/>
                        <a:cs typeface="Times New Roman"/>
                      </a:endParaRPr>
                    </a:p>
                  </a:txBody>
                  <a:tcPr marL="68580" marR="68580" marT="0" marB="0" anchor="ctr"/>
                </a:tc>
                <a:tc vMerge="1">
                  <a:txBody>
                    <a:bodyPr/>
                    <a:lstStyle/>
                    <a:p>
                      <a:endParaRPr lang="en-US"/>
                    </a:p>
                  </a:txBody>
                  <a:tcPr/>
                </a:tc>
                <a:extLst>
                  <a:ext uri="{0D108BD9-81ED-4DB2-BD59-A6C34878D82A}">
                    <a16:rowId xmlns:a16="http://schemas.microsoft.com/office/drawing/2014/main" val="10008"/>
                  </a:ext>
                </a:extLst>
              </a:tr>
            </a:tbl>
          </a:graphicData>
        </a:graphic>
      </p:graphicFrame>
      <p:sp>
        <p:nvSpPr>
          <p:cNvPr id="2" name="TextBox 1"/>
          <p:cNvSpPr txBox="1"/>
          <p:nvPr/>
        </p:nvSpPr>
        <p:spPr>
          <a:xfrm>
            <a:off x="3611222" y="685800"/>
            <a:ext cx="1905000" cy="38100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rPr>
              <a:t>Data collection</a:t>
            </a:r>
          </a:p>
        </p:txBody>
      </p:sp>
    </p:spTree>
    <p:extLst>
      <p:ext uri="{BB962C8B-B14F-4D97-AF65-F5344CB8AC3E}">
        <p14:creationId xmlns:p14="http://schemas.microsoft.com/office/powerpoint/2010/main" val="31040219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rwilliams\AppData\Local\Microsoft\Windows\Temporary Internet Files\Content.Outlook\W25T4DBM\IMG_0929 (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38200" y="762000"/>
            <a:ext cx="65532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rPr>
              <a:t>Hazards exist near some HPA’s so safety will be paramount.</a:t>
            </a:r>
          </a:p>
        </p:txBody>
      </p:sp>
    </p:spTree>
    <p:extLst>
      <p:ext uri="{BB962C8B-B14F-4D97-AF65-F5344CB8AC3E}">
        <p14:creationId xmlns:p14="http://schemas.microsoft.com/office/powerpoint/2010/main" val="17687934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096000" y="6246540"/>
            <a:ext cx="28194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bg1"/>
                </a:solidFill>
                <a:effectLst/>
                <a:uLnTx/>
                <a:uFillTx/>
              </a:rPr>
              <a:t>Crossing at Lovers Lane. Looking Upstream</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bg1"/>
                </a:solidFill>
                <a:effectLst/>
                <a:uLnTx/>
                <a:uFillTx/>
              </a:rPr>
              <a:t>Rob Williams, 2015 © </a:t>
            </a:r>
          </a:p>
        </p:txBody>
      </p:sp>
      <p:sp>
        <p:nvSpPr>
          <p:cNvPr id="4" name="TextBox 3"/>
          <p:cNvSpPr txBox="1"/>
          <p:nvPr/>
        </p:nvSpPr>
        <p:spPr>
          <a:xfrm>
            <a:off x="0" y="0"/>
            <a:ext cx="3505200" cy="4001095"/>
          </a:xfrm>
          <a:prstGeom prst="rect">
            <a:avLst/>
          </a:prstGeom>
          <a:solidFill>
            <a:schemeClr val="bg2">
              <a:lumMod val="75000"/>
              <a:alpha val="81000"/>
            </a:scheme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sng" strike="noStrike" kern="0" cap="none" spc="0" normalizeH="0" baseline="0" noProof="0" dirty="0">
                <a:ln>
                  <a:noFill/>
                </a:ln>
                <a:effectLst/>
                <a:uLnTx/>
                <a:uFillTx/>
              </a:rPr>
              <a:t>Approach Summary:</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endParaRPr>
          </a:p>
          <a:p>
            <a:pPr marL="285750" marR="0" lvl="0" indent="-285750" defTabSz="914400" eaLnBrk="1" fontAlgn="auto" latinLnBrk="0" hangingPunct="1">
              <a:lnSpc>
                <a:spcPct val="100000"/>
              </a:lnSpc>
              <a:spcBef>
                <a:spcPts val="0"/>
              </a:spcBef>
              <a:spcAft>
                <a:spcPts val="0"/>
              </a:spcAft>
              <a:buClrTx/>
              <a:buSzTx/>
              <a:buFont typeface="Arial" charset="0"/>
              <a:buChar char="•"/>
              <a:tabLst/>
              <a:defRPr/>
            </a:pPr>
            <a:r>
              <a:rPr kumimoji="0" lang="en-US" sz="1800" b="0" i="0" u="none" strike="noStrike" kern="0" cap="none" spc="0" normalizeH="0" baseline="0" noProof="0" dirty="0">
                <a:ln>
                  <a:noFill/>
                </a:ln>
                <a:effectLst/>
                <a:uLnTx/>
                <a:uFillTx/>
              </a:rPr>
              <a:t>The SLELO PRISM Early Detection Team </a:t>
            </a:r>
            <a:r>
              <a:rPr kumimoji="0" lang="en-US" sz="1800" b="1" i="0" u="sng" strike="noStrike" kern="0" cap="none" spc="0" normalizeH="0" baseline="0" noProof="0" dirty="0">
                <a:ln>
                  <a:noFill/>
                </a:ln>
                <a:effectLst/>
                <a:uLnTx/>
                <a:uFillTx/>
              </a:rPr>
              <a:t>can conduct the initial survey</a:t>
            </a:r>
            <a:r>
              <a:rPr kumimoji="0" lang="en-US" sz="1800" b="0" i="0" u="none" strike="noStrike" kern="0" cap="none" spc="0" normalizeH="0" baseline="0" noProof="0" dirty="0">
                <a:ln>
                  <a:noFill/>
                </a:ln>
                <a:effectLst/>
                <a:uLnTx/>
                <a:uFillTx/>
              </a:rPr>
              <a:t>.</a:t>
            </a:r>
          </a:p>
          <a:p>
            <a:pPr marL="285750" marR="0" lvl="0" indent="-285750" defTabSz="914400" eaLnBrk="1" fontAlgn="auto" latinLnBrk="0" hangingPunct="1">
              <a:lnSpc>
                <a:spcPct val="100000"/>
              </a:lnSpc>
              <a:spcBef>
                <a:spcPts val="0"/>
              </a:spcBef>
              <a:spcAft>
                <a:spcPts val="0"/>
              </a:spcAft>
              <a:buClrTx/>
              <a:buSzTx/>
              <a:buFont typeface="Arial" charset="0"/>
              <a:buChar char="•"/>
              <a:tabLst/>
              <a:defRPr/>
            </a:pPr>
            <a:endParaRPr lang="en-US" kern="0" dirty="0"/>
          </a:p>
          <a:p>
            <a:pPr marR="0" lvl="0" defTabSz="914400" eaLnBrk="1" fontAlgn="auto" latinLnBrk="0" hangingPunct="1">
              <a:lnSpc>
                <a:spcPct val="100000"/>
              </a:lnSpc>
              <a:spcBef>
                <a:spcPts val="0"/>
              </a:spcBef>
              <a:spcAft>
                <a:spcPts val="0"/>
              </a:spcAft>
              <a:buClrTx/>
              <a:buSzTx/>
              <a:tabLst/>
              <a:defRPr/>
            </a:pPr>
            <a:endParaRPr kumimoji="0" lang="en-US" sz="1800" b="0" i="0" u="none" strike="noStrike" kern="0" cap="none" spc="0" normalizeH="0" baseline="0" noProof="0" dirty="0">
              <a:ln>
                <a:noFill/>
              </a:ln>
              <a:effectLst/>
              <a:uLnTx/>
              <a:uFillTx/>
            </a:endParaRPr>
          </a:p>
          <a:p>
            <a:pPr marL="285750" marR="0" lvl="0" indent="-285750" defTabSz="914400" eaLnBrk="1" fontAlgn="auto" latinLnBrk="0" hangingPunct="1">
              <a:lnSpc>
                <a:spcPct val="100000"/>
              </a:lnSpc>
              <a:spcBef>
                <a:spcPts val="0"/>
              </a:spcBef>
              <a:spcAft>
                <a:spcPts val="0"/>
              </a:spcAft>
              <a:buClrTx/>
              <a:buSzTx/>
              <a:buFont typeface="Arial" charset="0"/>
              <a:buChar char="•"/>
              <a:tabLst/>
              <a:defRPr/>
            </a:pPr>
            <a:r>
              <a:rPr kumimoji="0" lang="en-US" sz="1800" b="1" i="0" u="sng" strike="noStrike" kern="0" cap="none" spc="0" normalizeH="0" baseline="0" noProof="0" dirty="0">
                <a:ln>
                  <a:noFill/>
                </a:ln>
                <a:effectLst/>
                <a:uLnTx/>
                <a:uFillTx/>
              </a:rPr>
              <a:t>If fanwort is found </a:t>
            </a:r>
            <a:r>
              <a:rPr kumimoji="0" lang="en-US" sz="1800" b="0" i="0" u="none" strike="noStrike" kern="0" cap="none" spc="0" normalizeH="0" baseline="0" noProof="0" dirty="0">
                <a:ln>
                  <a:noFill/>
                </a:ln>
                <a:effectLst/>
                <a:uLnTx/>
                <a:uFillTx/>
              </a:rPr>
              <a:t>and additional HPA’s are added and depending on the # added, SLELO team can conduct more surveys but </a:t>
            </a:r>
            <a:r>
              <a:rPr kumimoji="0" lang="en-US" sz="1800" b="1" i="0" u="sng" strike="noStrike" kern="0" cap="none" spc="0" normalizeH="0" baseline="0" noProof="0" dirty="0">
                <a:ln>
                  <a:noFill/>
                </a:ln>
                <a:effectLst/>
                <a:uLnTx/>
                <a:uFillTx/>
              </a:rPr>
              <a:t>may require assistance (volunteers). </a:t>
            </a:r>
          </a:p>
          <a:p>
            <a:pPr marL="285750" marR="0" lvl="0" indent="-285750" defTabSz="914400" eaLnBrk="1" fontAlgn="auto" latinLnBrk="0" hangingPunct="1">
              <a:lnSpc>
                <a:spcPct val="100000"/>
              </a:lnSpc>
              <a:spcBef>
                <a:spcPts val="0"/>
              </a:spcBef>
              <a:spcAft>
                <a:spcPts val="0"/>
              </a:spcAft>
              <a:buClrTx/>
              <a:buSzTx/>
              <a:buFont typeface="Arial" charset="0"/>
              <a:buChar char="•"/>
              <a:tabLst/>
              <a:defRPr/>
            </a:pPr>
            <a:endParaRPr kumimoji="0" lang="en-US" sz="1800" b="1" i="0" u="sng" strike="noStrike" kern="0" cap="none" spc="0" normalizeH="0" baseline="0" noProof="0" dirty="0">
              <a:ln>
                <a:noFill/>
              </a:ln>
              <a:effectLst/>
              <a:uLnTx/>
              <a:uFillTx/>
            </a:endParaRPr>
          </a:p>
        </p:txBody>
      </p:sp>
    </p:spTree>
    <p:extLst>
      <p:ext uri="{BB962C8B-B14F-4D97-AF65-F5344CB8AC3E}">
        <p14:creationId xmlns:p14="http://schemas.microsoft.com/office/powerpoint/2010/main" val="38060678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05" y="-26158"/>
            <a:ext cx="9178877" cy="6884158"/>
          </a:xfrm>
          <a:prstGeom prst="rect">
            <a:avLst/>
          </a:prstGeom>
          <a:noFill/>
        </p:spPr>
      </p:pic>
      <p:sp>
        <p:nvSpPr>
          <p:cNvPr id="3" name="TextBox 2"/>
          <p:cNvSpPr txBox="1"/>
          <p:nvPr/>
        </p:nvSpPr>
        <p:spPr>
          <a:xfrm>
            <a:off x="894333" y="1905000"/>
            <a:ext cx="7315200" cy="461665"/>
          </a:xfrm>
          <a:prstGeom prst="rect">
            <a:avLst/>
          </a:prstGeom>
          <a:solidFill>
            <a:schemeClr val="bg1">
              <a:lumMod val="95000"/>
              <a:alpha val="85000"/>
            </a:schemeClr>
          </a:solidFill>
        </p:spPr>
        <p:txBody>
          <a:bodyPr wrap="square" rtlCol="0">
            <a:spAutoFit/>
          </a:bodyPr>
          <a:lstStyle/>
          <a:p>
            <a:pPr algn="ctr"/>
            <a:r>
              <a:rPr lang="en-US" sz="2400" b="1" dirty="0"/>
              <a:t>Invasive Species to Watch For </a:t>
            </a:r>
          </a:p>
        </p:txBody>
      </p:sp>
    </p:spTree>
    <p:extLst>
      <p:ext uri="{BB962C8B-B14F-4D97-AF65-F5344CB8AC3E}">
        <p14:creationId xmlns:p14="http://schemas.microsoft.com/office/powerpoint/2010/main" val="29287085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05" y="-45208"/>
            <a:ext cx="9178877" cy="6884158"/>
          </a:xfrm>
          <a:prstGeom prst="rect">
            <a:avLst/>
          </a:prstGeom>
          <a:noFill/>
        </p:spPr>
      </p:pic>
      <p:sp>
        <p:nvSpPr>
          <p:cNvPr id="4" name="Title 1"/>
          <p:cNvSpPr txBox="1">
            <a:spLocks/>
          </p:cNvSpPr>
          <p:nvPr/>
        </p:nvSpPr>
        <p:spPr>
          <a:xfrm>
            <a:off x="151086" y="58219"/>
            <a:ext cx="8764314" cy="475182"/>
          </a:xfrm>
          <a:prstGeom prst="rect">
            <a:avLst/>
          </a:prstGeom>
          <a:solidFill>
            <a:schemeClr val="bg1">
              <a:lumMod val="85000"/>
            </a:schemeClr>
          </a:solidFill>
        </p:spPr>
        <p:txBody>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C00000"/>
                </a:solidFill>
              </a:rPr>
              <a:t>WATCH/PREVENTION SPECIES: Hydrilla (</a:t>
            </a:r>
            <a:r>
              <a:rPr lang="en-US" sz="2000" b="1" i="1" dirty="0">
                <a:solidFill>
                  <a:srgbClr val="C00000"/>
                </a:solidFill>
              </a:rPr>
              <a:t>Hydrilla </a:t>
            </a:r>
            <a:r>
              <a:rPr lang="en-US" sz="2000" b="1" i="1" dirty="0" err="1">
                <a:solidFill>
                  <a:srgbClr val="C00000"/>
                </a:solidFill>
              </a:rPr>
              <a:t>verticillata</a:t>
            </a:r>
            <a:r>
              <a:rPr lang="en-US" sz="2000" b="1" dirty="0">
                <a:solidFill>
                  <a:srgbClr val="C00000"/>
                </a:solidFill>
              </a:rPr>
              <a:t>)</a:t>
            </a:r>
          </a:p>
        </p:txBody>
      </p:sp>
      <p:sp>
        <p:nvSpPr>
          <p:cNvPr id="5" name="TextBox 4"/>
          <p:cNvSpPr txBox="1"/>
          <p:nvPr/>
        </p:nvSpPr>
        <p:spPr>
          <a:xfrm>
            <a:off x="176048" y="609600"/>
            <a:ext cx="4472152" cy="677108"/>
          </a:xfrm>
          <a:prstGeom prst="rect">
            <a:avLst/>
          </a:prstGeom>
          <a:solidFill>
            <a:schemeClr val="bg1">
              <a:lumMod val="85000"/>
            </a:schemeClr>
          </a:solidFill>
        </p:spPr>
        <p:txBody>
          <a:bodyPr wrap="square" rtlCol="0">
            <a:spAutoFit/>
          </a:bodyPr>
          <a:lstStyle/>
          <a:p>
            <a:pPr algn="ctr"/>
            <a:r>
              <a:rPr lang="en-US" sz="2000" b="1" dirty="0">
                <a:solidFill>
                  <a:srgbClr val="C00000"/>
                </a:solidFill>
              </a:rPr>
              <a:t>Native Range/ Introduction </a:t>
            </a:r>
          </a:p>
          <a:p>
            <a:r>
              <a:rPr lang="en-US" dirty="0"/>
              <a:t>Indian subcontinent, Korea/Imported </a:t>
            </a:r>
          </a:p>
        </p:txBody>
      </p:sp>
      <p:sp>
        <p:nvSpPr>
          <p:cNvPr id="7" name="TextBox 6"/>
          <p:cNvSpPr txBox="1"/>
          <p:nvPr/>
        </p:nvSpPr>
        <p:spPr>
          <a:xfrm>
            <a:off x="119418" y="1367571"/>
            <a:ext cx="4437038" cy="2369880"/>
          </a:xfrm>
          <a:prstGeom prst="rect">
            <a:avLst/>
          </a:prstGeom>
          <a:solidFill>
            <a:schemeClr val="bg1">
              <a:lumMod val="85000"/>
            </a:schemeClr>
          </a:solidFill>
        </p:spPr>
        <p:txBody>
          <a:bodyPr wrap="square" rtlCol="0">
            <a:spAutoFit/>
          </a:bodyPr>
          <a:lstStyle/>
          <a:p>
            <a:pPr algn="ctr"/>
            <a:r>
              <a:rPr lang="en-US" sz="2000" b="1" dirty="0">
                <a:solidFill>
                  <a:srgbClr val="C00000"/>
                </a:solidFill>
              </a:rPr>
              <a:t>Ecological Threat: </a:t>
            </a:r>
          </a:p>
          <a:p>
            <a:r>
              <a:rPr lang="en-US" sz="2000" b="1" dirty="0"/>
              <a:t>-</a:t>
            </a:r>
            <a:r>
              <a:rPr lang="en-US" sz="1600" dirty="0"/>
              <a:t>Aggressively spreads and dominates  native, beneficial, aquatic plants.</a:t>
            </a:r>
          </a:p>
          <a:p>
            <a:r>
              <a:rPr lang="en-US" sz="2000" b="1" dirty="0"/>
              <a:t>-</a:t>
            </a:r>
            <a:r>
              <a:rPr lang="en-US" sz="1600" dirty="0"/>
              <a:t>Renders surface waters unusable for passive           recreation and fishing.</a:t>
            </a:r>
          </a:p>
          <a:p>
            <a:r>
              <a:rPr lang="en-US" sz="2000" b="1" dirty="0"/>
              <a:t>-</a:t>
            </a:r>
            <a:r>
              <a:rPr lang="en-US" sz="1600" dirty="0"/>
              <a:t>Winter dieback may reduce dissolved oxygen levels.</a:t>
            </a:r>
          </a:p>
          <a:p>
            <a:pPr algn="ctr"/>
            <a:endParaRPr lang="en-US" sz="2000" b="1" dirty="0">
              <a:solidFill>
                <a:srgbClr val="C00000"/>
              </a:solidFill>
            </a:endParaRPr>
          </a:p>
        </p:txBody>
      </p: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6531763" y="817290"/>
            <a:ext cx="2802040" cy="2357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descr="http://upload.wikimedia.org/wikipedia/commons/e/ec/Elodea_canadensis.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6439290" y="4164647"/>
            <a:ext cx="3073400" cy="230505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p:cNvCxnSpPr/>
          <p:nvPr/>
        </p:nvCxnSpPr>
        <p:spPr>
          <a:xfrm flipV="1">
            <a:off x="6529351" y="1478520"/>
            <a:ext cx="771099" cy="815863"/>
          </a:xfrm>
          <a:prstGeom prst="straightConnector1">
            <a:avLst/>
          </a:prstGeom>
          <a:ln w="34925" cmpd="sng">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0" y="3780472"/>
            <a:ext cx="4330693" cy="1477328"/>
          </a:xfrm>
          <a:prstGeom prst="rect">
            <a:avLst/>
          </a:prstGeom>
          <a:solidFill>
            <a:schemeClr val="bg1">
              <a:lumMod val="85000"/>
            </a:schemeClr>
          </a:solidFill>
        </p:spPr>
        <p:txBody>
          <a:bodyPr wrap="square">
            <a:spAutoFit/>
          </a:bodyPr>
          <a:lstStyle/>
          <a:p>
            <a:pPr algn="ctr"/>
            <a:r>
              <a:rPr lang="en-US" b="1" i="1" dirty="0">
                <a:solidFill>
                  <a:srgbClr val="C00000"/>
                </a:solidFill>
              </a:rPr>
              <a:t>Best Control: </a:t>
            </a:r>
          </a:p>
          <a:p>
            <a:r>
              <a:rPr lang="en-US" dirty="0"/>
              <a:t>Mechanical harvesting and herbicide spraying are common control methods  for </a:t>
            </a:r>
            <a:r>
              <a:rPr lang="en-US" i="1" dirty="0"/>
              <a:t>Hydrilla</a:t>
            </a:r>
            <a:r>
              <a:rPr lang="en-US" dirty="0"/>
              <a:t>. Both are expensive and only moderately effective.</a:t>
            </a: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13055" y="5112388"/>
            <a:ext cx="3335345" cy="1676450"/>
          </a:xfrm>
          <a:prstGeom prst="rect">
            <a:avLst/>
          </a:prstGeom>
        </p:spPr>
      </p:pic>
      <p:sp>
        <p:nvSpPr>
          <p:cNvPr id="6" name="TextBox 5"/>
          <p:cNvSpPr txBox="1"/>
          <p:nvPr/>
        </p:nvSpPr>
        <p:spPr>
          <a:xfrm>
            <a:off x="4191000" y="5355802"/>
            <a:ext cx="2198971" cy="369332"/>
          </a:xfrm>
          <a:prstGeom prst="rect">
            <a:avLst/>
          </a:prstGeom>
          <a:noFill/>
        </p:spPr>
        <p:txBody>
          <a:bodyPr wrap="square" rtlCol="0">
            <a:spAutoFit/>
          </a:bodyPr>
          <a:lstStyle/>
          <a:p>
            <a:r>
              <a:rPr lang="en-US" b="1" dirty="0">
                <a:solidFill>
                  <a:schemeClr val="bg1"/>
                </a:solidFill>
              </a:rPr>
              <a:t>Hydrilla tubers </a:t>
            </a:r>
          </a:p>
        </p:txBody>
      </p:sp>
      <p:sp>
        <p:nvSpPr>
          <p:cNvPr id="8" name="Rounded Rectangle 7"/>
          <p:cNvSpPr/>
          <p:nvPr/>
        </p:nvSpPr>
        <p:spPr bwMode="auto">
          <a:xfrm>
            <a:off x="4191000" y="2199322"/>
            <a:ext cx="2800162" cy="2144078"/>
          </a:xfrm>
          <a:prstGeom prst="roundRect">
            <a:avLst/>
          </a:prstGeom>
          <a:solidFill>
            <a:schemeClr val="bg1">
              <a:lumMod val="85000"/>
            </a:schemeClr>
          </a:solidFill>
          <a:ln>
            <a:solidFill>
              <a:schemeClr val="tx1">
                <a:lumMod val="75000"/>
                <a:lumOff val="25000"/>
              </a:schemeClr>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1200" b="1" dirty="0">
                <a:solidFill>
                  <a:schemeClr val="tx1"/>
                </a:solidFill>
              </a:rPr>
              <a:t>Hydrilla</a:t>
            </a:r>
            <a:r>
              <a:rPr lang="en-US" sz="1200" dirty="0">
                <a:solidFill>
                  <a:schemeClr val="tx1"/>
                </a:solidFill>
                <a:effectLst>
                  <a:outerShdw blurRad="38100" dist="38100" dir="2700000" algn="tl">
                    <a:srgbClr val="000000">
                      <a:alpha val="0"/>
                    </a:srgbClr>
                  </a:outerShdw>
                </a:effectLst>
              </a:rPr>
              <a:t> has </a:t>
            </a:r>
            <a:r>
              <a:rPr lang="en-US" sz="1200" u="sng" dirty="0">
                <a:solidFill>
                  <a:schemeClr val="tx1"/>
                </a:solidFill>
                <a:effectLst>
                  <a:outerShdw blurRad="38100" dist="38100" dir="2700000" algn="tl">
                    <a:srgbClr val="000000">
                      <a:alpha val="0"/>
                    </a:srgbClr>
                  </a:outerShdw>
                </a:effectLst>
              </a:rPr>
              <a:t>4 </a:t>
            </a:r>
            <a:r>
              <a:rPr lang="en-US" sz="1200" u="sng" dirty="0">
                <a:solidFill>
                  <a:schemeClr val="tx1"/>
                </a:solidFill>
                <a:uFill>
                  <a:solidFill>
                    <a:srgbClr val="FF0000"/>
                  </a:solidFill>
                </a:uFill>
              </a:rPr>
              <a:t>or more </a:t>
            </a:r>
            <a:r>
              <a:rPr lang="en-US" sz="1200" dirty="0">
                <a:solidFill>
                  <a:schemeClr val="tx1"/>
                </a:solidFill>
                <a:effectLst>
                  <a:outerShdw blurRad="38100" dist="38100" dir="2700000" algn="tl">
                    <a:srgbClr val="000000">
                      <a:alpha val="0"/>
                    </a:srgbClr>
                  </a:outerShdw>
                </a:effectLst>
              </a:rPr>
              <a:t>leaves per whorl and </a:t>
            </a:r>
            <a:r>
              <a:rPr lang="en-US" sz="1200" u="sng" dirty="0">
                <a:solidFill>
                  <a:schemeClr val="tx1"/>
                </a:solidFill>
                <a:effectLst>
                  <a:outerShdw blurRad="38100" dist="38100" dir="2700000" algn="tl">
                    <a:srgbClr val="000000">
                      <a:alpha val="0"/>
                    </a:srgbClr>
                  </a:outerShdw>
                </a:effectLst>
              </a:rPr>
              <a:t>visible serrated leaf margins </a:t>
            </a:r>
            <a:r>
              <a:rPr lang="en-US" sz="1200" dirty="0">
                <a:solidFill>
                  <a:schemeClr val="tx1"/>
                </a:solidFill>
                <a:effectLst>
                  <a:outerShdw blurRad="38100" dist="38100" dir="2700000" algn="tl">
                    <a:srgbClr val="000000">
                      <a:alpha val="0"/>
                    </a:srgbClr>
                  </a:outerShdw>
                </a:effectLst>
              </a:rPr>
              <a:t>and tubers.</a:t>
            </a:r>
          </a:p>
          <a:p>
            <a:pPr algn="ctr" defTabSz="914099" fontAlgn="base">
              <a:spcBef>
                <a:spcPct val="0"/>
              </a:spcBef>
              <a:spcAft>
                <a:spcPct val="0"/>
              </a:spcAft>
            </a:pPr>
            <a:endParaRPr lang="en-US" sz="1200" dirty="0">
              <a:solidFill>
                <a:schemeClr val="tx1"/>
              </a:solidFill>
              <a:effectLst>
                <a:outerShdw blurRad="38100" dist="38100" dir="2700000" algn="tl">
                  <a:srgbClr val="000000">
                    <a:alpha val="0"/>
                  </a:srgbClr>
                </a:outerShdw>
              </a:effectLst>
            </a:endParaRPr>
          </a:p>
          <a:p>
            <a:pPr algn="ctr" defTabSz="914099" fontAlgn="base">
              <a:spcBef>
                <a:spcPct val="0"/>
              </a:spcBef>
              <a:spcAft>
                <a:spcPct val="0"/>
              </a:spcAft>
            </a:pPr>
            <a:r>
              <a:rPr lang="en-US" sz="1200" dirty="0">
                <a:solidFill>
                  <a:schemeClr val="tx1"/>
                </a:solidFill>
                <a:effectLst>
                  <a:outerShdw blurRad="38100" dist="38100" dir="2700000" algn="tl">
                    <a:srgbClr val="000000">
                      <a:alpha val="0"/>
                    </a:srgbClr>
                  </a:outerShdw>
                </a:effectLst>
              </a:rPr>
              <a:t>Look alike!</a:t>
            </a:r>
          </a:p>
          <a:p>
            <a:pPr algn="ctr" defTabSz="914099" fontAlgn="base">
              <a:spcBef>
                <a:spcPct val="0"/>
              </a:spcBef>
              <a:spcAft>
                <a:spcPct val="0"/>
              </a:spcAft>
            </a:pPr>
            <a:r>
              <a:rPr lang="en-US" sz="1200" b="1" dirty="0">
                <a:solidFill>
                  <a:schemeClr val="tx1"/>
                </a:solidFill>
              </a:rPr>
              <a:t>Elodea</a:t>
            </a:r>
            <a:r>
              <a:rPr lang="en-US" sz="1200" dirty="0">
                <a:solidFill>
                  <a:schemeClr val="tx1"/>
                </a:solidFill>
                <a:effectLst>
                  <a:outerShdw blurRad="38100" dist="38100" dir="2700000" algn="tl">
                    <a:srgbClr val="000000">
                      <a:alpha val="0"/>
                    </a:srgbClr>
                  </a:outerShdw>
                </a:effectLst>
              </a:rPr>
              <a:t> has </a:t>
            </a:r>
            <a:r>
              <a:rPr lang="en-US" sz="1200" u="sng" dirty="0">
                <a:solidFill>
                  <a:schemeClr val="tx1"/>
                </a:solidFill>
                <a:effectLst>
                  <a:outerShdw blurRad="38100" dist="38100" dir="2700000" algn="tl">
                    <a:srgbClr val="000000">
                      <a:alpha val="0"/>
                    </a:srgbClr>
                  </a:outerShdw>
                </a:effectLst>
              </a:rPr>
              <a:t>3 leaves </a:t>
            </a:r>
            <a:r>
              <a:rPr lang="en-US" sz="1200" dirty="0">
                <a:solidFill>
                  <a:schemeClr val="tx1"/>
                </a:solidFill>
                <a:effectLst>
                  <a:outerShdw blurRad="38100" dist="38100" dir="2700000" algn="tl">
                    <a:srgbClr val="000000">
                      <a:alpha val="0"/>
                    </a:srgbClr>
                  </a:outerShdw>
                </a:effectLst>
              </a:rPr>
              <a:t>per whorl, no serrations and no tubers.</a:t>
            </a:r>
          </a:p>
        </p:txBody>
      </p:sp>
      <p:cxnSp>
        <p:nvCxnSpPr>
          <p:cNvPr id="13" name="Straight Arrow Connector 12"/>
          <p:cNvCxnSpPr/>
          <p:nvPr/>
        </p:nvCxnSpPr>
        <p:spPr>
          <a:xfrm>
            <a:off x="6914901" y="4288973"/>
            <a:ext cx="487956" cy="899615"/>
          </a:xfrm>
          <a:prstGeom prst="straightConnector1">
            <a:avLst/>
          </a:prstGeom>
          <a:ln w="34925">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29989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05" y="-26158"/>
            <a:ext cx="9178877" cy="6884158"/>
          </a:xfrm>
          <a:prstGeom prst="rect">
            <a:avLst/>
          </a:prstGeom>
          <a:noFill/>
        </p:spPr>
      </p:pic>
      <p:sp>
        <p:nvSpPr>
          <p:cNvPr id="3" name="Text Placeholder 2"/>
          <p:cNvSpPr txBox="1">
            <a:spLocks/>
          </p:cNvSpPr>
          <p:nvPr/>
        </p:nvSpPr>
        <p:spPr>
          <a:xfrm>
            <a:off x="228600" y="1600200"/>
            <a:ext cx="4323332" cy="3458263"/>
          </a:xfrm>
          <a:prstGeom prst="rect">
            <a:avLst/>
          </a:prstGeom>
          <a:solidFill>
            <a:schemeClr val="bg1">
              <a:lumMod val="85000"/>
            </a:schemeClr>
          </a:solidFill>
        </p:spPr>
        <p:txBody>
          <a:bodyPr vert="horz" lIns="91429" tIns="45714" rIns="91429" bIns="45714"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rgbClr val="002060"/>
                </a:solidFill>
              </a:rPr>
              <a:t>Ecological Threat</a:t>
            </a:r>
          </a:p>
          <a:p>
            <a:pPr marL="342900" indent="-342900">
              <a:buFontTx/>
              <a:buChar char="-"/>
            </a:pPr>
            <a:r>
              <a:rPr lang="en-US" sz="1800" dirty="0">
                <a:solidFill>
                  <a:schemeClr val="tx1"/>
                </a:solidFill>
              </a:rPr>
              <a:t>This fast-growing, floating perennial forms large mats that </a:t>
            </a:r>
            <a:r>
              <a:rPr lang="en-US" sz="1800" u="sng" dirty="0">
                <a:solidFill>
                  <a:schemeClr val="tx1"/>
                </a:solidFill>
              </a:rPr>
              <a:t>completely dominate surface waters</a:t>
            </a:r>
            <a:r>
              <a:rPr lang="en-US" sz="1800" dirty="0">
                <a:solidFill>
                  <a:schemeClr val="tx1"/>
                </a:solidFill>
              </a:rPr>
              <a:t>.</a:t>
            </a:r>
          </a:p>
          <a:p>
            <a:pPr marL="342900" indent="-342900">
              <a:buFontTx/>
              <a:buChar char="-"/>
            </a:pPr>
            <a:r>
              <a:rPr lang="en-US" sz="1800" dirty="0">
                <a:solidFill>
                  <a:schemeClr val="tx1"/>
                </a:solidFill>
              </a:rPr>
              <a:t>Renders open waters </a:t>
            </a:r>
            <a:r>
              <a:rPr lang="en-US" sz="1800" u="sng" dirty="0">
                <a:solidFill>
                  <a:schemeClr val="tx1"/>
                </a:solidFill>
              </a:rPr>
              <a:t>unavailable to recreation</a:t>
            </a:r>
            <a:r>
              <a:rPr lang="en-US" sz="1800" dirty="0">
                <a:solidFill>
                  <a:schemeClr val="tx1"/>
                </a:solidFill>
              </a:rPr>
              <a:t>.</a:t>
            </a:r>
          </a:p>
          <a:p>
            <a:pPr marL="342900" indent="-342900">
              <a:buFontTx/>
              <a:buChar char="-"/>
            </a:pPr>
            <a:r>
              <a:rPr lang="en-US" sz="1800" dirty="0">
                <a:solidFill>
                  <a:schemeClr val="tx1"/>
                </a:solidFill>
              </a:rPr>
              <a:t>Shades out native aquatic vegetation.</a:t>
            </a:r>
          </a:p>
          <a:p>
            <a:pPr marL="342900" indent="-342900">
              <a:buFontTx/>
              <a:buChar char="-"/>
            </a:pPr>
            <a:r>
              <a:rPr lang="en-US" sz="1800" dirty="0">
                <a:solidFill>
                  <a:schemeClr val="tx1"/>
                </a:solidFill>
              </a:rPr>
              <a:t>Reduces oxygen levels for fish and encourages sedimentation by restricting silt movement.</a:t>
            </a:r>
          </a:p>
          <a:p>
            <a:pPr marL="342900" indent="-342900">
              <a:buFontTx/>
              <a:buChar char="-"/>
            </a:pPr>
            <a:r>
              <a:rPr lang="en-US" sz="1800" dirty="0">
                <a:solidFill>
                  <a:schemeClr val="tx1"/>
                </a:solidFill>
              </a:rPr>
              <a:t>Hard, pointy seeds can cause injury to feet. </a:t>
            </a:r>
          </a:p>
        </p:txBody>
      </p:sp>
      <p:sp>
        <p:nvSpPr>
          <p:cNvPr id="4" name="Title 1"/>
          <p:cNvSpPr txBox="1">
            <a:spLocks/>
          </p:cNvSpPr>
          <p:nvPr/>
        </p:nvSpPr>
        <p:spPr>
          <a:xfrm>
            <a:off x="152400" y="126670"/>
            <a:ext cx="8854592" cy="376526"/>
          </a:xfrm>
          <a:prstGeom prst="rect">
            <a:avLst/>
          </a:prstGeom>
          <a:solidFill>
            <a:schemeClr val="bg1">
              <a:lumMod val="85000"/>
            </a:schemeClr>
          </a:solidFill>
        </p:spPr>
        <p:txBody>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002060"/>
                </a:solidFill>
              </a:rPr>
              <a:t>TARGET SPECIES: Water Chestnut </a:t>
            </a:r>
            <a:r>
              <a:rPr lang="en-US" sz="2000" b="1" i="1" dirty="0">
                <a:solidFill>
                  <a:srgbClr val="002060"/>
                </a:solidFill>
              </a:rPr>
              <a:t>(</a:t>
            </a:r>
            <a:r>
              <a:rPr lang="en-US" sz="2000" b="1" i="1" dirty="0" err="1">
                <a:solidFill>
                  <a:srgbClr val="002060"/>
                </a:solidFill>
              </a:rPr>
              <a:t>Trapa</a:t>
            </a:r>
            <a:r>
              <a:rPr lang="en-US" sz="2000" b="1" i="1" dirty="0">
                <a:solidFill>
                  <a:srgbClr val="002060"/>
                </a:solidFill>
              </a:rPr>
              <a:t> </a:t>
            </a:r>
            <a:r>
              <a:rPr lang="en-US" sz="2000" b="1" i="1" dirty="0" err="1">
                <a:solidFill>
                  <a:srgbClr val="002060"/>
                </a:solidFill>
              </a:rPr>
              <a:t>natans</a:t>
            </a:r>
            <a:r>
              <a:rPr lang="en-US" sz="2000" b="1" i="1" dirty="0">
                <a:solidFill>
                  <a:srgbClr val="002060"/>
                </a:solidFill>
              </a:rPr>
              <a:t>)</a:t>
            </a:r>
          </a:p>
        </p:txBody>
      </p:sp>
      <p:sp>
        <p:nvSpPr>
          <p:cNvPr id="5" name="TextBox 4"/>
          <p:cNvSpPr txBox="1"/>
          <p:nvPr/>
        </p:nvSpPr>
        <p:spPr>
          <a:xfrm>
            <a:off x="276838" y="532334"/>
            <a:ext cx="4323330" cy="954107"/>
          </a:xfrm>
          <a:prstGeom prst="rect">
            <a:avLst/>
          </a:prstGeom>
          <a:solidFill>
            <a:schemeClr val="bg1">
              <a:lumMod val="85000"/>
            </a:schemeClr>
          </a:solidFill>
        </p:spPr>
        <p:txBody>
          <a:bodyPr wrap="square" rtlCol="0">
            <a:spAutoFit/>
          </a:bodyPr>
          <a:lstStyle/>
          <a:p>
            <a:pPr algn="ctr"/>
            <a:r>
              <a:rPr lang="en-US" sz="2000" b="1" dirty="0">
                <a:solidFill>
                  <a:srgbClr val="002060"/>
                </a:solidFill>
              </a:rPr>
              <a:t>Native Range/Introduction</a:t>
            </a:r>
          </a:p>
          <a:p>
            <a:pPr algn="ctr"/>
            <a:r>
              <a:rPr lang="en-US" dirty="0"/>
              <a:t> Western Europe, Northeast Asia&amp; Africa/ accidental cultivation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9908" y="528926"/>
            <a:ext cx="4157084" cy="2595274"/>
          </a:xfrm>
          <a:prstGeom prst="rect">
            <a:avLst/>
          </a:prstGeom>
        </p:spPr>
      </p:pic>
      <p:pic>
        <p:nvPicPr>
          <p:cNvPr id="7" name="Picture 4" descr="http://cdn.newsday.com/polopoly_fs/1.1346102.1249336369!/image/3218720509.jpg_gen/derivatives/display_600/321872050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0416" y="3548260"/>
            <a:ext cx="4096528" cy="25964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28600" y="5181600"/>
            <a:ext cx="4323334" cy="1477328"/>
          </a:xfrm>
          <a:prstGeom prst="rect">
            <a:avLst/>
          </a:prstGeom>
          <a:solidFill>
            <a:schemeClr val="bg1">
              <a:lumMod val="85000"/>
            </a:schemeClr>
          </a:solidFill>
        </p:spPr>
        <p:txBody>
          <a:bodyPr wrap="square" rtlCol="0">
            <a:spAutoFit/>
          </a:bodyPr>
          <a:lstStyle/>
          <a:p>
            <a:pPr algn="ctr"/>
            <a:r>
              <a:rPr lang="en-US" b="1" i="1" dirty="0">
                <a:solidFill>
                  <a:srgbClr val="002060"/>
                </a:solidFill>
              </a:rPr>
              <a:t>Best Control: </a:t>
            </a:r>
          </a:p>
          <a:p>
            <a:pPr algn="ctr"/>
            <a:r>
              <a:rPr lang="en-US" dirty="0"/>
              <a:t>Hand/ Mechanical Harvesting and Chemical application of Clear Cast ® (follow regulations.) Biological control agents are being explored (</a:t>
            </a:r>
            <a:r>
              <a:rPr lang="en-US" i="1" dirty="0" err="1"/>
              <a:t>Galerucella</a:t>
            </a:r>
            <a:r>
              <a:rPr lang="en-US" i="1" dirty="0"/>
              <a:t> </a:t>
            </a:r>
            <a:r>
              <a:rPr lang="en-US" i="1" dirty="0" err="1"/>
              <a:t>sbspp</a:t>
            </a:r>
            <a:r>
              <a:rPr lang="en-US" i="1" dirty="0"/>
              <a:t>.)</a:t>
            </a:r>
          </a:p>
        </p:txBody>
      </p:sp>
      <p:sp>
        <p:nvSpPr>
          <p:cNvPr id="9" name="TextBox 8"/>
          <p:cNvSpPr txBox="1"/>
          <p:nvPr/>
        </p:nvSpPr>
        <p:spPr>
          <a:xfrm>
            <a:off x="4725038" y="6119336"/>
            <a:ext cx="4406824" cy="738664"/>
          </a:xfrm>
          <a:prstGeom prst="rect">
            <a:avLst/>
          </a:prstGeom>
          <a:solidFill>
            <a:schemeClr val="accent1">
              <a:lumMod val="20000"/>
              <a:lumOff val="80000"/>
            </a:schemeClr>
          </a:solidFill>
        </p:spPr>
        <p:txBody>
          <a:bodyPr wrap="square" rtlCol="0">
            <a:spAutoFit/>
          </a:bodyPr>
          <a:lstStyle/>
          <a:p>
            <a:r>
              <a:rPr lang="en-US" sz="1400" dirty="0"/>
              <a:t>Because of the severity of its impacts, </a:t>
            </a:r>
            <a:r>
              <a:rPr lang="en-US" sz="1400" i="1" dirty="0"/>
              <a:t>T. </a:t>
            </a:r>
            <a:r>
              <a:rPr lang="en-US" sz="1400" i="1" dirty="0" err="1"/>
              <a:t>natans</a:t>
            </a:r>
            <a:r>
              <a:rPr lang="en-US" sz="1400" i="1" dirty="0"/>
              <a:t> </a:t>
            </a:r>
            <a:r>
              <a:rPr lang="en-US" sz="1400" dirty="0"/>
              <a:t>has been listed in federal regulations prohibiting  its sale and transportation. </a:t>
            </a:r>
          </a:p>
        </p:txBody>
      </p:sp>
      <p:pic>
        <p:nvPicPr>
          <p:cNvPr id="2052" name="Picture 4" descr="http://www.eregulations.com/wp-content/uploads/2012/12/p32_Water-chestnut-see_opt.jp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1400" y="2457634"/>
            <a:ext cx="1606798" cy="14639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49908" y="2366476"/>
            <a:ext cx="1474692" cy="1555130"/>
          </a:xfrm>
          <a:prstGeom prst="rect">
            <a:avLst/>
          </a:prstGeom>
        </p:spPr>
      </p:pic>
      <p:pic>
        <p:nvPicPr>
          <p:cNvPr id="2053" name="Picture 5" descr="C:\Users\salavekios\AppData\Local\Microsoft\Windows\Temporary Internet Files\Content.IE5\YD5E66Z7\large-Blue-arrow-66.6-2393[1].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11400" y="2850000"/>
            <a:ext cx="360000" cy="2742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salavekios\AppData\Local\Microsoft\Windows\Temporary Internet Files\Content.IE5\YD5E66Z7\large-Blue-arrow-66.6-2393[1].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52000" y="2987100"/>
            <a:ext cx="360000" cy="27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35240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05" y="-26158"/>
            <a:ext cx="9178877" cy="6884158"/>
          </a:xfrm>
          <a:prstGeom prst="rect">
            <a:avLst/>
          </a:prstGeom>
          <a:noFill/>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55" y="0"/>
            <a:ext cx="9178877" cy="6884158"/>
          </a:xfrm>
          <a:prstGeom prst="rect">
            <a:avLst/>
          </a:prstGeom>
          <a:noFill/>
        </p:spPr>
      </p:pic>
      <p:sp>
        <p:nvSpPr>
          <p:cNvPr id="4" name="TextBox 3"/>
          <p:cNvSpPr txBox="1"/>
          <p:nvPr/>
        </p:nvSpPr>
        <p:spPr>
          <a:xfrm>
            <a:off x="152400" y="0"/>
            <a:ext cx="8839200" cy="400110"/>
          </a:xfrm>
          <a:prstGeom prst="rect">
            <a:avLst/>
          </a:prstGeom>
          <a:solidFill>
            <a:schemeClr val="bg1">
              <a:lumMod val="85000"/>
            </a:schemeClr>
          </a:solidFill>
        </p:spPr>
        <p:txBody>
          <a:bodyPr wrap="square" rtlCol="0">
            <a:spAutoFit/>
          </a:bodyPr>
          <a:lstStyle/>
          <a:p>
            <a:pPr algn="ctr"/>
            <a:r>
              <a:rPr lang="en-US" sz="2000" b="1" dirty="0">
                <a:solidFill>
                  <a:srgbClr val="C00000"/>
                </a:solidFill>
              </a:rPr>
              <a:t>WATCH/PREVENTION SPECIES: Didymo </a:t>
            </a:r>
            <a:r>
              <a:rPr lang="en-US" sz="2000" b="1" i="1" dirty="0">
                <a:solidFill>
                  <a:srgbClr val="C00000"/>
                </a:solidFill>
              </a:rPr>
              <a:t>(</a:t>
            </a:r>
            <a:r>
              <a:rPr lang="en-US" sz="2000" b="1" i="1" dirty="0" err="1">
                <a:solidFill>
                  <a:srgbClr val="C00000"/>
                </a:solidFill>
              </a:rPr>
              <a:t>Didymosphenia</a:t>
            </a:r>
            <a:r>
              <a:rPr lang="en-US" sz="2000" b="1" i="1" dirty="0">
                <a:solidFill>
                  <a:srgbClr val="C00000"/>
                </a:solidFill>
              </a:rPr>
              <a:t> geminate)</a:t>
            </a:r>
            <a:endParaRPr lang="en-US" sz="2000" b="1" dirty="0">
              <a:solidFill>
                <a:srgbClr val="C00000"/>
              </a:solidFill>
            </a:endParaRPr>
          </a:p>
        </p:txBody>
      </p:sp>
      <p:sp>
        <p:nvSpPr>
          <p:cNvPr id="5" name="TextBox 4"/>
          <p:cNvSpPr txBox="1"/>
          <p:nvPr/>
        </p:nvSpPr>
        <p:spPr>
          <a:xfrm>
            <a:off x="152400" y="676870"/>
            <a:ext cx="4399533" cy="954107"/>
          </a:xfrm>
          <a:prstGeom prst="rect">
            <a:avLst/>
          </a:prstGeom>
          <a:solidFill>
            <a:schemeClr val="bg1">
              <a:lumMod val="85000"/>
            </a:schemeClr>
          </a:solidFill>
        </p:spPr>
        <p:txBody>
          <a:bodyPr wrap="square" rtlCol="0">
            <a:spAutoFit/>
          </a:bodyPr>
          <a:lstStyle/>
          <a:p>
            <a:pPr algn="ctr"/>
            <a:r>
              <a:rPr lang="en-US" sz="2000" b="1" dirty="0">
                <a:solidFill>
                  <a:srgbClr val="C00000"/>
                </a:solidFill>
              </a:rPr>
              <a:t>Native Range:</a:t>
            </a:r>
          </a:p>
          <a:p>
            <a:pPr algn="ctr"/>
            <a:r>
              <a:rPr lang="en-US" dirty="0"/>
              <a:t>Species of diatom that is</a:t>
            </a:r>
          </a:p>
          <a:p>
            <a:pPr algn="ctr"/>
            <a:r>
              <a:rPr lang="en-US" dirty="0"/>
              <a:t>native to parts of Eurasia </a:t>
            </a:r>
            <a:r>
              <a:rPr lang="en-US" dirty="0">
                <a:solidFill>
                  <a:srgbClr val="002060"/>
                </a:solidFill>
              </a:rPr>
              <a:t> </a:t>
            </a:r>
          </a:p>
        </p:txBody>
      </p:sp>
      <p:sp>
        <p:nvSpPr>
          <p:cNvPr id="6" name="TextBox 5"/>
          <p:cNvSpPr txBox="1"/>
          <p:nvPr/>
        </p:nvSpPr>
        <p:spPr>
          <a:xfrm>
            <a:off x="152400" y="1760666"/>
            <a:ext cx="4437038" cy="2062103"/>
          </a:xfrm>
          <a:prstGeom prst="rect">
            <a:avLst/>
          </a:prstGeom>
          <a:solidFill>
            <a:schemeClr val="bg1">
              <a:lumMod val="85000"/>
            </a:schemeClr>
          </a:solidFill>
        </p:spPr>
        <p:txBody>
          <a:bodyPr wrap="square" rtlCol="0">
            <a:spAutoFit/>
          </a:bodyPr>
          <a:lstStyle/>
          <a:p>
            <a:pPr algn="ctr"/>
            <a:r>
              <a:rPr lang="en-US" sz="2000" b="1" dirty="0">
                <a:solidFill>
                  <a:srgbClr val="C00000"/>
                </a:solidFill>
              </a:rPr>
              <a:t>Ecological Threat: </a:t>
            </a:r>
          </a:p>
          <a:p>
            <a:pPr marL="285750" indent="-285750">
              <a:buFontTx/>
              <a:buChar char="-"/>
            </a:pPr>
            <a:r>
              <a:rPr lang="en-US" dirty="0"/>
              <a:t>Forms large mats on bottoms of rivers, streams and lakes</a:t>
            </a:r>
          </a:p>
          <a:p>
            <a:pPr marL="285750" indent="-285750">
              <a:buFontTx/>
              <a:buChar char="-"/>
            </a:pPr>
            <a:r>
              <a:rPr lang="en-US" dirty="0"/>
              <a:t>Destroys critical habitat for fish and  their prey species and disturbs spawning areas </a:t>
            </a:r>
          </a:p>
          <a:p>
            <a:pPr marL="285750" indent="-285750">
              <a:buFontTx/>
              <a:buChar char="-"/>
            </a:pPr>
            <a:r>
              <a:rPr lang="en-US" dirty="0"/>
              <a:t>Easily transported  on the bottom of fishing waders and in boat ballast water</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3430" y="1600200"/>
            <a:ext cx="4442508" cy="2776567"/>
          </a:xfrm>
          <a:prstGeom prst="rect">
            <a:avLst/>
          </a:prstGeom>
        </p:spPr>
      </p:pic>
      <p:sp>
        <p:nvSpPr>
          <p:cNvPr id="8" name="TextBox 7"/>
          <p:cNvSpPr txBox="1"/>
          <p:nvPr/>
        </p:nvSpPr>
        <p:spPr>
          <a:xfrm>
            <a:off x="152400" y="4038600"/>
            <a:ext cx="4437038" cy="1508105"/>
          </a:xfrm>
          <a:prstGeom prst="rect">
            <a:avLst/>
          </a:prstGeom>
          <a:solidFill>
            <a:schemeClr val="bg1">
              <a:lumMod val="85000"/>
            </a:schemeClr>
          </a:solidFill>
        </p:spPr>
        <p:txBody>
          <a:bodyPr wrap="square" rtlCol="0">
            <a:spAutoFit/>
          </a:bodyPr>
          <a:lstStyle/>
          <a:p>
            <a:pPr algn="ctr"/>
            <a:r>
              <a:rPr lang="en-US" sz="2000" b="1" i="1" dirty="0">
                <a:solidFill>
                  <a:srgbClr val="C00000"/>
                </a:solidFill>
              </a:rPr>
              <a:t>Best Control: </a:t>
            </a:r>
          </a:p>
          <a:p>
            <a:pPr algn="ctr"/>
            <a:r>
              <a:rPr lang="en-US" dirty="0">
                <a:solidFill>
                  <a:srgbClr val="FF0000"/>
                </a:solidFill>
              </a:rPr>
              <a:t>Prevention </a:t>
            </a:r>
            <a:r>
              <a:rPr lang="en-US" dirty="0"/>
              <a:t>is the best control method. Anglers should clean/dry their equipment especially waders before entering/leaving</a:t>
            </a:r>
          </a:p>
          <a:p>
            <a:pPr algn="ctr"/>
            <a:r>
              <a:rPr lang="en-US" dirty="0"/>
              <a:t>a body of water.</a:t>
            </a:r>
            <a:r>
              <a:rPr lang="en-US" b="1" i="1" dirty="0">
                <a:solidFill>
                  <a:srgbClr val="002060"/>
                </a:solidFill>
              </a:rPr>
              <a:t> </a:t>
            </a:r>
          </a:p>
        </p:txBody>
      </p:sp>
    </p:spTree>
    <p:extLst>
      <p:ext uri="{BB962C8B-B14F-4D97-AF65-F5344CB8AC3E}">
        <p14:creationId xmlns:p14="http://schemas.microsoft.com/office/powerpoint/2010/main" val="42105758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 y="-41932"/>
            <a:ext cx="9178877" cy="6907189"/>
          </a:xfrm>
          <a:prstGeom prst="rect">
            <a:avLst/>
          </a:prstGeom>
          <a:noFill/>
        </p:spPr>
      </p:pic>
      <p:sp>
        <p:nvSpPr>
          <p:cNvPr id="6" name="TextBox 5"/>
          <p:cNvSpPr txBox="1"/>
          <p:nvPr/>
        </p:nvSpPr>
        <p:spPr>
          <a:xfrm>
            <a:off x="118240" y="0"/>
            <a:ext cx="8873360" cy="400110"/>
          </a:xfrm>
          <a:prstGeom prst="rect">
            <a:avLst/>
          </a:prstGeom>
          <a:solidFill>
            <a:schemeClr val="bg1">
              <a:lumMod val="85000"/>
            </a:schemeClr>
          </a:solidFill>
        </p:spPr>
        <p:txBody>
          <a:bodyPr wrap="square" rtlCol="0">
            <a:spAutoFit/>
          </a:bodyPr>
          <a:lstStyle/>
          <a:p>
            <a:pPr algn="ctr"/>
            <a:r>
              <a:rPr lang="en-US" sz="2000" b="1" dirty="0">
                <a:solidFill>
                  <a:srgbClr val="C00000"/>
                </a:solidFill>
              </a:rPr>
              <a:t>WATCH/PREVENTION SPECIES: Rusty Crayfish </a:t>
            </a:r>
            <a:r>
              <a:rPr lang="en-US" sz="2000" b="1" i="1" dirty="0">
                <a:solidFill>
                  <a:srgbClr val="C00000"/>
                </a:solidFill>
              </a:rPr>
              <a:t>(</a:t>
            </a:r>
            <a:r>
              <a:rPr lang="en-US" sz="2000" b="1" i="1" dirty="0" err="1">
                <a:solidFill>
                  <a:srgbClr val="C00000"/>
                </a:solidFill>
              </a:rPr>
              <a:t>Orconectes</a:t>
            </a:r>
            <a:r>
              <a:rPr lang="en-US" sz="2000" b="1" i="1" dirty="0">
                <a:solidFill>
                  <a:srgbClr val="C00000"/>
                </a:solidFill>
              </a:rPr>
              <a:t> </a:t>
            </a:r>
            <a:r>
              <a:rPr lang="en-US" sz="2000" b="1" i="1" dirty="0" err="1">
                <a:solidFill>
                  <a:srgbClr val="C00000"/>
                </a:solidFill>
              </a:rPr>
              <a:t>rusticus</a:t>
            </a:r>
            <a:r>
              <a:rPr lang="en-US" sz="2000" b="1" i="1" dirty="0">
                <a:solidFill>
                  <a:srgbClr val="C00000"/>
                </a:solidFill>
              </a:rPr>
              <a:t>)</a:t>
            </a:r>
            <a:endParaRPr lang="en-US" sz="2000" b="1" dirty="0">
              <a:solidFill>
                <a:srgbClr val="C00000"/>
              </a:solidFill>
            </a:endParaRPr>
          </a:p>
        </p:txBody>
      </p:sp>
      <p:sp>
        <p:nvSpPr>
          <p:cNvPr id="7" name="TextBox 6"/>
          <p:cNvSpPr txBox="1"/>
          <p:nvPr/>
        </p:nvSpPr>
        <p:spPr>
          <a:xfrm>
            <a:off x="118240" y="609600"/>
            <a:ext cx="3828238" cy="954107"/>
          </a:xfrm>
          <a:prstGeom prst="rect">
            <a:avLst/>
          </a:prstGeom>
          <a:solidFill>
            <a:schemeClr val="bg1">
              <a:lumMod val="85000"/>
            </a:schemeClr>
          </a:solidFill>
        </p:spPr>
        <p:txBody>
          <a:bodyPr wrap="square" rtlCol="0">
            <a:spAutoFit/>
          </a:bodyPr>
          <a:lstStyle/>
          <a:p>
            <a:pPr algn="ctr"/>
            <a:r>
              <a:rPr lang="en-US" sz="2000" b="1" dirty="0">
                <a:solidFill>
                  <a:srgbClr val="C00000"/>
                </a:solidFill>
              </a:rPr>
              <a:t>Native Range:  </a:t>
            </a:r>
          </a:p>
          <a:p>
            <a:pPr algn="ctr"/>
            <a:r>
              <a:rPr lang="en-US" dirty="0"/>
              <a:t>This freshwater crayfish is thought to be native to the Ohio River Basin.</a:t>
            </a:r>
          </a:p>
        </p:txBody>
      </p:sp>
      <p:sp>
        <p:nvSpPr>
          <p:cNvPr id="8" name="TextBox 7"/>
          <p:cNvSpPr txBox="1"/>
          <p:nvPr/>
        </p:nvSpPr>
        <p:spPr>
          <a:xfrm>
            <a:off x="124178" y="1752600"/>
            <a:ext cx="3828238" cy="2339102"/>
          </a:xfrm>
          <a:prstGeom prst="rect">
            <a:avLst/>
          </a:prstGeom>
          <a:solidFill>
            <a:schemeClr val="bg1">
              <a:lumMod val="85000"/>
            </a:schemeClr>
          </a:solidFill>
        </p:spPr>
        <p:txBody>
          <a:bodyPr wrap="square" rtlCol="0">
            <a:spAutoFit/>
          </a:bodyPr>
          <a:lstStyle/>
          <a:p>
            <a:pPr algn="ctr"/>
            <a:r>
              <a:rPr lang="en-US" sz="2000" b="1" dirty="0">
                <a:solidFill>
                  <a:srgbClr val="C00000"/>
                </a:solidFill>
              </a:rPr>
              <a:t>Ecological Impacts:</a:t>
            </a:r>
          </a:p>
          <a:p>
            <a:pPr marL="285750" indent="-285750">
              <a:buFontTx/>
              <a:buChar char="-"/>
            </a:pPr>
            <a:r>
              <a:rPr lang="en-US" dirty="0"/>
              <a:t>Causes severe changes to the aquatic food chain. </a:t>
            </a:r>
          </a:p>
          <a:p>
            <a:pPr marL="285750" indent="-285750">
              <a:buFontTx/>
              <a:buChar char="-"/>
            </a:pPr>
            <a:r>
              <a:rPr lang="en-US" dirty="0"/>
              <a:t>Displace native crayfish species</a:t>
            </a:r>
          </a:p>
          <a:p>
            <a:pPr marL="285750" indent="-285750">
              <a:buFontTx/>
              <a:buChar char="-"/>
            </a:pPr>
            <a:r>
              <a:rPr lang="en-US" dirty="0"/>
              <a:t>Reduce aquatic plant diversity and abundance</a:t>
            </a:r>
          </a:p>
          <a:p>
            <a:pPr marL="285750" indent="-285750">
              <a:buFontTx/>
              <a:buChar char="-"/>
            </a:pPr>
            <a:r>
              <a:rPr lang="en-US" dirty="0"/>
              <a:t>Reduces shelter and food for young game fish and aquatic invertebrates</a:t>
            </a:r>
          </a:p>
        </p:txBody>
      </p:sp>
      <p:sp>
        <p:nvSpPr>
          <p:cNvPr id="9" name="TextBox 8"/>
          <p:cNvSpPr txBox="1"/>
          <p:nvPr/>
        </p:nvSpPr>
        <p:spPr>
          <a:xfrm>
            <a:off x="122687" y="4267200"/>
            <a:ext cx="3230114" cy="1785104"/>
          </a:xfrm>
          <a:prstGeom prst="rect">
            <a:avLst/>
          </a:prstGeom>
          <a:solidFill>
            <a:schemeClr val="bg1">
              <a:lumMod val="85000"/>
            </a:schemeClr>
          </a:solidFill>
        </p:spPr>
        <p:txBody>
          <a:bodyPr wrap="square" rtlCol="0">
            <a:spAutoFit/>
          </a:bodyPr>
          <a:lstStyle/>
          <a:p>
            <a:pPr algn="ctr"/>
            <a:r>
              <a:rPr lang="en-US" sz="2000" b="1" i="1" dirty="0">
                <a:solidFill>
                  <a:srgbClr val="C00000"/>
                </a:solidFill>
              </a:rPr>
              <a:t>Best Control:</a:t>
            </a:r>
          </a:p>
          <a:p>
            <a:pPr algn="ctr"/>
            <a:r>
              <a:rPr lang="en-US" dirty="0"/>
              <a:t>Prevent the spread by purchasing native bait fish and throwing out bait in the trash. Do not dump left-over bait in the waterways. </a:t>
            </a:r>
          </a:p>
        </p:txBody>
      </p:sp>
      <p:pic>
        <p:nvPicPr>
          <p:cNvPr id="13314" name="Picture 2" descr="http://www.bonelakewi.com/images/rusty_crayfish-lar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3063" y="550267"/>
            <a:ext cx="4620433" cy="2893546"/>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www.seagrant.umn.edu/ais/img/rustycrayfish/rusty_crayfish_01_high.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62790" y="3529237"/>
            <a:ext cx="3805201" cy="28539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506644" y="3051786"/>
            <a:ext cx="3657600" cy="369332"/>
          </a:xfrm>
          <a:prstGeom prst="rect">
            <a:avLst/>
          </a:prstGeom>
          <a:solidFill>
            <a:schemeClr val="bg1"/>
          </a:solidFill>
        </p:spPr>
        <p:txBody>
          <a:bodyPr wrap="square" rtlCol="0">
            <a:spAutoFit/>
          </a:bodyPr>
          <a:lstStyle/>
          <a:p>
            <a:r>
              <a:rPr lang="en-US" dirty="0"/>
              <a:t>Distinctive red marks on carapace </a:t>
            </a:r>
          </a:p>
        </p:txBody>
      </p:sp>
      <p:cxnSp>
        <p:nvCxnSpPr>
          <p:cNvPr id="4" name="Straight Arrow Connector 3"/>
          <p:cNvCxnSpPr/>
          <p:nvPr/>
        </p:nvCxnSpPr>
        <p:spPr>
          <a:xfrm flipH="1" flipV="1">
            <a:off x="7716017" y="2062642"/>
            <a:ext cx="860015" cy="1066800"/>
          </a:xfrm>
          <a:prstGeom prst="straightConnector1">
            <a:avLst/>
          </a:prstGeom>
          <a:ln w="666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http://www.maine.gov/ifw/fishing/images/DontDumpYourBaitCircl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7012" y="4547695"/>
            <a:ext cx="1861567" cy="1861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00386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3629"/>
            <a:ext cx="3855697"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4515"/>
            <a:ext cx="3855697" cy="6858000"/>
          </a:xfrm>
          <a:prstGeom prst="rect">
            <a:avLst/>
          </a:prstGeom>
        </p:spPr>
      </p:pic>
    </p:spTree>
    <p:extLst>
      <p:ext uri="{BB962C8B-B14F-4D97-AF65-F5344CB8AC3E}">
        <p14:creationId xmlns:p14="http://schemas.microsoft.com/office/powerpoint/2010/main" val="35251356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3629"/>
            <a:ext cx="3855697" cy="6858000"/>
          </a:xfrm>
          <a:prstGeom prst="rect">
            <a:avLst/>
          </a:prstGeom>
        </p:spPr>
      </p:pic>
    </p:spTree>
    <p:extLst>
      <p:ext uri="{BB962C8B-B14F-4D97-AF65-F5344CB8AC3E}">
        <p14:creationId xmlns:p14="http://schemas.microsoft.com/office/powerpoint/2010/main" val="27115246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900" y="575888"/>
            <a:ext cx="8153400" cy="563563"/>
          </a:xfrm>
        </p:spPr>
        <p:txBody>
          <a:bodyPr>
            <a:normAutofit fontScale="90000"/>
          </a:bodyPr>
          <a:lstStyle/>
          <a:p>
            <a:r>
              <a:rPr lang="en-US" dirty="0"/>
              <a:t>Where to Look: Aquatic Invasive Plant Search</a:t>
            </a:r>
          </a:p>
        </p:txBody>
      </p:sp>
      <p:sp>
        <p:nvSpPr>
          <p:cNvPr id="3" name="Content Placeholder 2"/>
          <p:cNvSpPr>
            <a:spLocks noGrp="1"/>
          </p:cNvSpPr>
          <p:nvPr>
            <p:ph idx="1"/>
          </p:nvPr>
        </p:nvSpPr>
        <p:spPr>
          <a:xfrm>
            <a:off x="215900" y="1371601"/>
            <a:ext cx="8229600" cy="4953001"/>
          </a:xfrm>
        </p:spPr>
        <p:txBody>
          <a:bodyPr>
            <a:normAutofit/>
          </a:bodyPr>
          <a:lstStyle/>
          <a:p>
            <a:r>
              <a:rPr lang="en-US" dirty="0"/>
              <a:t>Not the same as a lake-wide plant survey</a:t>
            </a:r>
          </a:p>
          <a:p>
            <a:r>
              <a:rPr lang="en-US" dirty="0"/>
              <a:t>Look for presence or absence  </a:t>
            </a:r>
          </a:p>
          <a:p>
            <a:r>
              <a:rPr lang="en-US" dirty="0"/>
              <a:t>Not density, distribution, or ecological value</a:t>
            </a:r>
          </a:p>
          <a:p>
            <a:r>
              <a:rPr lang="en-US" dirty="0"/>
              <a:t>Oriented towards volunteers</a:t>
            </a:r>
          </a:p>
          <a:p>
            <a:endParaRPr lang="en-US" dirty="0"/>
          </a:p>
          <a:p>
            <a:endParaRPr lang="en-US" dirty="0"/>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1" y="3466682"/>
            <a:ext cx="2476500" cy="339131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8009" y="3276600"/>
            <a:ext cx="2525993" cy="3581400"/>
          </a:xfrm>
          <a:prstGeom prst="rect">
            <a:avLst/>
          </a:prstGeom>
        </p:spPr>
      </p:pic>
      <p:pic>
        <p:nvPicPr>
          <p:cNvPr id="5122" name="Picture 2" descr="Home / Water Plants / Full Aquatic Water Plants / Milfoil Red Stemmed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6075" y="3466681"/>
            <a:ext cx="3371851" cy="33718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257925" y="1371600"/>
            <a:ext cx="2610503" cy="1569660"/>
          </a:xfrm>
          <a:prstGeom prst="rect">
            <a:avLst/>
          </a:prstGeom>
          <a:noFill/>
          <a:ln>
            <a:solidFill>
              <a:srgbClr val="FF0000"/>
            </a:solidFill>
          </a:ln>
        </p:spPr>
        <p:txBody>
          <a:bodyPr wrap="square" rtlCol="0">
            <a:spAutoFit/>
          </a:bodyPr>
          <a:lstStyle/>
          <a:p>
            <a:pPr algn="ctr" defTabSz="1219170"/>
            <a:r>
              <a:rPr lang="en-US" sz="2400" kern="0" dirty="0">
                <a:solidFill>
                  <a:srgbClr val="FF0000"/>
                </a:solidFill>
                <a:latin typeface="Comic Sans MS" panose="030F0702030302020204" pitchFamily="66" charset="0"/>
              </a:rPr>
              <a:t>Reference: NYSFOLA plant survey protocol, Janet Anderse</a:t>
            </a:r>
            <a:r>
              <a:rPr lang="en-US" sz="2400" kern="0" dirty="0">
                <a:solidFill>
                  <a:srgbClr val="FF0000"/>
                </a:solidFill>
              </a:rPr>
              <a:t>n</a:t>
            </a:r>
          </a:p>
        </p:txBody>
      </p:sp>
    </p:spTree>
    <p:extLst>
      <p:ext uri="{BB962C8B-B14F-4D97-AF65-F5344CB8AC3E}">
        <p14:creationId xmlns:p14="http://schemas.microsoft.com/office/powerpoint/2010/main" val="23816243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img1.etsystatic.com/037/0/8886930/il_340x270.589007545_lg3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295400"/>
            <a:ext cx="4953000" cy="3933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86906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868363"/>
          </a:xfrm>
        </p:spPr>
        <p:txBody>
          <a:bodyPr/>
          <a:lstStyle/>
          <a:p>
            <a:r>
              <a:rPr lang="en-US" dirty="0"/>
              <a:t>Where to search: boat launches</a:t>
            </a:r>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9722"/>
          <a:stretch/>
        </p:blipFill>
        <p:spPr>
          <a:xfrm>
            <a:off x="426076" y="1143001"/>
            <a:ext cx="8153400" cy="5519708"/>
          </a:xfrm>
          <a:prstGeom prst="rect">
            <a:avLst/>
          </a:prstGeom>
        </p:spPr>
      </p:pic>
    </p:spTree>
    <p:extLst>
      <p:ext uri="{BB962C8B-B14F-4D97-AF65-F5344CB8AC3E}">
        <p14:creationId xmlns:p14="http://schemas.microsoft.com/office/powerpoint/2010/main" val="3366304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Where to search: public fishing spots</a:t>
            </a:r>
          </a:p>
        </p:txBody>
      </p:sp>
      <p:pic>
        <p:nvPicPr>
          <p:cNvPr id="7172" name="Picture 4" descr="No Fishing From Dock | Flickr - Photo Shar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326" y="1676400"/>
            <a:ext cx="7551349"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37767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Where to search: public access</a:t>
            </a:r>
            <a:br>
              <a:rPr lang="en-US" dirty="0"/>
            </a:br>
            <a:r>
              <a:rPr lang="en-US" dirty="0"/>
              <a:t>(Boating, fishing, or aquarium release)</a:t>
            </a:r>
          </a:p>
        </p:txBody>
      </p:sp>
      <p:pic>
        <p:nvPicPr>
          <p:cNvPr id="8194" name="Picture 2" descr="Bungalow for sale St-Hippolyte, Lake Access"/>
          <p:cNvPicPr>
            <a:picLocks noChangeAspect="1" noChangeArrowheads="1"/>
          </p:cNvPicPr>
          <p:nvPr/>
        </p:nvPicPr>
        <p:blipFill rotWithShape="1">
          <a:blip r:embed="rId3">
            <a:extLst>
              <a:ext uri="{28A0092B-C50C-407E-A947-70E740481C1C}">
                <a14:useLocalDpi xmlns:a14="http://schemas.microsoft.com/office/drawing/2010/main" val="0"/>
              </a:ext>
            </a:extLst>
          </a:blip>
          <a:srcRect l="1900" t="12947" r="31" b="9375"/>
          <a:stretch/>
        </p:blipFill>
        <p:spPr bwMode="auto">
          <a:xfrm>
            <a:off x="990600" y="2057400"/>
            <a:ext cx="76962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641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Where to search: bridge or road access</a:t>
            </a:r>
            <a:br>
              <a:rPr lang="en-US" dirty="0"/>
            </a:br>
            <a:r>
              <a:rPr lang="en-US" dirty="0"/>
              <a:t>(fishing or aquarium release)</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499" t="28888" r="2499" b="5556"/>
          <a:stretch/>
        </p:blipFill>
        <p:spPr>
          <a:xfrm>
            <a:off x="228600" y="2209800"/>
            <a:ext cx="8686800" cy="4495800"/>
          </a:xfrm>
          <a:prstGeom prst="rect">
            <a:avLst/>
          </a:prstGeom>
        </p:spPr>
      </p:pic>
    </p:spTree>
    <p:extLst>
      <p:ext uri="{BB962C8B-B14F-4D97-AF65-F5344CB8AC3E}">
        <p14:creationId xmlns:p14="http://schemas.microsoft.com/office/powerpoint/2010/main" val="3442548061"/>
      </p:ext>
    </p:extLst>
  </p:cSld>
  <p:clrMapOvr>
    <a:masterClrMapping/>
  </p:clrMapOvr>
</p:sld>
</file>

<file path=ppt/theme/_rels/them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393317BD-D822-4DE9-8865-7F072667A6CC}" vid="{0BF389D6-E9F6-4313-881C-39A3CB08F9BB}"/>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8012</TotalTime>
  <Words>2828</Words>
  <Application>Microsoft Office PowerPoint</Application>
  <PresentationFormat>On-screen Show (4:3)</PresentationFormat>
  <Paragraphs>574</Paragraphs>
  <Slides>50</Slides>
  <Notes>13</Notes>
  <HiddenSlides>0</HiddenSlides>
  <MMClips>0</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50</vt:i4>
      </vt:variant>
    </vt:vector>
  </HeadingPairs>
  <TitlesOfParts>
    <vt:vector size="61" baseType="lpstr">
      <vt:lpstr>Arial</vt:lpstr>
      <vt:lpstr>Calibri</vt:lpstr>
      <vt:lpstr>Comic Sans MS</vt:lpstr>
      <vt:lpstr>Garamond</vt:lpstr>
      <vt:lpstr>Tahoma</vt:lpstr>
      <vt:lpstr>Times New Roman</vt:lpstr>
      <vt:lpstr>Wingdings</vt:lpstr>
      <vt:lpstr>1_Office Theme</vt:lpstr>
      <vt:lpstr>2_Office Theme</vt:lpstr>
      <vt:lpstr>Organic</vt:lpstr>
      <vt:lpstr>Bitmap Image</vt:lpstr>
      <vt:lpstr>Fanwort (Cabomba caroliniana)</vt:lpstr>
      <vt:lpstr>What to know about fanwort (to help find it)</vt:lpstr>
      <vt:lpstr>PowerPoint Presentation</vt:lpstr>
      <vt:lpstr>PowerPoint Presentation</vt:lpstr>
      <vt:lpstr>Where to Look: Aquatic Invasive Plant Search</vt:lpstr>
      <vt:lpstr>Where to search: boat launches</vt:lpstr>
      <vt:lpstr>Where to search: public fishing spots</vt:lpstr>
      <vt:lpstr>Where to search: public access (Boating, fishing, or aquarium release)</vt:lpstr>
      <vt:lpstr>Where to search: bridge or road access (fishing or aquarium release)</vt:lpstr>
      <vt:lpstr>Where to search: downwind shores</vt:lpstr>
      <vt:lpstr>Where to search…</vt:lpstr>
      <vt:lpstr>Fanwort lookalikes</vt:lpstr>
      <vt:lpstr>Fanwort vs. Water Marigold</vt:lpstr>
      <vt:lpstr>Fanwort vs. Water Crowfoot / Buttercup</vt:lpstr>
      <vt:lpstr>Fanwort vs. Coontail</vt:lpstr>
      <vt:lpstr>Fanwort vs. Bladderwort</vt:lpstr>
      <vt:lpstr>Fanwort-  Key features / distinguishing from lookalikes?</vt:lpstr>
      <vt:lpstr>How to manage or control fanwort: A shopping list of management actions</vt:lpstr>
      <vt:lpstr>Specific issues in the  Kasoag Lake/ Fish Creek / Oneida Lake system</vt:lpstr>
      <vt:lpstr>What is the goal?</vt:lpstr>
      <vt:lpstr>Summary of fanwort control actions to date</vt:lpstr>
      <vt:lpstr>PowerPoint Presentation</vt:lpstr>
      <vt:lpstr>Do Nothing Option</vt:lpstr>
      <vt:lpstr>Hand / Suction Harvesting</vt:lpstr>
      <vt:lpstr>Benthic Barriers</vt:lpstr>
      <vt:lpstr>Aquatic Herbicides</vt:lpstr>
      <vt:lpstr>Grass Carp</vt:lpstr>
      <vt:lpstr>Other options and why they’re not….</vt:lpstr>
      <vt:lpstr>IPM = Integrated Plant Management</vt:lpstr>
      <vt:lpstr>For more information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NYSDEC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PRISM Events and Announcements Nov. 18, 2009 PRISM conference Call</dc:title>
  <dc:creator>Leslie Surprenant</dc:creator>
  <cp:lastModifiedBy>Megan Pistolese</cp:lastModifiedBy>
  <cp:revision>514</cp:revision>
  <cp:lastPrinted>2012-05-21T15:58:17Z</cp:lastPrinted>
  <dcterms:created xsi:type="dcterms:W3CDTF">2009-11-12T17:25:27Z</dcterms:created>
  <dcterms:modified xsi:type="dcterms:W3CDTF">2018-07-31T18:54:24Z</dcterms:modified>
</cp:coreProperties>
</file>