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0" autoAdjust="0"/>
    <p:restoredTop sz="94660"/>
  </p:normalViewPr>
  <p:slideViewPr>
    <p:cSldViewPr>
      <p:cViewPr varScale="1">
        <p:scale>
          <a:sx n="87" d="100"/>
          <a:sy n="87" d="100"/>
        </p:scale>
        <p:origin x="145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4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8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4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5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2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5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2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780E7-43BB-4844-A041-9B67B94B8D8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2040C-D224-4E4A-9817-F8E786CAB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2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164" y="-34636"/>
            <a:ext cx="7772400" cy="1470025"/>
          </a:xfrm>
        </p:spPr>
        <p:txBody>
          <a:bodyPr/>
          <a:lstStyle/>
          <a:p>
            <a:r>
              <a:rPr lang="en-US" dirty="0"/>
              <a:t>I am an Eastern Hemlock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41537"/>
            <a:ext cx="2667000" cy="5235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41537"/>
            <a:ext cx="2992582" cy="2722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964130"/>
            <a:ext cx="2992582" cy="2512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1371600"/>
            <a:ext cx="2743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am a native tree species in Northern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provide food and shelter to a wide variety of wildlife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contribute to the ecosystem in a variety of ways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The invasive species called, </a:t>
            </a:r>
            <a:r>
              <a:rPr lang="en-US" sz="2000" u="sng" dirty="0">
                <a:solidFill>
                  <a:srgbClr val="0070C0"/>
                </a:solidFill>
              </a:rPr>
              <a:t>Hemlock Woolley Adelgid </a:t>
            </a:r>
            <a:r>
              <a:rPr lang="en-US" sz="2000" dirty="0">
                <a:solidFill>
                  <a:srgbClr val="0070C0"/>
                </a:solidFill>
              </a:rPr>
              <a:t>can make me sick and kill me. </a:t>
            </a:r>
          </a:p>
        </p:txBody>
      </p:sp>
    </p:spTree>
    <p:extLst>
      <p:ext uri="{BB962C8B-B14F-4D97-AF65-F5344CB8AC3E}">
        <p14:creationId xmlns:p14="http://schemas.microsoft.com/office/powerpoint/2010/main" val="95618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 am a smallmouth bass</a:t>
            </a:r>
          </a:p>
        </p:txBody>
      </p:sp>
      <p:pic>
        <p:nvPicPr>
          <p:cNvPr id="2050" name="Picture 2" descr="http://www.tnfish.org/SpeciesFishInformation_TWRA/Images/SmallmouthBassFrenchBroadRiverNeg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" y="1524000"/>
            <a:ext cx="3587891" cy="180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aine.gov/ifw/fishing/species/identification/images/smallmouthb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" y="3325908"/>
            <a:ext cx="3608868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9/9d/Micropterus_dolomieu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57" y="1523999"/>
            <a:ext cx="2722843" cy="18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atureartists.com/art/resized/665_BronzeandBra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975" y="3313785"/>
            <a:ext cx="2743625" cy="19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4600" y="1523999"/>
            <a:ext cx="259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popular sportfish native to eastern and central North America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natural indicator of a healthy environment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predator species and feed on crayfish, smaller fish,  and insects.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invasive species called the</a:t>
            </a:r>
            <a:r>
              <a:rPr lang="en-US" u="sng" dirty="0">
                <a:solidFill>
                  <a:srgbClr val="0070C0"/>
                </a:solidFill>
              </a:rPr>
              <a:t> round goby</a:t>
            </a:r>
            <a:r>
              <a:rPr lang="en-US" dirty="0">
                <a:solidFill>
                  <a:srgbClr val="0070C0"/>
                </a:solidFill>
              </a:rPr>
              <a:t>, eats my eggs. I can get sick if I eat round gobies.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85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 am a rock bass</a:t>
            </a:r>
          </a:p>
        </p:txBody>
      </p:sp>
      <p:pic>
        <p:nvPicPr>
          <p:cNvPr id="3074" name="Picture 2" descr="https://upload.wikimedia.org/wikipedia/commons/thumb/1/14/Rock_Bass.jpg/250px-Rock_B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9" y="2209800"/>
            <a:ext cx="3134881" cy="16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kentuckyawake.org/files/plantsWildlife/rockb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3878089"/>
            <a:ext cx="3165764" cy="213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in-fisherman.com/files/2011/06/lead-Rocky-infs-110024-rocky-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24917"/>
            <a:ext cx="2932241" cy="19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1.bp.blogspot.com/-JAhttgsb-ww/UcyLO137-DI/AAAAAAAAHTs/pjvtDq7k3g0/s1600/ROCKBASS+MODIFIED+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17" y="3878089"/>
            <a:ext cx="2953023" cy="215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08841" y="1924917"/>
            <a:ext cx="26303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popular sportfish native to eastern and central North America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predator species and feed on crayfish, smaller fish,  and insects.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invasive species called the </a:t>
            </a:r>
            <a:r>
              <a:rPr lang="en-US" u="sng" dirty="0">
                <a:solidFill>
                  <a:srgbClr val="0070C0"/>
                </a:solidFill>
              </a:rPr>
              <a:t>round goby</a:t>
            </a:r>
            <a:r>
              <a:rPr lang="en-US" dirty="0">
                <a:solidFill>
                  <a:srgbClr val="0070C0"/>
                </a:solidFill>
              </a:rPr>
              <a:t>, eats my eggs. I can get sick if I eat round gobies.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35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 am a walleye</a:t>
            </a:r>
          </a:p>
        </p:txBody>
      </p:sp>
      <p:pic>
        <p:nvPicPr>
          <p:cNvPr id="4100" name="Picture 4" descr="http://www.adventurepublications.net/media/wysiwyg/Spotlight/2013-02-20-walle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5213"/>
            <a:ext cx="342900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news.dnr.state.mn.us/wp-content/uploads/2014/10/2015-Walleye-1st-Stephen-Hamrick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614146"/>
            <a:ext cx="2971799" cy="18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2.bp.blogspot.com/_VR_zO-fT4f4/TDTKLOhfRBI/AAAAAAAAAFw/-szlJfW36ro/s1600/Walleye+W-2565+copyright+Eric+Engbret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59" y="3453837"/>
            <a:ext cx="2984841" cy="21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53200" y="1447800"/>
            <a:ext cx="243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popular sportfish native to North America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predator species and feed on crayfish, smaller fish,  and insects.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invasive species called the </a:t>
            </a:r>
            <a:r>
              <a:rPr lang="en-US" u="sng" dirty="0">
                <a:solidFill>
                  <a:srgbClr val="0070C0"/>
                </a:solidFill>
              </a:rPr>
              <a:t>round goby</a:t>
            </a:r>
            <a:r>
              <a:rPr lang="en-US" dirty="0">
                <a:solidFill>
                  <a:srgbClr val="0070C0"/>
                </a:solidFill>
              </a:rPr>
              <a:t>, eats my eggs. I can get sick if I eat round gobies.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108" name="Picture 12" descr="Wall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" y="1447800"/>
            <a:ext cx="3499221" cy="19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787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 am a yellow perch</a:t>
            </a:r>
          </a:p>
        </p:txBody>
      </p:sp>
      <p:pic>
        <p:nvPicPr>
          <p:cNvPr id="5124" name="Picture 4" descr="http://www.fishingtipsdepot.com/images/yellow-pe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4" y="3228345"/>
            <a:ext cx="3245208" cy="2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Yellow Pe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4" y="1404110"/>
            <a:ext cx="3243084" cy="18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kswildlife.org/ww/wp-content/uploads/2014/06/YellowPer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23" y="3214490"/>
            <a:ext cx="2893978" cy="21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smithcreekfishfarm.com/uploads/productphotos/YellowPer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23" y="1524000"/>
            <a:ext cx="2893978" cy="170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0800" y="1524000"/>
            <a:ext cx="2438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popular sportfish native to North America.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predator species and feed on worms, insects and small fish.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invasive species called the </a:t>
            </a:r>
            <a:r>
              <a:rPr lang="en-US" u="sng" dirty="0">
                <a:solidFill>
                  <a:srgbClr val="0070C0"/>
                </a:solidFill>
              </a:rPr>
              <a:t>round goby</a:t>
            </a:r>
            <a:r>
              <a:rPr lang="en-US" dirty="0">
                <a:solidFill>
                  <a:srgbClr val="0070C0"/>
                </a:solidFill>
              </a:rPr>
              <a:t>, eats my eggs. I can get sick if I eat round gobies.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9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 am a brown trout</a:t>
            </a:r>
          </a:p>
        </p:txBody>
      </p:sp>
      <p:pic>
        <p:nvPicPr>
          <p:cNvPr id="6148" name="Picture 4" descr="http://www.flyfishingfrenzy.com/wp-content/uploads/2011/02/brown-tro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9" y="3581400"/>
            <a:ext cx="3697597" cy="19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hookhack.com/img/browntrout_ri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" y="1752600"/>
            <a:ext cx="331626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yellowstone.co/images/fish/br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66" y="3581400"/>
            <a:ext cx="3112633" cy="19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tnfish.org/PhotoGalleryFish_TWRA/FishPhotoGallery_TWRA/images/BrownTroutHolstonRiverNegus_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67" y="1981200"/>
            <a:ext cx="31126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7999" y="1981200"/>
            <a:ext cx="2286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popular sportfish native to North America.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predator species and feed on worms, insects and small fish.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invasive species called the </a:t>
            </a:r>
            <a:r>
              <a:rPr lang="en-US" u="sng" dirty="0">
                <a:solidFill>
                  <a:srgbClr val="0070C0"/>
                </a:solidFill>
              </a:rPr>
              <a:t>round goby</a:t>
            </a:r>
            <a:r>
              <a:rPr lang="en-US" dirty="0">
                <a:solidFill>
                  <a:srgbClr val="0070C0"/>
                </a:solidFill>
              </a:rPr>
              <a:t>, eats my eggs. I can get sick if I eat round gobies.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50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 am a Zebra Mussel </a:t>
            </a:r>
            <a:br>
              <a:rPr lang="en-US" b="1" dirty="0"/>
            </a:br>
            <a:r>
              <a:rPr lang="en-US" b="1" dirty="0">
                <a:solidFill>
                  <a:srgbClr val="0070C0"/>
                </a:solidFill>
              </a:rPr>
              <a:t>(an invasive species)</a:t>
            </a:r>
          </a:p>
        </p:txBody>
      </p:sp>
      <p:pic>
        <p:nvPicPr>
          <p:cNvPr id="7170" name="Picture 2" descr="https://upload.wikimedia.org/wikipedia/commons/a/a9/Dreissena_polymorph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2018"/>
            <a:ext cx="2895600" cy="203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hipmatesboatcleaning.com/uploads/7/8/9/8/7898157/7735013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854507"/>
            <a:ext cx="2857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tateimpact.npr.org/texas/files/2013/06/7450765030_b5dfa362b1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40402"/>
            <a:ext cx="2871788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okbassfednation.com/ZebraMuss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54507"/>
            <a:ext cx="2871788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95988" y="1840402"/>
            <a:ext cx="28432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I’m Native to the Baltic and Caspian Sea, and traveled to the Great Lakes via ballast water of large ships through the Erie Canal.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 feed on </a:t>
            </a:r>
            <a:r>
              <a:rPr lang="en-US" u="sng" dirty="0">
                <a:solidFill>
                  <a:srgbClr val="0070C0"/>
                </a:solidFill>
              </a:rPr>
              <a:t>phyto- and zooplankton,</a:t>
            </a:r>
            <a:r>
              <a:rPr lang="en-US" dirty="0">
                <a:solidFill>
                  <a:srgbClr val="0070C0"/>
                </a:solidFill>
              </a:rPr>
              <a:t> a primary aquatic food source.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damage boats, piping systems, and </a:t>
            </a:r>
            <a:r>
              <a:rPr lang="en-US" dirty="0">
                <a:solidFill>
                  <a:srgbClr val="0070C0"/>
                </a:solidFill>
              </a:rPr>
              <a:t>I can attach to and suffocate crustaceans and mollusks.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70C0"/>
                </a:solidFill>
              </a:rPr>
              <a:t>I can spread disease </a:t>
            </a:r>
            <a:r>
              <a:rPr lang="en-US" dirty="0">
                <a:solidFill>
                  <a:srgbClr val="0070C0"/>
                </a:solidFill>
              </a:rPr>
              <a:t>such as botulism to fish that eat me. </a:t>
            </a:r>
          </a:p>
        </p:txBody>
      </p:sp>
    </p:spTree>
    <p:extLst>
      <p:ext uri="{BB962C8B-B14F-4D97-AF65-F5344CB8AC3E}">
        <p14:creationId xmlns:p14="http://schemas.microsoft.com/office/powerpoint/2010/main" val="1341782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 am Purple Loosestrife </a:t>
            </a:r>
            <a:br>
              <a:rPr lang="en-US" b="1" dirty="0"/>
            </a:br>
            <a:r>
              <a:rPr lang="en-US" b="1" dirty="0">
                <a:solidFill>
                  <a:srgbClr val="0070C0"/>
                </a:solidFill>
              </a:rPr>
              <a:t>(an invasive species)</a:t>
            </a:r>
          </a:p>
        </p:txBody>
      </p:sp>
      <p:pic>
        <p:nvPicPr>
          <p:cNvPr id="8194" name="Picture 2" descr="https://upload.wikimedia.org/wikipedia/commons/0/06/LythrumSalicaria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82" y="1447800"/>
            <a:ext cx="1858818" cy="278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8/8f/Lythrum_salicaria,_purple_loosestrife,_Boxborough,_Massachusett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4094064" cy="275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friendsofthewildflowergarden.org/generaljpegs/Seasons/latesummer/purploosestem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" y="4215245"/>
            <a:ext cx="185881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mkarroyo6.web.unc.edu/files/2011/04/pretty-loosestrif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01391"/>
            <a:ext cx="4094064" cy="25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99064" y="1447800"/>
            <a:ext cx="314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I’m a herbaceous perennial wetland plant native to Eurasia.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was intentionally introduced to North America due to my beautiful blooms.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produce a lot of seeds in a season, up to 1 million seeds/ plant!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 take over wetland ecosystems and out-compete important wetland species such as </a:t>
            </a:r>
            <a:r>
              <a:rPr lang="en-US" u="sng" dirty="0">
                <a:solidFill>
                  <a:srgbClr val="0070C0"/>
                </a:solidFill>
              </a:rPr>
              <a:t>cattails</a:t>
            </a:r>
            <a:r>
              <a:rPr lang="en-US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09186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a cattail </a:t>
            </a:r>
          </a:p>
        </p:txBody>
      </p:sp>
      <p:pic>
        <p:nvPicPr>
          <p:cNvPr id="9218" name="Picture 2" descr="http://www.waterfordgardens.com/images/categories/C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blueplanetgreenliving.com/wp-content/uploads/2009/08/cattails-gl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191000"/>
            <a:ext cx="5464399" cy="25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mg1.etsystatic.com/002/0/6906352/il_340x270.405278221_79b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27" y="1593273"/>
            <a:ext cx="286667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1676400"/>
            <a:ext cx="304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wetland plant that is native to North America.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protect inland areas from storm surges.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provide food and habitat for a variety of wildlife.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My populations are reduced by the presence of the invasive species called </a:t>
            </a:r>
            <a:r>
              <a:rPr lang="en-US" u="sng" dirty="0">
                <a:solidFill>
                  <a:srgbClr val="0070C0"/>
                </a:solidFill>
              </a:rPr>
              <a:t>Purple Loosestrife</a:t>
            </a:r>
            <a:r>
              <a:rPr lang="en-US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05495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Phytoplankton </a:t>
            </a:r>
          </a:p>
        </p:txBody>
      </p:sp>
      <p:pic>
        <p:nvPicPr>
          <p:cNvPr id="10242" name="Picture 2" descr="http://oceandatacenter.ucsc.edu/PhytoGallery/images_AM/phytolistimages/stau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1672936"/>
            <a:ext cx="2881745" cy="22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fb.unh.edu/phycokey/Choices/Bacillariophyceae/Centric/Centric_Filaments/MELOSIRA/Melosira_02_400x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3929888"/>
            <a:ext cx="2902526" cy="17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3e308.medialib.glogster.com/media/37/37511ea02bb08ffc3d8edc9c8a0a093c84f1906caf681bf907ca002ff18e4c9d/sarjeant-iain-green-algae-in-freshwater-pond-scotland-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8" y="1672937"/>
            <a:ext cx="3009269" cy="22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protist.i.hosei.ac.jp/pdb/images/Chlorophyta/Trochiscia/sp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7" y="3929889"/>
            <a:ext cx="3009269" cy="17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4867" y="1672937"/>
            <a:ext cx="32391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an aquatic microorganism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primary producer and use sunlight to make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main food source for a wide variety of species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70C0"/>
                </a:solidFill>
              </a:rPr>
              <a:t>Zebra mussels </a:t>
            </a:r>
            <a:r>
              <a:rPr lang="en-US" dirty="0">
                <a:solidFill>
                  <a:srgbClr val="0070C0"/>
                </a:solidFill>
              </a:rPr>
              <a:t>eat me quickly, greatly reducing my population. </a:t>
            </a:r>
          </a:p>
        </p:txBody>
      </p:sp>
    </p:spTree>
    <p:extLst>
      <p:ext uri="{BB962C8B-B14F-4D97-AF65-F5344CB8AC3E}">
        <p14:creationId xmlns:p14="http://schemas.microsoft.com/office/powerpoint/2010/main" val="77090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zooplankton </a:t>
            </a:r>
          </a:p>
        </p:txBody>
      </p:sp>
      <p:pic>
        <p:nvPicPr>
          <p:cNvPr id="11266" name="Picture 2" descr="http://www.tafi.org.au/wp-content/uploads/zooplank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2953033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asknature.org/images/uploads/strategy/a386df2987d69ad494acac5f98280325/zooplankt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56000"/>
            <a:ext cx="2953033" cy="231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upload.wikimedia.org/wikipedia/commons/e/e3/Meganyctiphanes_norvegic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32" y="1752600"/>
            <a:ext cx="2990567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science.gu.se/infoglueCalendar/digitalAssets/1768372488_DetaljBild_zooplankt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34" y="3556519"/>
            <a:ext cx="2990566" cy="235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1752600"/>
            <a:ext cx="2819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form of plankton consisting of small animals and the immature stages of larger animals.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main food source for a wide variety of species.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eat phytoplankton.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70C0"/>
                </a:solidFill>
              </a:rPr>
              <a:t>Zebra mussels </a:t>
            </a:r>
            <a:r>
              <a:rPr lang="en-US" dirty="0">
                <a:solidFill>
                  <a:srgbClr val="0070C0"/>
                </a:solidFill>
              </a:rPr>
              <a:t>eat me quickly greatly reducing my population.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45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I am a Hemlock Woolley Adelgid (HWA) </a:t>
            </a:r>
            <a:br>
              <a:rPr lang="en-US" dirty="0"/>
            </a:br>
            <a:r>
              <a:rPr lang="en-US" b="1" u="sng" dirty="0">
                <a:solidFill>
                  <a:srgbClr val="0070C0"/>
                </a:solidFill>
              </a:rPr>
              <a:t>(an invasive species)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2362200" cy="2133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52600"/>
            <a:ext cx="2057400" cy="2133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86200"/>
            <a:ext cx="2362200" cy="24384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79272"/>
            <a:ext cx="2057400" cy="2445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1759527"/>
            <a:ext cx="3429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small, aphid-like insect </a:t>
            </a:r>
            <a:r>
              <a:rPr lang="en-US" b="1" dirty="0"/>
              <a:t>native to Asia </a:t>
            </a:r>
            <a:r>
              <a:rPr lang="en-US" dirty="0"/>
              <a:t>that is now </a:t>
            </a:r>
            <a:r>
              <a:rPr lang="en-US" b="1" u="sng" dirty="0">
                <a:solidFill>
                  <a:srgbClr val="0070C0"/>
                </a:solidFill>
              </a:rPr>
              <a:t>threatening eastern hemlock and Carolina hemlock</a:t>
            </a:r>
            <a:r>
              <a:rPr lang="en-US" u="sng" dirty="0">
                <a:solidFill>
                  <a:srgbClr val="0070C0"/>
                </a:solidFill>
              </a:rPr>
              <a:t> </a:t>
            </a:r>
            <a:r>
              <a:rPr lang="en-US" b="1" u="sng" dirty="0">
                <a:solidFill>
                  <a:srgbClr val="0070C0"/>
                </a:solidFill>
              </a:rPr>
              <a:t>trees</a:t>
            </a:r>
            <a:r>
              <a:rPr lang="en-US" u="sng" dirty="0">
                <a:solidFill>
                  <a:srgbClr val="0070C0"/>
                </a:solidFill>
              </a:rPr>
              <a:t> </a:t>
            </a:r>
            <a:r>
              <a:rPr lang="en-US" dirty="0"/>
              <a:t>in the United States.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feed on the tree’s food storage cells, disrupting nutrient flow, eventually killing the tree’s needles and causing death to the tree.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You can help slow the spread of HWA by not transporting hemlock trees from tree nurseries in one region to another. </a:t>
            </a:r>
          </a:p>
        </p:txBody>
      </p:sp>
    </p:spTree>
    <p:extLst>
      <p:ext uri="{BB962C8B-B14F-4D97-AF65-F5344CB8AC3E}">
        <p14:creationId xmlns:p14="http://schemas.microsoft.com/office/powerpoint/2010/main" val="2433441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 am Phragmites </a:t>
            </a:r>
            <a:br>
              <a:rPr lang="en-US" b="1" dirty="0"/>
            </a:br>
            <a:r>
              <a:rPr lang="en-US" b="1" dirty="0">
                <a:solidFill>
                  <a:srgbClr val="0070C0"/>
                </a:solidFill>
              </a:rPr>
              <a:t>(an invasive species)</a:t>
            </a:r>
          </a:p>
        </p:txBody>
      </p:sp>
      <p:pic>
        <p:nvPicPr>
          <p:cNvPr id="12294" name="Picture 6" descr="http://www.great-lakes.net/envt/flora-fauna/invasive/images/phragmites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24891"/>
            <a:ext cx="3837134" cy="30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mnfi.anr.msu.edu/mnfi/phragmites/images/seedhea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544782"/>
            <a:ext cx="4468818" cy="32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1" y="4769108"/>
            <a:ext cx="8409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perennial grass that is thought to have originated from the Middle East.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grow in inland and wetland areas such as marshes, and fens; I also like to grow along roadsides and other disturbed areas.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 out-compete important native species such as </a:t>
            </a:r>
            <a:r>
              <a:rPr lang="en-US" u="sng" dirty="0">
                <a:solidFill>
                  <a:srgbClr val="0070C0"/>
                </a:solidFill>
              </a:rPr>
              <a:t>cattails</a:t>
            </a:r>
            <a:r>
              <a:rPr lang="en-US" dirty="0">
                <a:solidFill>
                  <a:srgbClr val="0070C0"/>
                </a:solidFill>
              </a:rPr>
              <a:t>, and reduce necessary habitat for wetland species such </a:t>
            </a:r>
            <a:r>
              <a:rPr lang="en-US" u="sng" dirty="0">
                <a:solidFill>
                  <a:srgbClr val="0070C0"/>
                </a:solidFill>
              </a:rPr>
              <a:t>red winged blackbirds, and waterfowl </a:t>
            </a:r>
            <a:r>
              <a:rPr lang="en-US" dirty="0">
                <a:solidFill>
                  <a:srgbClr val="0070C0"/>
                </a:solidFill>
              </a:rPr>
              <a:t>(mallards, and geese). </a:t>
            </a:r>
          </a:p>
        </p:txBody>
      </p:sp>
    </p:spTree>
    <p:extLst>
      <p:ext uri="{BB962C8B-B14F-4D97-AF65-F5344CB8AC3E}">
        <p14:creationId xmlns:p14="http://schemas.microsoft.com/office/powerpoint/2010/main" val="3502183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a Red-winged Black Bird </a:t>
            </a:r>
          </a:p>
        </p:txBody>
      </p:sp>
      <p:pic>
        <p:nvPicPr>
          <p:cNvPr id="13316" name="Picture 4" descr="http://cdn.c.photoshelter.com/img-get/I0000ft_Glk6mG9k/s/750/750/Red-winged-Blackbird-perch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98" y="1524000"/>
            <a:ext cx="2440410" cy="256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lh5.googleusercontent.com/-6cf1aVUQ_8s/T4hXS5FpyQI/AAAAAAAACew/AU8riv2LZs8/w900-h596/red-wing-blackbird-flight-03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1" y="1523999"/>
            <a:ext cx="4030389" cy="256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sdakotabirds.com/species_photos/photos/red_winged_blackbird_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97" y="4109813"/>
            <a:ext cx="2440411" cy="21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c2.staticflickr.com/4/3190/5855719648_e8f8b7b910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0" y="4123667"/>
            <a:ext cx="4030389" cy="21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50908" y="1524000"/>
            <a:ext cx="22644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beautiful songbird native to North America.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live in marine and freshwater wetlands and marshes.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use cattail habitats to breed and nest.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Invasive species like </a:t>
            </a:r>
            <a:r>
              <a:rPr lang="en-US" u="sng" dirty="0">
                <a:solidFill>
                  <a:srgbClr val="0070C0"/>
                </a:solidFill>
              </a:rPr>
              <a:t>Phragmites </a:t>
            </a:r>
            <a:r>
              <a:rPr lang="en-US" dirty="0">
                <a:solidFill>
                  <a:srgbClr val="0070C0"/>
                </a:solidFill>
              </a:rPr>
              <a:t>and </a:t>
            </a:r>
            <a:r>
              <a:rPr lang="en-US" u="sng" dirty="0">
                <a:solidFill>
                  <a:srgbClr val="0070C0"/>
                </a:solidFill>
              </a:rPr>
              <a:t>Purple Loosestrife </a:t>
            </a:r>
            <a:r>
              <a:rPr lang="en-US" dirty="0">
                <a:solidFill>
                  <a:srgbClr val="0070C0"/>
                </a:solidFill>
              </a:rPr>
              <a:t>impact 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276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638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2624375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a mallard </a:t>
            </a:r>
          </a:p>
        </p:txBody>
      </p:sp>
      <p:pic>
        <p:nvPicPr>
          <p:cNvPr id="14338" name="Picture 2" descr="http://c3405147.r47.cf0.rackcdn.com/waterfowlID/fullSize/mallar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1156854"/>
            <a:ext cx="321079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feelgrafix.com/data_images/out/11/848950-mallard-duck-pictu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143000"/>
            <a:ext cx="2606386" cy="208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upload.wikimedia.org/wikipedia/commons/9/98/Male_malla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3228109"/>
            <a:ext cx="321079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s-media-cache-ak0.pinimg.com/236x/7f/68/b4/7f68b453ada15f27f5bf2f0539279b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99" y="3228109"/>
            <a:ext cx="2606386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8290" y="1143000"/>
            <a:ext cx="299950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one of the most recognized duck in North America.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live in wetland habitats as well as lakes and ponds.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feed on seeds, rootlets and tubers of aquatic plants off swamp and river bottoms.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use cattail stands for shelter and sometimes nesting.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Invasive species such as </a:t>
            </a:r>
            <a:r>
              <a:rPr lang="en-US" u="sng" dirty="0">
                <a:solidFill>
                  <a:srgbClr val="0070C0"/>
                </a:solidFill>
              </a:rPr>
              <a:t>Phragmites and Purple Loosestrife</a:t>
            </a:r>
            <a:r>
              <a:rPr lang="en-US" dirty="0">
                <a:solidFill>
                  <a:srgbClr val="0070C0"/>
                </a:solidFill>
              </a:rPr>
              <a:t> impact me by reducing cattail habitat. 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81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 am a water chestnut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(an invasive species</a:t>
            </a:r>
            <a:r>
              <a:rPr lang="en-US" dirty="0"/>
              <a:t>)</a:t>
            </a:r>
          </a:p>
        </p:txBody>
      </p:sp>
      <p:pic>
        <p:nvPicPr>
          <p:cNvPr id="1026" name="Picture 2" descr="http://www.conewangocreek.org/wp-content/uploads/2013/07/waterchestnu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4" y="1676400"/>
            <a:ext cx="285093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nr.state.md.us/bay/sav/art/sav3_jun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7600"/>
            <a:ext cx="2819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ainevlmp.org/mciap/herbarium/images/TrapaNatansN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68" y="1676399"/>
            <a:ext cx="2684176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leloinvasives.org/wp-content/themes/thesis_16/custom/images/waterchestnut/WaterChestnutle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44" y="3657600"/>
            <a:ext cx="2743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7544" y="1502688"/>
            <a:ext cx="33140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I am an aquatic invasive species from Eurasian waters.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may have been introduced through the aquatic industry.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grow in large masses that float on top of the water and develop sharp seed pods that can last for several years.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 outcompete native aquatic vegetation and reduce habitat for fish.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You can reduce my spread by cleaning, draining and drying your boat and not speeding in no current zones. </a:t>
            </a:r>
          </a:p>
        </p:txBody>
      </p:sp>
    </p:spTree>
    <p:extLst>
      <p:ext uri="{BB962C8B-B14F-4D97-AF65-F5344CB8AC3E}">
        <p14:creationId xmlns:p14="http://schemas.microsoft.com/office/powerpoint/2010/main" val="3315394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a native aquatic plant </a:t>
            </a:r>
          </a:p>
        </p:txBody>
      </p:sp>
      <p:pic>
        <p:nvPicPr>
          <p:cNvPr id="2050" name="Picture 2" descr="http://plants.alaska.gov/invasives/images/elodea_MR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8" y="965999"/>
            <a:ext cx="1981200" cy="31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593" y="319204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Elodea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www.aphotoflora.com/images/nymphaeaceae/nymphaea_alba_white_water_lily_00_flower_13-08-09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816" y="1503978"/>
            <a:ext cx="3164084" cy="22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46131" y="3152633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Water Lilly </a:t>
            </a:r>
          </a:p>
        </p:txBody>
      </p:sp>
      <p:pic>
        <p:nvPicPr>
          <p:cNvPr id="2054" name="Picture 6" descr="http://plantsrescue.com/wp-content/uploads/2013/06/Ceratophyllum-demers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31" y="4070866"/>
            <a:ext cx="3132553" cy="24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6131" y="5410200"/>
            <a:ext cx="187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Coontail</a:t>
            </a:r>
            <a:r>
              <a:rPr lang="en-US" b="1" dirty="0"/>
              <a:t> </a:t>
            </a:r>
          </a:p>
        </p:txBody>
      </p:sp>
      <p:pic>
        <p:nvPicPr>
          <p:cNvPr id="2056" name="Picture 8" descr="http://www.furman.edu/sites/LakeRestoration/Plantings/Documents/ponc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1" y="4070867"/>
            <a:ext cx="1802887" cy="26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2281" y="6306207"/>
            <a:ext cx="1802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Pickerel weed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8684" y="1503978"/>
            <a:ext cx="30843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We are native aquatic plants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primary producers and get our energy from the sun while increasing oxygen levels in water.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provide food and habitat for a variety of species.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We are impacted by aquatic invasive plant species such as </a:t>
            </a:r>
            <a:r>
              <a:rPr lang="en-US" u="sng" dirty="0">
                <a:solidFill>
                  <a:srgbClr val="0070C0"/>
                </a:solidFill>
              </a:rPr>
              <a:t>Water Chestnut</a:t>
            </a:r>
            <a:r>
              <a:rPr lang="en-US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878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346"/>
            <a:ext cx="8229600" cy="852054"/>
          </a:xfrm>
        </p:spPr>
        <p:txBody>
          <a:bodyPr/>
          <a:lstStyle/>
          <a:p>
            <a:r>
              <a:rPr lang="en-US" dirty="0"/>
              <a:t>I am an Ash Tree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6248400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6807" y="1066800"/>
            <a:ext cx="2743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most common relative in NY is the White Ash Tree.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other relatives include Green Ash and Black Ash.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Wood from my trees is desirable in the lumber industry and I provide food and habitat for wildlife.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invasive species called, </a:t>
            </a:r>
            <a:r>
              <a:rPr lang="en-US" u="sng" dirty="0">
                <a:solidFill>
                  <a:srgbClr val="0070C0"/>
                </a:solidFill>
              </a:rPr>
              <a:t>the Emerald Ash Borer </a:t>
            </a:r>
            <a:r>
              <a:rPr lang="en-US" dirty="0">
                <a:solidFill>
                  <a:srgbClr val="0070C0"/>
                </a:solidFill>
              </a:rPr>
              <a:t>has killed over 70 million of my relatives in the US!</a:t>
            </a:r>
          </a:p>
        </p:txBody>
      </p:sp>
    </p:spTree>
    <p:extLst>
      <p:ext uri="{BB962C8B-B14F-4D97-AF65-F5344CB8AC3E}">
        <p14:creationId xmlns:p14="http://schemas.microsoft.com/office/powerpoint/2010/main" val="953980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 am an Emerald Ash Borer (EAB)</a:t>
            </a:r>
            <a:br>
              <a:rPr lang="en-US" dirty="0"/>
            </a:br>
            <a:r>
              <a:rPr lang="en-US" b="1" u="sng" dirty="0">
                <a:solidFill>
                  <a:srgbClr val="0070C0"/>
                </a:solidFill>
              </a:rPr>
              <a:t>(an invasive species)</a:t>
            </a:r>
          </a:p>
        </p:txBody>
      </p:sp>
      <p:pic>
        <p:nvPicPr>
          <p:cNvPr id="4" name="Picture 3" descr="http://www2.ca.uky.edu/forestryextension/eab/Graphics/adult_on_leaf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488785"/>
            <a:ext cx="3187122" cy="220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arinvasives.org/wp-content/uploads/2012/09/5382310-LGP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11000" b="6933"/>
          <a:stretch/>
        </p:blipFill>
        <p:spPr bwMode="auto">
          <a:xfrm>
            <a:off x="0" y="3643745"/>
            <a:ext cx="3194050" cy="3138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://ohioline.osu.edu/sc195/images/195_0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31232" y="3758074"/>
            <a:ext cx="3158836" cy="288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datcpservices.wisconsin.gov/eab/images/eabho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02" y="1488785"/>
            <a:ext cx="2857156" cy="213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34176" y="1488785"/>
            <a:ext cx="30128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native to Asia and I target and </a:t>
            </a:r>
            <a:r>
              <a:rPr lang="en-US" b="1" u="sng" dirty="0">
                <a:solidFill>
                  <a:srgbClr val="0070C0"/>
                </a:solidFill>
              </a:rPr>
              <a:t>kills ash tree species.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larval stage feeds under the bark of trees, cutting off the flow of water and nutrients. </a:t>
            </a:r>
            <a:r>
              <a:rPr lang="en-US" b="1" dirty="0"/>
              <a:t>Infested trees gradually die over a 2-4 year period.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You can help slow my invasion by not transporting firewood! </a:t>
            </a:r>
          </a:p>
        </p:txBody>
      </p:sp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459103"/>
            <a:ext cx="2438400" cy="13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56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/>
              <a:t>I am a Maple Tree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838200"/>
            <a:ext cx="28194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45127"/>
            <a:ext cx="2590798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74127"/>
            <a:ext cx="2819401" cy="2313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274127"/>
            <a:ext cx="2590799" cy="2313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1200" y="886691"/>
            <a:ext cx="3124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13 maple tree species in North America; 4 are native to New York. Sugar maples are the NY state tree.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valuable hardwood species and I produce maple syrup.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provide food and habitat for wildlife.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pretty famous for my beautiful fall foliage.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Invasive Species called, the </a:t>
            </a:r>
            <a:r>
              <a:rPr lang="en-US" u="sng" dirty="0">
                <a:solidFill>
                  <a:srgbClr val="0070C0"/>
                </a:solidFill>
              </a:rPr>
              <a:t>Asian Long Horned Beetle </a:t>
            </a:r>
            <a:r>
              <a:rPr lang="en-US" dirty="0">
                <a:solidFill>
                  <a:srgbClr val="0070C0"/>
                </a:solidFill>
              </a:rPr>
              <a:t>targets me and other hardwood trees causing our deaths. </a:t>
            </a:r>
          </a:p>
        </p:txBody>
      </p:sp>
    </p:spTree>
    <p:extLst>
      <p:ext uri="{BB962C8B-B14F-4D97-AF65-F5344CB8AC3E}">
        <p14:creationId xmlns:p14="http://schemas.microsoft.com/office/powerpoint/2010/main" val="314595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74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I am an Asian Longhorned Beetle (ALB)</a:t>
            </a:r>
            <a:br>
              <a:rPr lang="en-US" sz="3600" dirty="0"/>
            </a:br>
            <a:r>
              <a:rPr lang="en-US" sz="3600" b="1" u="sng" dirty="0">
                <a:solidFill>
                  <a:srgbClr val="0070C0"/>
                </a:solidFill>
              </a:rPr>
              <a:t>(an invasive species)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374753"/>
            <a:ext cx="2660824" cy="24384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00" y="1367826"/>
            <a:ext cx="2366646" cy="244532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7556" y="3861308"/>
            <a:ext cx="2407538" cy="236664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354" y="3710755"/>
            <a:ext cx="2414465" cy="2660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1273997"/>
            <a:ext cx="3352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 am a wood boring insect that is native to China and Korea.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 target several species of hardwood trees (</a:t>
            </a:r>
            <a:r>
              <a:rPr lang="en-US" sz="1600" b="1" u="sng" dirty="0">
                <a:solidFill>
                  <a:srgbClr val="0070C0"/>
                </a:solidFill>
              </a:rPr>
              <a:t>maple</a:t>
            </a:r>
            <a:r>
              <a:rPr lang="en-US" sz="1600" b="1" dirty="0">
                <a:solidFill>
                  <a:srgbClr val="0070C0"/>
                </a:solidFill>
              </a:rPr>
              <a:t>,</a:t>
            </a:r>
            <a:r>
              <a:rPr lang="en-US" sz="1600" b="1" u="sng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birch, elms horse-chestnut are some of ALB’s preferred species).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My larvae bore through the woody tissue of host trees disrupting the flow of nutrients and water, eventually killing the tree.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You can help slow my spread by not transporting firewood.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5410200"/>
            <a:ext cx="2285999" cy="11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62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an Atlantic Salmon</a:t>
            </a:r>
          </a:p>
        </p:txBody>
      </p:sp>
      <p:pic>
        <p:nvPicPr>
          <p:cNvPr id="2050" name="Picture 2" descr="http://www.hookhack.com/img/atlanticsalmon_spawningfe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7772400" cy="30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685595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two different groups of salmon found in New York; Atlantic salmon which are native and stocked Pacific Salmon (Chinook, Coho and Kokanee)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an important sportfish and predatory aquatic species.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My populations can be reduced by the invasive species called a Sea Lamprey. </a:t>
            </a:r>
          </a:p>
        </p:txBody>
      </p:sp>
    </p:spTree>
    <p:extLst>
      <p:ext uri="{BB962C8B-B14F-4D97-AF65-F5344CB8AC3E}">
        <p14:creationId xmlns:p14="http://schemas.microsoft.com/office/powerpoint/2010/main" val="191087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 am a Sea Lamprey </a:t>
            </a:r>
            <a:br>
              <a:rPr lang="en-US" dirty="0"/>
            </a:br>
            <a:r>
              <a:rPr lang="en-US" b="1" u="sng" dirty="0">
                <a:solidFill>
                  <a:srgbClr val="0070C0"/>
                </a:solidFill>
              </a:rPr>
              <a:t>(an invasive species)</a:t>
            </a:r>
          </a:p>
        </p:txBody>
      </p:sp>
      <p:pic>
        <p:nvPicPr>
          <p:cNvPr id="3074" name="Picture 2" descr="http://media.mlive.com/news/baycity_impact/photo/sea-lampreys37jpg-7b6d13676dd776d3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3" y="1676400"/>
            <a:ext cx="329420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egacy.earlham.edu/~bowenap/lampre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1" y="3886200"/>
            <a:ext cx="329421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invadingspecies.com/wp-content/gallery/sea-lamprey/mass-of-sea-lamprey-credit-t-lawrence-glf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72" y="1676400"/>
            <a:ext cx="290038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msutoday.msu.edu/_/img/assets/2012/sea-lamprey-mou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9972" y="3886200"/>
            <a:ext cx="290038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8413" y="1690914"/>
            <a:ext cx="27674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a blood sucking parasitic fish native to the Atlantic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invaded Lake Ontario via the Earie Canal System in the 1800’s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 target native fish species such as </a:t>
            </a:r>
            <a:r>
              <a:rPr lang="en-US" u="sng" dirty="0">
                <a:solidFill>
                  <a:srgbClr val="0070C0"/>
                </a:solidFill>
              </a:rPr>
              <a:t>Atlantic Salmon and Trout, </a:t>
            </a:r>
            <a:r>
              <a:rPr lang="en-US" dirty="0">
                <a:solidFill>
                  <a:srgbClr val="0070C0"/>
                </a:solidFill>
              </a:rPr>
              <a:t>which are considered desirable sportfish.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controlled by </a:t>
            </a:r>
            <a:r>
              <a:rPr lang="en-US" dirty="0" err="1"/>
              <a:t>lampricides</a:t>
            </a:r>
            <a:r>
              <a:rPr lang="en-US" dirty="0"/>
              <a:t> (pesticides), and barriers. </a:t>
            </a:r>
          </a:p>
        </p:txBody>
      </p:sp>
    </p:spTree>
    <p:extLst>
      <p:ext uri="{BB962C8B-B14F-4D97-AF65-F5344CB8AC3E}">
        <p14:creationId xmlns:p14="http://schemas.microsoft.com/office/powerpoint/2010/main" val="1611997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3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 am a Round Goby </a:t>
            </a:r>
            <a:br>
              <a:rPr lang="en-US" b="1" dirty="0"/>
            </a:br>
            <a:r>
              <a:rPr lang="en-US" b="1" dirty="0">
                <a:solidFill>
                  <a:srgbClr val="0070C0"/>
                </a:solidFill>
              </a:rPr>
              <a:t>(an invasive species)</a:t>
            </a:r>
          </a:p>
        </p:txBody>
      </p:sp>
      <p:pic>
        <p:nvPicPr>
          <p:cNvPr id="1026" name="Picture 2" descr="http://www.seagrant.umn.edu/ais/img/profile_identity_roundgo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1808017"/>
            <a:ext cx="3542145" cy="169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shandboat.com/ais/goby_shiels1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3477490"/>
            <a:ext cx="355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nr.wi.gov/eek/critter/fish/images/roundgob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18" y="3505200"/>
            <a:ext cx="28575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se up of 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18" y="1422399"/>
            <a:ext cx="2857500" cy="20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1452541"/>
            <a:ext cx="243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I’m from the Baltic and Caspian Sea; I arrived in Lake Ontario via ballast water of large ships through the Erie Canal.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 eat fish eggs and the small fry of native fish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 also feed on Zebra mussels and can spread diseases to fish that eat me due to this eating habit.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64" y="5066021"/>
            <a:ext cx="648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 prevent my spread don’t use me as bait </a:t>
            </a:r>
            <a:r>
              <a:rPr lang="en-US" dirty="0">
                <a:solidFill>
                  <a:srgbClr val="FF0000"/>
                </a:solidFill>
              </a:rPr>
              <a:t>! </a:t>
            </a:r>
          </a:p>
        </p:txBody>
      </p:sp>
      <p:pic>
        <p:nvPicPr>
          <p:cNvPr id="1034" name="Picture 10" descr="http://iiseagrant.org/images/dont_dump_ba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63062"/>
            <a:ext cx="1219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21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1486</Words>
  <Application>Microsoft Office PowerPoint</Application>
  <PresentationFormat>On-screen Show (4:3)</PresentationFormat>
  <Paragraphs>178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I am an Eastern Hemlock Tree</vt:lpstr>
      <vt:lpstr>I am a Hemlock Woolley Adelgid (HWA)  (an invasive species)</vt:lpstr>
      <vt:lpstr>I am an Ash Tree </vt:lpstr>
      <vt:lpstr>I am an Emerald Ash Borer (EAB) (an invasive species)</vt:lpstr>
      <vt:lpstr>I am a Maple Tree </vt:lpstr>
      <vt:lpstr>I am an Asian Longhorned Beetle (ALB) (an invasive species)</vt:lpstr>
      <vt:lpstr>I am an Atlantic Salmon</vt:lpstr>
      <vt:lpstr>I am a Sea Lamprey  (an invasive species)</vt:lpstr>
      <vt:lpstr>I am a Round Goby  (an invasive species)</vt:lpstr>
      <vt:lpstr>I am a smallmouth bass</vt:lpstr>
      <vt:lpstr>I am a rock bass</vt:lpstr>
      <vt:lpstr>I am a walleye</vt:lpstr>
      <vt:lpstr>I am a yellow perch</vt:lpstr>
      <vt:lpstr>I am a brown trout</vt:lpstr>
      <vt:lpstr>I am a Zebra Mussel  (an invasive species)</vt:lpstr>
      <vt:lpstr>I am Purple Loosestrife  (an invasive species)</vt:lpstr>
      <vt:lpstr>I am a cattail </vt:lpstr>
      <vt:lpstr>I am Phytoplankton </vt:lpstr>
      <vt:lpstr>I am zooplankton </vt:lpstr>
      <vt:lpstr>I am Phragmites  (an invasive species)</vt:lpstr>
      <vt:lpstr>I am a Red-winged Black Bird </vt:lpstr>
      <vt:lpstr>I am a mallard </vt:lpstr>
      <vt:lpstr>I am a water chestnut (an invasive species)</vt:lpstr>
      <vt:lpstr>I am a native aquatic plant </vt:lpstr>
    </vt:vector>
  </TitlesOfParts>
  <Company>The Nature Conservancy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an Eastern Hemlock Tree</dc:title>
  <dc:creator>TNC_User</dc:creator>
  <cp:lastModifiedBy>Megan Pistolese</cp:lastModifiedBy>
  <cp:revision>42</cp:revision>
  <dcterms:created xsi:type="dcterms:W3CDTF">2015-08-27T14:08:15Z</dcterms:created>
  <dcterms:modified xsi:type="dcterms:W3CDTF">2017-01-18T19:46:53Z</dcterms:modified>
</cp:coreProperties>
</file>