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7"/>
  </p:notesMasterIdLst>
  <p:sldIdLst>
    <p:sldId id="257" r:id="rId4"/>
    <p:sldId id="269" r:id="rId5"/>
    <p:sldId id="258" r:id="rId6"/>
    <p:sldId id="270" r:id="rId7"/>
    <p:sldId id="271" r:id="rId8"/>
    <p:sldId id="259" r:id="rId9"/>
    <p:sldId id="272" r:id="rId10"/>
    <p:sldId id="273" r:id="rId11"/>
    <p:sldId id="274" r:id="rId12"/>
    <p:sldId id="278" r:id="rId13"/>
    <p:sldId id="282" r:id="rId14"/>
    <p:sldId id="279"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p:cViewPr varScale="1">
        <p:scale>
          <a:sx n="82" d="100"/>
          <a:sy n="82" d="100"/>
        </p:scale>
        <p:origin x="159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E5465B-8019-49B9-8FDA-9684DD863398}" type="datetimeFigureOut">
              <a:rPr lang="en-US" smtClean="0"/>
              <a:t>6/13/2017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DC925-E67B-4E21-BF17-32794CBE659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6/13/2017 10:56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6/13/2017 10:56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6/13/2017 10:56 AM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knowbeforeyoufly.org/" TargetMode="External"/><Relationship Id="rId2" Type="http://schemas.openxmlformats.org/officeDocument/2006/relationships/hyperlink" Target="http://www.faa.gov/uas/" TargetMode="External"/><Relationship Id="rId1" Type="http://schemas.openxmlformats.org/officeDocument/2006/relationships/slideLayout" Target="../slideLayouts/slideLayout3.xml"/><Relationship Id="rId6" Type="http://schemas.openxmlformats.org/officeDocument/2006/relationships/hyperlink" Target="http://www.dji.com/" TargetMode="External"/><Relationship Id="rId5" Type="http://schemas.openxmlformats.org/officeDocument/2006/relationships/hyperlink" Target="http://www.yuneec.com/" TargetMode="External"/><Relationship Id="rId4" Type="http://schemas.openxmlformats.org/officeDocument/2006/relationships/hyperlink" Target="https://www.youtube.com/user/FAAnew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faa.gov/ua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faa.gov/uas/registr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faa.gov/aircraft/air_cert/airworthiness_certification/sp_awcert/experiment/sac/" TargetMode="External"/><Relationship Id="rId2" Type="http://schemas.openxmlformats.org/officeDocument/2006/relationships/hyperlink" Target="http://www.faa.gov/uas/legislative_programs/section_333/"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6382" y="1524000"/>
            <a:ext cx="7681913" cy="1523495"/>
          </a:xfrm>
        </p:spPr>
        <p:txBody>
          <a:bodyPr/>
          <a:lstStyle/>
          <a:p>
            <a:r>
              <a:rPr lang="en-US" dirty="0"/>
              <a:t>Using Drones For Invasive Species Management</a:t>
            </a:r>
          </a:p>
        </p:txBody>
      </p:sp>
      <p:sp>
        <p:nvSpPr>
          <p:cNvPr id="3" name="Subtitle 2"/>
          <p:cNvSpPr>
            <a:spLocks noGrp="1"/>
          </p:cNvSpPr>
          <p:nvPr>
            <p:ph type="subTitle" idx="1"/>
          </p:nvPr>
        </p:nvSpPr>
        <p:spPr>
          <a:xfrm>
            <a:off x="730249" y="228600"/>
            <a:ext cx="7681913" cy="1370012"/>
          </a:xfrm>
        </p:spPr>
        <p:txBody>
          <a:bodyPr>
            <a:normAutofit fontScale="92500" lnSpcReduction="20000"/>
          </a:bodyPr>
          <a:lstStyle/>
          <a:p>
            <a:r>
              <a:rPr lang="en-US" dirty="0"/>
              <a:t>Josh Payette</a:t>
            </a:r>
          </a:p>
          <a:p>
            <a:r>
              <a:rPr lang="en-US" dirty="0"/>
              <a:t>Park Manager II</a:t>
            </a:r>
          </a:p>
          <a:p>
            <a:r>
              <a:rPr lang="en-US" dirty="0"/>
              <a:t>NYSOPRHP	</a:t>
            </a:r>
          </a:p>
          <a:p>
            <a:r>
              <a:rPr lang="en-US" dirty="0"/>
              <a:t>5/19/16</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UAS Technology Development</a:t>
            </a:r>
          </a:p>
        </p:txBody>
      </p:sp>
      <p:sp>
        <p:nvSpPr>
          <p:cNvPr id="3" name="Content Placeholder 2"/>
          <p:cNvSpPr>
            <a:spLocks noGrp="1"/>
          </p:cNvSpPr>
          <p:nvPr>
            <p:ph idx="1"/>
          </p:nvPr>
        </p:nvSpPr>
        <p:spPr>
          <a:xfrm>
            <a:off x="381000" y="1412875"/>
            <a:ext cx="8382000" cy="4776692"/>
          </a:xfrm>
        </p:spPr>
        <p:txBody>
          <a:bodyPr/>
          <a:lstStyle/>
          <a:p>
            <a:pPr marL="0" indent="0">
              <a:buNone/>
            </a:pPr>
            <a:endParaRPr lang="en-US" dirty="0"/>
          </a:p>
          <a:p>
            <a:r>
              <a:rPr lang="en-US" dirty="0"/>
              <a:t>Multispectral Analysis (RGB, NIR, IR, FLIR) </a:t>
            </a:r>
          </a:p>
          <a:p>
            <a:r>
              <a:rPr lang="en-US" dirty="0"/>
              <a:t>Hi Res Cameras – 4 - 8k</a:t>
            </a:r>
          </a:p>
          <a:p>
            <a:r>
              <a:rPr lang="en-US" dirty="0"/>
              <a:t>GPS Flight Control</a:t>
            </a:r>
          </a:p>
          <a:p>
            <a:r>
              <a:rPr lang="en-US" dirty="0"/>
              <a:t>Obstacle Awareness/Avoidance</a:t>
            </a:r>
          </a:p>
          <a:p>
            <a:r>
              <a:rPr lang="en-US" dirty="0"/>
              <a:t>Precision Chemical Application</a:t>
            </a:r>
          </a:p>
          <a:p>
            <a:r>
              <a:rPr lang="en-US" dirty="0"/>
              <a:t>Intelligent Object Following</a:t>
            </a:r>
          </a:p>
          <a:p>
            <a:r>
              <a:rPr lang="en-US" dirty="0"/>
              <a:t>Firefighting UAS</a:t>
            </a:r>
          </a:p>
          <a:p>
            <a:pPr marL="0" indent="0">
              <a:buNone/>
            </a:pPr>
            <a:endParaRPr lang="en-US" dirty="0"/>
          </a:p>
        </p:txBody>
      </p:sp>
    </p:spTree>
    <p:extLst>
      <p:ext uri="{BB962C8B-B14F-4D97-AF65-F5344CB8AC3E}">
        <p14:creationId xmlns:p14="http://schemas.microsoft.com/office/powerpoint/2010/main" val="1801035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a:t>Difficulties Of UAS Utilization/Operation</a:t>
            </a:r>
          </a:p>
        </p:txBody>
      </p:sp>
      <p:sp>
        <p:nvSpPr>
          <p:cNvPr id="3" name="Content Placeholder 2"/>
          <p:cNvSpPr>
            <a:spLocks noGrp="1"/>
          </p:cNvSpPr>
          <p:nvPr>
            <p:ph idx="1"/>
          </p:nvPr>
        </p:nvSpPr>
        <p:spPr>
          <a:xfrm>
            <a:off x="381000" y="1981200"/>
            <a:ext cx="8382000" cy="6352508"/>
          </a:xfrm>
        </p:spPr>
        <p:txBody>
          <a:bodyPr/>
          <a:lstStyle/>
          <a:p>
            <a:r>
              <a:rPr lang="en-US" dirty="0"/>
              <a:t>Weather factors can make flight planning frustrating. </a:t>
            </a:r>
          </a:p>
          <a:p>
            <a:r>
              <a:rPr lang="en-US" dirty="0"/>
              <a:t>When using UAS for ISM, the target species may be difficult to locate due to a large number of variables.</a:t>
            </a:r>
          </a:p>
          <a:p>
            <a:r>
              <a:rPr lang="en-US" dirty="0"/>
              <a:t>Difficulty navigating the ever evolving FAA, State and local regulations.</a:t>
            </a:r>
          </a:p>
          <a:p>
            <a:r>
              <a:rPr lang="en-US" dirty="0"/>
              <a:t>Costs associated with the hardware and software required for processing and storing large video files.</a:t>
            </a:r>
          </a:p>
          <a:p>
            <a:endParaRPr lang="en-US" dirty="0"/>
          </a:p>
          <a:p>
            <a:endParaRPr lang="en-US" dirty="0"/>
          </a:p>
          <a:p>
            <a:endParaRPr lang="en-US" dirty="0"/>
          </a:p>
        </p:txBody>
      </p:sp>
    </p:spTree>
    <p:extLst>
      <p:ext uri="{BB962C8B-B14F-4D97-AF65-F5344CB8AC3E}">
        <p14:creationId xmlns:p14="http://schemas.microsoft.com/office/powerpoint/2010/main" val="11271885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Requirements</a:t>
            </a:r>
          </a:p>
        </p:txBody>
      </p:sp>
      <p:sp>
        <p:nvSpPr>
          <p:cNvPr id="3" name="Content Placeholder 2"/>
          <p:cNvSpPr>
            <a:spLocks noGrp="1"/>
          </p:cNvSpPr>
          <p:nvPr>
            <p:ph idx="1"/>
          </p:nvPr>
        </p:nvSpPr>
        <p:spPr>
          <a:xfrm>
            <a:off x="381000" y="1412875"/>
            <a:ext cx="8382000" cy="5675400"/>
          </a:xfrm>
        </p:spPr>
        <p:txBody>
          <a:bodyPr/>
          <a:lstStyle/>
          <a:p>
            <a:r>
              <a:rPr lang="en-US" dirty="0"/>
              <a:t>UHD video requires advanced processing software such as:</a:t>
            </a:r>
          </a:p>
          <a:p>
            <a:pPr lvl="1"/>
            <a:r>
              <a:rPr lang="en-US" dirty="0"/>
              <a:t>Adobe Premier</a:t>
            </a:r>
          </a:p>
          <a:p>
            <a:pPr lvl="1"/>
            <a:r>
              <a:rPr lang="en-US" dirty="0" err="1"/>
              <a:t>Cyberlink</a:t>
            </a:r>
            <a:r>
              <a:rPr lang="en-US" dirty="0"/>
              <a:t> Power Director 13</a:t>
            </a:r>
          </a:p>
          <a:p>
            <a:r>
              <a:rPr lang="en-US" dirty="0"/>
              <a:t>Recommended System Hardware</a:t>
            </a:r>
          </a:p>
          <a:p>
            <a:pPr lvl="1"/>
            <a:r>
              <a:rPr lang="en-US" dirty="0"/>
              <a:t>Equivalent -Intel Core i7 2.3GHz four-core or higher</a:t>
            </a:r>
          </a:p>
          <a:p>
            <a:pPr lvl="1"/>
            <a:r>
              <a:rPr lang="en-US" dirty="0"/>
              <a:t>8GB of RAM, preferably 32GB</a:t>
            </a:r>
          </a:p>
          <a:p>
            <a:pPr lvl="1"/>
            <a:r>
              <a:rPr lang="en-US" dirty="0"/>
              <a:t>Equivalent - NVIDIA GeForce GT 750M or higher</a:t>
            </a:r>
          </a:p>
          <a:p>
            <a:pPr lvl="1"/>
            <a:r>
              <a:rPr lang="en-US" dirty="0"/>
              <a:t>Dedicated 7200rpm hard drive or SSD for media or preferably a RAID system.</a:t>
            </a:r>
          </a:p>
          <a:p>
            <a:pPr lvl="1"/>
            <a:r>
              <a:rPr lang="en-US" dirty="0"/>
              <a:t>4k display.</a:t>
            </a:r>
          </a:p>
          <a:p>
            <a:endParaRPr lang="en-US" dirty="0"/>
          </a:p>
        </p:txBody>
      </p:sp>
    </p:spTree>
    <p:extLst>
      <p:ext uri="{BB962C8B-B14F-4D97-AF65-F5344CB8AC3E}">
        <p14:creationId xmlns:p14="http://schemas.microsoft.com/office/powerpoint/2010/main" val="38526030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994392"/>
          </a:xfrm>
        </p:spPr>
        <p:txBody>
          <a:bodyPr/>
          <a:lstStyle/>
          <a:p>
            <a:r>
              <a:rPr lang="en-US" dirty="0"/>
              <a:t>Questions?</a:t>
            </a:r>
            <a:br>
              <a:rPr lang="en-US" dirty="0"/>
            </a:br>
            <a:br>
              <a:rPr lang="en-US" dirty="0"/>
            </a:br>
            <a:r>
              <a:rPr lang="en-US" dirty="0"/>
              <a:t>Resources:</a:t>
            </a:r>
          </a:p>
        </p:txBody>
      </p:sp>
      <p:sp>
        <p:nvSpPr>
          <p:cNvPr id="3" name="Text Placeholder 2"/>
          <p:cNvSpPr>
            <a:spLocks noGrp="1"/>
          </p:cNvSpPr>
          <p:nvPr>
            <p:ph type="body" sz="quarter" idx="10"/>
          </p:nvPr>
        </p:nvSpPr>
        <p:spPr>
          <a:xfrm>
            <a:off x="389965" y="2362200"/>
            <a:ext cx="8382000" cy="3151632"/>
          </a:xfrm>
        </p:spPr>
        <p:txBody>
          <a:bodyPr/>
          <a:lstStyle/>
          <a:p>
            <a:r>
              <a:rPr lang="en-US" dirty="0">
                <a:hlinkClick r:id="rId2"/>
              </a:rPr>
              <a:t>http://www.faa.gov/uas/</a:t>
            </a:r>
            <a:endParaRPr lang="en-US" dirty="0"/>
          </a:p>
          <a:p>
            <a:r>
              <a:rPr lang="en-US" dirty="0">
                <a:hlinkClick r:id="rId3"/>
              </a:rPr>
              <a:t>http://knowbeforeyoufly.org/</a:t>
            </a:r>
            <a:endParaRPr lang="en-US" dirty="0"/>
          </a:p>
          <a:p>
            <a:r>
              <a:rPr lang="en-US" dirty="0">
                <a:hlinkClick r:id="rId4"/>
              </a:rPr>
              <a:t>https://www.youtube.com/user/FAAnews</a:t>
            </a:r>
            <a:endParaRPr lang="en-US" dirty="0"/>
          </a:p>
          <a:p>
            <a:r>
              <a:rPr lang="en-US" dirty="0">
                <a:hlinkClick r:id="rId5"/>
              </a:rPr>
              <a:t>http://www.yuneec.com/</a:t>
            </a:r>
            <a:endParaRPr lang="en-US" dirty="0"/>
          </a:p>
          <a:p>
            <a:r>
              <a:rPr lang="en-US" dirty="0">
                <a:hlinkClick r:id="rId6"/>
              </a:rPr>
              <a:t>http://www.dji.com/</a:t>
            </a:r>
            <a:endParaRPr lang="en-US" dirty="0"/>
          </a:p>
          <a:p>
            <a:pPr marL="0" indent="0">
              <a:buNone/>
            </a:pPr>
            <a:endParaRPr lang="en-US" dirty="0"/>
          </a:p>
        </p:txBody>
      </p:sp>
    </p:spTree>
    <p:extLst>
      <p:ext uri="{BB962C8B-B14F-4D97-AF65-F5344CB8AC3E}">
        <p14:creationId xmlns:p14="http://schemas.microsoft.com/office/powerpoint/2010/main" val="2242111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a drone?</a:t>
            </a:r>
          </a:p>
        </p:txBody>
      </p:sp>
      <p:sp>
        <p:nvSpPr>
          <p:cNvPr id="3" name="Text Placeholder 2"/>
          <p:cNvSpPr>
            <a:spLocks noGrp="1"/>
          </p:cNvSpPr>
          <p:nvPr>
            <p:ph type="body" sz="quarter" idx="10"/>
          </p:nvPr>
        </p:nvSpPr>
        <p:spPr>
          <a:xfrm>
            <a:off x="381000" y="1411552"/>
            <a:ext cx="8382000" cy="5121402"/>
          </a:xfrm>
        </p:spPr>
        <p:txBody>
          <a:bodyPr/>
          <a:lstStyle/>
          <a:p>
            <a:pPr marL="0" indent="0" algn="ctr">
              <a:buNone/>
            </a:pPr>
            <a:r>
              <a:rPr lang="en-US" dirty="0"/>
              <a:t>Drone</a:t>
            </a:r>
          </a:p>
          <a:p>
            <a:pPr marL="0" indent="0" algn="ctr">
              <a:buNone/>
            </a:pPr>
            <a:r>
              <a:rPr lang="en-US" dirty="0"/>
              <a:t>UAV-Unmanned Aerial Vehicle</a:t>
            </a:r>
          </a:p>
          <a:p>
            <a:pPr marL="0" indent="0" algn="ctr">
              <a:buNone/>
            </a:pPr>
            <a:r>
              <a:rPr lang="en-US" dirty="0"/>
              <a:t>UAS-Unmanned Aircraft System</a:t>
            </a:r>
          </a:p>
          <a:p>
            <a:endParaRPr lang="en-US" dirty="0"/>
          </a:p>
          <a:p>
            <a:r>
              <a:rPr lang="en-US" dirty="0"/>
              <a:t>All of the above refer to remotely or autonomously guided unmanned aircraft</a:t>
            </a:r>
          </a:p>
          <a:p>
            <a:endParaRPr lang="en-US" dirty="0"/>
          </a:p>
          <a:p>
            <a:r>
              <a:rPr lang="en-US" dirty="0"/>
              <a:t>FAA registration regulations apply only to UAS that weigh between .55 </a:t>
            </a:r>
            <a:r>
              <a:rPr lang="en-US" dirty="0" err="1"/>
              <a:t>lbs</a:t>
            </a:r>
            <a:r>
              <a:rPr lang="en-US" dirty="0"/>
              <a:t> and 50 </a:t>
            </a:r>
            <a:r>
              <a:rPr lang="en-US" dirty="0" err="1"/>
              <a:t>lbs</a:t>
            </a:r>
            <a:r>
              <a:rPr lang="en-US" dirty="0"/>
              <a:t> </a:t>
            </a:r>
          </a:p>
          <a:p>
            <a:pPr marL="0" indent="0">
              <a:buNone/>
            </a:pPr>
            <a:endParaRPr lang="en-US" dirty="0"/>
          </a:p>
        </p:txBody>
      </p:sp>
    </p:spTree>
    <p:extLst>
      <p:ext uri="{BB962C8B-B14F-4D97-AF65-F5344CB8AC3E}">
        <p14:creationId xmlns:p14="http://schemas.microsoft.com/office/powerpoint/2010/main" val="26511695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dirty="0"/>
              <a:t>Key Regulations</a:t>
            </a:r>
          </a:p>
        </p:txBody>
      </p:sp>
      <p:sp>
        <p:nvSpPr>
          <p:cNvPr id="3" name="Text Placeholder 2"/>
          <p:cNvSpPr>
            <a:spLocks noGrp="1"/>
          </p:cNvSpPr>
          <p:nvPr>
            <p:ph type="body" sz="quarter" idx="10"/>
          </p:nvPr>
        </p:nvSpPr>
        <p:spPr>
          <a:xfrm>
            <a:off x="381000" y="1411552"/>
            <a:ext cx="8382000" cy="5459956"/>
          </a:xfrm>
        </p:spPr>
        <p:txBody>
          <a:bodyPr/>
          <a:lstStyle/>
          <a:p>
            <a:r>
              <a:rPr lang="en-US" dirty="0"/>
              <a:t>Complete regulations can be found at </a:t>
            </a:r>
            <a:r>
              <a:rPr lang="en-US" dirty="0">
                <a:hlinkClick r:id="rId3"/>
              </a:rPr>
              <a:t>http://www.faa.gov/uas/</a:t>
            </a:r>
            <a:endParaRPr lang="en-US" dirty="0"/>
          </a:p>
          <a:p>
            <a:pPr marL="0" indent="0">
              <a:buNone/>
            </a:pPr>
            <a:endParaRPr lang="en-US" dirty="0"/>
          </a:p>
          <a:p>
            <a:r>
              <a:rPr lang="en-US" dirty="0"/>
              <a:t>3 Categories of Operators</a:t>
            </a:r>
          </a:p>
          <a:p>
            <a:pPr lvl="1"/>
            <a:r>
              <a:rPr lang="en-US" dirty="0"/>
              <a:t>Model Aircraft  (Edu./Rec.)</a:t>
            </a:r>
          </a:p>
          <a:p>
            <a:pPr lvl="1"/>
            <a:r>
              <a:rPr lang="en-US" dirty="0"/>
              <a:t>Civil Operations (Comm./Incidental to Business)</a:t>
            </a:r>
          </a:p>
          <a:p>
            <a:pPr lvl="1"/>
            <a:r>
              <a:rPr lang="en-US" dirty="0"/>
              <a:t>Government Operations</a:t>
            </a:r>
          </a:p>
          <a:p>
            <a:r>
              <a:rPr lang="en-US" dirty="0"/>
              <a:t>FAA requires registration for all of these uses for UAS falling within the weight range.</a:t>
            </a:r>
          </a:p>
          <a:p>
            <a:r>
              <a:rPr lang="en-US" dirty="0">
                <a:hlinkClick r:id="rId4"/>
              </a:rPr>
              <a:t>http://www.faa.gov/uas/registration/</a:t>
            </a:r>
            <a:endParaRPr lang="en-US" dirty="0"/>
          </a:p>
          <a:p>
            <a:pPr marL="0" indent="0">
              <a:buNone/>
            </a:pPr>
            <a:endParaRPr lang="en-US" dirty="0"/>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437590"/>
          </a:xfrm>
        </p:spPr>
        <p:txBody>
          <a:bodyPr/>
          <a:lstStyle/>
          <a:p>
            <a:r>
              <a:rPr lang="en-US" dirty="0"/>
              <a:t>Model Aircraft</a:t>
            </a:r>
            <a:br>
              <a:rPr lang="en-US" dirty="0"/>
            </a:br>
            <a:r>
              <a:rPr lang="en-US" sz="3200" dirty="0">
                <a:solidFill>
                  <a:srgbClr val="DBB7FF"/>
                </a:solidFill>
              </a:rPr>
              <a:t>(Educational/Recreational) –  In addition to following the small UAS rules listed below, users must obtain an FAA  registration number, and must not engage in commercial activity. </a:t>
            </a:r>
            <a:endParaRPr lang="en-US" sz="3200" dirty="0"/>
          </a:p>
        </p:txBody>
      </p:sp>
      <p:sp>
        <p:nvSpPr>
          <p:cNvPr id="3" name="Text Placeholder 2"/>
          <p:cNvSpPr>
            <a:spLocks noGrp="1"/>
          </p:cNvSpPr>
          <p:nvPr>
            <p:ph type="body" sz="quarter" idx="10"/>
          </p:nvPr>
        </p:nvSpPr>
        <p:spPr>
          <a:xfrm>
            <a:off x="381000" y="2701528"/>
            <a:ext cx="8382000" cy="4456605"/>
          </a:xfrm>
        </p:spPr>
        <p:txBody>
          <a:bodyPr/>
          <a:lstStyle/>
          <a:p>
            <a:r>
              <a:rPr lang="en-US" sz="2400" dirty="0"/>
              <a:t>Fly below 400 feet and remain clear of surrounding obstacles</a:t>
            </a:r>
          </a:p>
          <a:p>
            <a:r>
              <a:rPr lang="en-US" sz="2400" dirty="0"/>
              <a:t>Keep the aircraft within visual line of sight at all times</a:t>
            </a:r>
          </a:p>
          <a:p>
            <a:r>
              <a:rPr lang="en-US" sz="2400" dirty="0"/>
              <a:t>Remain well clear of and yield to manned aircraft operations</a:t>
            </a:r>
          </a:p>
          <a:p>
            <a:r>
              <a:rPr lang="en-US" sz="2400" dirty="0"/>
              <a:t>Don't fly within 5 miles of an airport unless you contact the airport and control tower before flying</a:t>
            </a:r>
          </a:p>
          <a:p>
            <a:r>
              <a:rPr lang="en-US" sz="2400" dirty="0"/>
              <a:t>Don't fly near people or stadiums</a:t>
            </a:r>
          </a:p>
          <a:p>
            <a:r>
              <a:rPr lang="en-US" sz="2400" dirty="0"/>
              <a:t>Don't fly an aircraft that weighs more than 55 </a:t>
            </a:r>
            <a:r>
              <a:rPr lang="en-US" sz="2400" dirty="0" err="1"/>
              <a:t>lbs</a:t>
            </a:r>
            <a:endParaRPr lang="en-US" sz="2400" dirty="0"/>
          </a:p>
          <a:p>
            <a:r>
              <a:rPr lang="en-US" sz="2400" dirty="0"/>
              <a:t>Don't fly from a moving vehicle</a:t>
            </a:r>
          </a:p>
          <a:p>
            <a:r>
              <a:rPr lang="en-US" sz="2400" dirty="0"/>
              <a:t>Don’t fly at night</a:t>
            </a:r>
          </a:p>
          <a:p>
            <a:pPr marL="0" indent="0">
              <a:buNone/>
            </a:pPr>
            <a:endParaRPr lang="en-US" sz="2400" dirty="0"/>
          </a:p>
          <a:p>
            <a:endParaRPr lang="en-US" dirty="0"/>
          </a:p>
        </p:txBody>
      </p:sp>
    </p:spTree>
    <p:extLst>
      <p:ext uri="{BB962C8B-B14F-4D97-AF65-F5344CB8AC3E}">
        <p14:creationId xmlns:p14="http://schemas.microsoft.com/office/powerpoint/2010/main" val="3836041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215991"/>
          </a:xfrm>
        </p:spPr>
        <p:txBody>
          <a:bodyPr/>
          <a:lstStyle/>
          <a:p>
            <a:r>
              <a:rPr lang="en-US" dirty="0"/>
              <a:t>Civil Operations</a:t>
            </a:r>
            <a:br>
              <a:rPr lang="en-US" dirty="0"/>
            </a:br>
            <a:r>
              <a:rPr lang="en-US" sz="2800" dirty="0">
                <a:solidFill>
                  <a:srgbClr val="DBB7FF"/>
                </a:solidFill>
              </a:rPr>
              <a:t>(Commercial, Incidental to Business) – This category allows businesses to provide services for profit in areas such as:</a:t>
            </a:r>
            <a:br>
              <a:rPr lang="en-US" sz="3200" dirty="0">
                <a:solidFill>
                  <a:srgbClr val="DBB7FF"/>
                </a:solidFill>
              </a:rPr>
            </a:br>
            <a:r>
              <a:rPr lang="en-US" sz="3200" dirty="0">
                <a:solidFill>
                  <a:schemeClr val="accent5"/>
                </a:solidFill>
              </a:rPr>
              <a:t>*</a:t>
            </a:r>
            <a:r>
              <a:rPr lang="en-US" sz="2400" dirty="0">
                <a:solidFill>
                  <a:schemeClr val="tx1"/>
                </a:solidFill>
              </a:rPr>
              <a:t>real estate</a:t>
            </a:r>
            <a:r>
              <a:rPr lang="en-US" sz="2400" dirty="0">
                <a:solidFill>
                  <a:srgbClr val="DBB7FF"/>
                </a:solidFill>
              </a:rPr>
              <a:t>		 </a:t>
            </a:r>
            <a:r>
              <a:rPr lang="en-US" sz="2400" dirty="0">
                <a:solidFill>
                  <a:schemeClr val="accent5"/>
                </a:solidFill>
              </a:rPr>
              <a:t>*</a:t>
            </a:r>
            <a:r>
              <a:rPr lang="en-US" sz="2400" dirty="0">
                <a:solidFill>
                  <a:schemeClr val="tx1"/>
                </a:solidFill>
              </a:rPr>
              <a:t>agriculture</a:t>
            </a:r>
            <a:r>
              <a:rPr lang="en-US" sz="2400" dirty="0">
                <a:solidFill>
                  <a:srgbClr val="DBB7FF"/>
                </a:solidFill>
              </a:rPr>
              <a:t>		 </a:t>
            </a:r>
            <a:r>
              <a:rPr lang="en-US" sz="2400" dirty="0">
                <a:solidFill>
                  <a:schemeClr val="accent5"/>
                </a:solidFill>
              </a:rPr>
              <a:t>*</a:t>
            </a:r>
            <a:r>
              <a:rPr lang="en-US" sz="2400" dirty="0">
                <a:solidFill>
                  <a:schemeClr val="tx1"/>
                </a:solidFill>
              </a:rPr>
              <a:t>mapping</a:t>
            </a:r>
            <a:r>
              <a:rPr lang="en-US" sz="2400" dirty="0">
                <a:solidFill>
                  <a:srgbClr val="DBB7FF"/>
                </a:solidFill>
              </a:rPr>
              <a:t>		 </a:t>
            </a:r>
            <a:r>
              <a:rPr lang="en-US" sz="2400" dirty="0">
                <a:solidFill>
                  <a:schemeClr val="accent5"/>
                </a:solidFill>
              </a:rPr>
              <a:t>*</a:t>
            </a:r>
            <a:r>
              <a:rPr lang="en-US" sz="2400" dirty="0">
                <a:solidFill>
                  <a:schemeClr val="tx1"/>
                </a:solidFill>
              </a:rPr>
              <a:t>land surveys</a:t>
            </a:r>
            <a:r>
              <a:rPr lang="en-US" sz="2400" dirty="0">
                <a:solidFill>
                  <a:srgbClr val="DBB7FF"/>
                </a:solidFill>
              </a:rPr>
              <a:t>		 </a:t>
            </a:r>
            <a:r>
              <a:rPr lang="en-US" sz="2400" dirty="0">
                <a:solidFill>
                  <a:schemeClr val="accent5"/>
                </a:solidFill>
              </a:rPr>
              <a:t>*</a:t>
            </a:r>
            <a:r>
              <a:rPr lang="en-US" sz="2400" dirty="0">
                <a:solidFill>
                  <a:schemeClr val="tx1"/>
                </a:solidFill>
              </a:rPr>
              <a:t>photography</a:t>
            </a:r>
            <a:r>
              <a:rPr lang="en-US" sz="2400" dirty="0">
                <a:solidFill>
                  <a:srgbClr val="DBB7FF"/>
                </a:solidFill>
              </a:rPr>
              <a:t>	  	 </a:t>
            </a:r>
            <a:r>
              <a:rPr lang="en-US" sz="2400" dirty="0">
                <a:solidFill>
                  <a:schemeClr val="accent5"/>
                </a:solidFill>
              </a:rPr>
              <a:t>*</a:t>
            </a:r>
            <a:r>
              <a:rPr lang="en-US" sz="2400" dirty="0">
                <a:solidFill>
                  <a:schemeClr val="tx1"/>
                </a:solidFill>
              </a:rPr>
              <a:t>many others</a:t>
            </a:r>
          </a:p>
        </p:txBody>
      </p:sp>
      <p:sp>
        <p:nvSpPr>
          <p:cNvPr id="3" name="Text Placeholder 2"/>
          <p:cNvSpPr>
            <a:spLocks noGrp="1"/>
          </p:cNvSpPr>
          <p:nvPr>
            <p:ph type="body" sz="quarter" idx="10"/>
          </p:nvPr>
        </p:nvSpPr>
        <p:spPr>
          <a:xfrm>
            <a:off x="304800" y="2590800"/>
            <a:ext cx="8382000" cy="4856714"/>
          </a:xfrm>
        </p:spPr>
        <p:txBody>
          <a:bodyPr/>
          <a:lstStyle/>
          <a:p>
            <a:pPr marL="0" indent="0" algn="ctr">
              <a:buNone/>
            </a:pPr>
            <a:r>
              <a:rPr lang="en-US" sz="2400" dirty="0">
                <a:solidFill>
                  <a:schemeClr val="accent5"/>
                </a:solidFill>
                <a:hlinkClick r:id="rId2"/>
              </a:rPr>
              <a:t>Commercial operators are subject to additional considerations</a:t>
            </a:r>
          </a:p>
          <a:p>
            <a:pPr marL="0" indent="0">
              <a:buNone/>
            </a:pPr>
            <a:endParaRPr lang="en-US" sz="2000" dirty="0">
              <a:hlinkClick r:id="rId2"/>
            </a:endParaRPr>
          </a:p>
          <a:p>
            <a:r>
              <a:rPr lang="en-US" sz="2000" dirty="0">
                <a:solidFill>
                  <a:schemeClr val="accent1">
                    <a:lumMod val="40000"/>
                    <a:lumOff val="60000"/>
                  </a:schemeClr>
                </a:solidFill>
                <a:hlinkClick r:id="rId2"/>
              </a:rPr>
              <a:t>Remote Pilot Airman </a:t>
            </a:r>
            <a:r>
              <a:rPr lang="en-US" sz="2000" u="sng" dirty="0">
                <a:solidFill>
                  <a:schemeClr val="accent1">
                    <a:lumMod val="40000"/>
                    <a:lumOff val="60000"/>
                  </a:schemeClr>
                </a:solidFill>
              </a:rPr>
              <a:t>Certificate</a:t>
            </a:r>
            <a:r>
              <a:rPr lang="en-US" sz="2000" dirty="0"/>
              <a:t> - To become a pilot you must be at least 16 years old and able to read, speak, write, and understand English. You must be in sound physical and mental condition to safely operate a UAS. You must also pass the initial aeronautical knowledge exam at an FAA-approved knowledge testing center, which is valid for 2 years.  </a:t>
            </a:r>
          </a:p>
          <a:p>
            <a:r>
              <a:rPr lang="en-US" sz="2000" u="sng" dirty="0">
                <a:solidFill>
                  <a:schemeClr val="accent1">
                    <a:lumMod val="40000"/>
                    <a:lumOff val="60000"/>
                  </a:schemeClr>
                </a:solidFill>
              </a:rPr>
              <a:t>Currently Certified Pilots </a:t>
            </a:r>
            <a:r>
              <a:rPr lang="en-US" sz="2000" dirty="0"/>
              <a:t>- Must hold a pilot certificate issued under 14 CFR part 61, and have completed a flight review within the previous 24 months. Certificate holders must pass either a recurrent online training course OR recurrent knowledge test every two years. They must also complete the online training course "Part 107 small Unmanned Aircraft Systems”</a:t>
            </a:r>
          </a:p>
          <a:p>
            <a:r>
              <a:rPr lang="en-US" sz="2000" u="sng" dirty="0">
                <a:solidFill>
                  <a:schemeClr val="accent1">
                    <a:lumMod val="40000"/>
                    <a:lumOff val="60000"/>
                  </a:schemeClr>
                </a:solidFill>
              </a:rPr>
              <a:t>Certificate Holder Exemptions </a:t>
            </a:r>
            <a:r>
              <a:rPr lang="en-US" sz="2000" dirty="0"/>
              <a:t>– Certificate holders may apply for exemptions to the small UAS rules.</a:t>
            </a:r>
            <a:endParaRPr lang="en-US" sz="2000" u="sng" dirty="0">
              <a:solidFill>
                <a:schemeClr val="accent1">
                  <a:lumMod val="40000"/>
                  <a:lumOff val="60000"/>
                </a:schemeClr>
              </a:solidFill>
            </a:endParaRPr>
          </a:p>
          <a:p>
            <a:endParaRPr lang="en-US" sz="2000" dirty="0">
              <a:hlinkClick r:id="rId3"/>
            </a:endParaRPr>
          </a:p>
          <a:p>
            <a:endParaRPr lang="en-US" sz="2000" dirty="0"/>
          </a:p>
        </p:txBody>
      </p:sp>
    </p:spTree>
    <p:extLst>
      <p:ext uri="{BB962C8B-B14F-4D97-AF65-F5344CB8AC3E}">
        <p14:creationId xmlns:p14="http://schemas.microsoft.com/office/powerpoint/2010/main" val="3618893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a:t>Government Entities</a:t>
            </a:r>
            <a:br>
              <a:rPr lang="en-US" dirty="0"/>
            </a:br>
            <a:r>
              <a:rPr lang="en-US" sz="2700" dirty="0">
                <a:solidFill>
                  <a:schemeClr val="tx2"/>
                </a:solidFill>
              </a:rPr>
              <a:t> (e.g. law enforcement agencies, public universities, state governments, local municipalities)</a:t>
            </a:r>
            <a:br>
              <a:rPr lang="en-US" sz="2700" dirty="0">
                <a:solidFill>
                  <a:schemeClr val="tx2"/>
                </a:solidFill>
              </a:rPr>
            </a:br>
            <a:endParaRPr lang="en-US" sz="2700" dirty="0">
              <a:solidFill>
                <a:schemeClr val="tx2"/>
              </a:solidFill>
            </a:endParaRPr>
          </a:p>
        </p:txBody>
      </p:sp>
      <p:sp>
        <p:nvSpPr>
          <p:cNvPr id="3" name="Text Placeholder 2"/>
          <p:cNvSpPr>
            <a:spLocks noGrp="1"/>
          </p:cNvSpPr>
          <p:nvPr>
            <p:ph type="body" sz="quarter" idx="10"/>
          </p:nvPr>
        </p:nvSpPr>
        <p:spPr>
          <a:xfrm>
            <a:off x="381000" y="1676400"/>
            <a:ext cx="8382000" cy="5029200"/>
          </a:xfrm>
        </p:spPr>
        <p:txBody>
          <a:bodyPr>
            <a:noAutofit/>
          </a:bodyPr>
          <a:lstStyle/>
          <a:p>
            <a:pPr marL="0" indent="0">
              <a:buNone/>
            </a:pPr>
            <a:endParaRPr lang="en-US" sz="2000" dirty="0"/>
          </a:p>
          <a:p>
            <a:r>
              <a:rPr lang="en-US" sz="2400" u="sng" dirty="0">
                <a:solidFill>
                  <a:schemeClr val="accent1">
                    <a:lumMod val="40000"/>
                    <a:lumOff val="60000"/>
                  </a:schemeClr>
                </a:solidFill>
              </a:rPr>
              <a:t>Fly under the small UAS rule </a:t>
            </a:r>
            <a:r>
              <a:rPr lang="en-US" sz="2400" dirty="0"/>
              <a:t>– follow all rules under 14 CFR part 107, including aircraft and pilot requirements</a:t>
            </a:r>
          </a:p>
          <a:p>
            <a:pPr marL="0" indent="0">
              <a:buNone/>
            </a:pPr>
            <a:endParaRPr lang="en-US" sz="2400" dirty="0"/>
          </a:p>
          <a:p>
            <a:pPr marL="0" indent="0">
              <a:buNone/>
            </a:pPr>
            <a:r>
              <a:rPr lang="en-US" sz="2400" dirty="0"/>
              <a:t>OR</a:t>
            </a:r>
          </a:p>
          <a:p>
            <a:endParaRPr lang="en-US" sz="2400" dirty="0"/>
          </a:p>
          <a:p>
            <a:r>
              <a:rPr lang="en-US" sz="2400" u="sng" dirty="0">
                <a:solidFill>
                  <a:schemeClr val="accent1">
                    <a:lumMod val="40000"/>
                    <a:lumOff val="60000"/>
                  </a:schemeClr>
                </a:solidFill>
              </a:rPr>
              <a:t>Obtain a blanket public Certificate of Waiver or Authorization (COA) </a:t>
            </a:r>
            <a:r>
              <a:rPr lang="en-US" sz="2400" dirty="0"/>
              <a:t>–  The COA permits nationwide flights in Class G airspace at or below 400 feet, self-certification of the UAS pilot, and the option to obtain emergency COAs (e-COAs) under special circumstances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What is currently happening?</a:t>
            </a:r>
          </a:p>
        </p:txBody>
      </p:sp>
      <p:sp>
        <p:nvSpPr>
          <p:cNvPr id="3" name="Content Placeholder 2"/>
          <p:cNvSpPr>
            <a:spLocks noGrp="1"/>
          </p:cNvSpPr>
          <p:nvPr>
            <p:ph idx="1"/>
          </p:nvPr>
        </p:nvSpPr>
        <p:spPr>
          <a:xfrm>
            <a:off x="304800" y="1828800"/>
            <a:ext cx="8382000" cy="4973669"/>
          </a:xfrm>
        </p:spPr>
        <p:txBody>
          <a:bodyPr/>
          <a:lstStyle/>
          <a:p>
            <a:r>
              <a:rPr lang="en-US" sz="2400" dirty="0"/>
              <a:t>Because drones are the “cutting edge technology” of the moment, regulations are being incrementally implemented.</a:t>
            </a:r>
          </a:p>
          <a:p>
            <a:r>
              <a:rPr lang="en-US" sz="2400" dirty="0"/>
              <a:t>There is very little information available on current research partly due to restrictions from previous regulations.</a:t>
            </a:r>
          </a:p>
          <a:p>
            <a:r>
              <a:rPr lang="en-US" sz="2400" dirty="0"/>
              <a:t>Professor Tao Tang of Buffalo State is currently utilizing a UAS to locate water chestnut in the Tonawanda creek and Erie canal.</a:t>
            </a:r>
          </a:p>
          <a:p>
            <a:r>
              <a:rPr lang="en-US" sz="2400" dirty="0"/>
              <a:t>Several PRISMs are experimenting with UAS operation and applications to ISM</a:t>
            </a:r>
          </a:p>
          <a:p>
            <a:r>
              <a:rPr lang="en-US" sz="2400" dirty="0"/>
              <a:t>NYSDEC has created a “UAS Unit”, with certified pilots and state of the art gear.</a:t>
            </a:r>
          </a:p>
          <a:p>
            <a:r>
              <a:rPr lang="en-US" sz="2400" dirty="0"/>
              <a:t>UAS are gaining acceptance as they become more common.</a:t>
            </a:r>
          </a:p>
          <a:p>
            <a:r>
              <a:rPr lang="en-US" sz="2400" dirty="0"/>
              <a:t>People are just starting to imagine/implement non-military uses.</a:t>
            </a:r>
          </a:p>
          <a:p>
            <a:pPr marL="0" indent="0">
              <a:buNone/>
            </a:pPr>
            <a:endParaRPr lang="en-US" dirty="0"/>
          </a:p>
        </p:txBody>
      </p:sp>
    </p:spTree>
    <p:extLst>
      <p:ext uri="{BB962C8B-B14F-4D97-AF65-F5344CB8AC3E}">
        <p14:creationId xmlns:p14="http://schemas.microsoft.com/office/powerpoint/2010/main" val="188358047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Potential Is Incredible!!!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066801"/>
            <a:ext cx="9143999" cy="5791199"/>
          </a:xfrm>
        </p:spPr>
      </p:pic>
      <p:sp>
        <p:nvSpPr>
          <p:cNvPr id="5" name="TextBox 4"/>
          <p:cNvSpPr txBox="1"/>
          <p:nvPr/>
        </p:nvSpPr>
        <p:spPr>
          <a:xfrm>
            <a:off x="381000" y="1524000"/>
            <a:ext cx="4571957" cy="369332"/>
          </a:xfrm>
          <a:prstGeom prst="rect">
            <a:avLst/>
          </a:prstGeom>
          <a:noFill/>
        </p:spPr>
        <p:txBody>
          <a:bodyPr wrap="none" rtlCol="0">
            <a:spAutoFit/>
          </a:bodyPr>
          <a:lstStyle/>
          <a:p>
            <a:r>
              <a:rPr lang="en-US" dirty="0">
                <a:solidFill>
                  <a:schemeClr val="bg1"/>
                </a:solidFill>
              </a:rPr>
              <a:t>Southwick Beach/Lakeview WMA – Beach loop</a:t>
            </a:r>
          </a:p>
        </p:txBody>
      </p:sp>
    </p:spTree>
    <p:extLst>
      <p:ext uri="{BB962C8B-B14F-4D97-AF65-F5344CB8AC3E}">
        <p14:creationId xmlns:p14="http://schemas.microsoft.com/office/powerpoint/2010/main" val="299688742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a:t>Drone Applying Pesticide</a:t>
            </a:r>
            <a:br>
              <a:rPr lang="en-US" dirty="0"/>
            </a:br>
            <a:r>
              <a:rPr lang="en-US" sz="2400" dirty="0">
                <a:solidFill>
                  <a:srgbClr val="DBB7FF"/>
                </a:solidFill>
              </a:rPr>
              <a:t>Agricultural/ISM application research  will  undoubtedly  lead to unimagined breakthroughs in the near future.</a:t>
            </a:r>
            <a:endParaRPr lang="en-US" sz="2400" dirty="0"/>
          </a:p>
        </p:txBody>
      </p:sp>
      <p:pic>
        <p:nvPicPr>
          <p:cNvPr id="1026" name="Picture 2" descr="Multi-Rotor Unmanned Aerial Vehicle(UAV) Drone For Agricultural Spra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1828800"/>
            <a:ext cx="8125942" cy="215444"/>
          </a:xfrm>
          <a:prstGeom prst="rect">
            <a:avLst/>
          </a:prstGeom>
          <a:noFill/>
        </p:spPr>
        <p:txBody>
          <a:bodyPr wrap="none" rtlCol="0">
            <a:spAutoFit/>
          </a:bodyPr>
          <a:lstStyle/>
          <a:p>
            <a:r>
              <a:rPr lang="en-US" sz="800" dirty="0"/>
              <a:t>https://</a:t>
            </a:r>
            <a:r>
              <a:rPr lang="en-US" sz="800" dirty="0">
                <a:solidFill>
                  <a:schemeClr val="accent6"/>
                </a:solidFill>
              </a:rPr>
              <a:t>s.yimg.com/fz/api/res/1.2/IpzQC.kuFU</a:t>
            </a:r>
            <a:r>
              <a:rPr lang="en-US" sz="800" dirty="0"/>
              <a:t>__p_1QqdQ5Qg--/YXBwaWQ9c3JjaGRkO2g9NjQwO3E9OTU7dz0xMTM3/http://img.xuijs.com/nimg/7a/c7/d664ff6cba7a9af1b0dad9e3de29.jpg</a:t>
            </a:r>
          </a:p>
        </p:txBody>
      </p:sp>
    </p:spTree>
    <p:extLst>
      <p:ext uri="{BB962C8B-B14F-4D97-AF65-F5344CB8AC3E}">
        <p14:creationId xmlns:p14="http://schemas.microsoft.com/office/powerpoint/2010/main" val="17701637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Purple Segoe 4-3 template-template_April-17-2007">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034FC5E-237A-4A5C-8BD8-ECE9DF7B40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(Purple-blue brushed metal and curves design)</Template>
  <TotalTime>703</TotalTime>
  <Words>1027</Words>
  <Application>Microsoft Office PowerPoint</Application>
  <PresentationFormat>On-screen Show (4:3)</PresentationFormat>
  <Paragraphs>99</Paragraphs>
  <Slides>13</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Courier New</vt:lpstr>
      <vt:lpstr>Wingdings</vt:lpstr>
      <vt:lpstr>Purple Segoe 4-3 template-template_April-17-2007</vt:lpstr>
      <vt:lpstr>White with Courier font for code slides</vt:lpstr>
      <vt:lpstr>Using Drones For Invasive Species Management</vt:lpstr>
      <vt:lpstr>What is a drone?</vt:lpstr>
      <vt:lpstr>Key Regulations</vt:lpstr>
      <vt:lpstr>Model Aircraft (Educational/Recreational) –  In addition to following the small UAS rules listed below, users must obtain an FAA  registration number, and must not engage in commercial activity. </vt:lpstr>
      <vt:lpstr>Civil Operations (Commercial, Incidental to Business) – This category allows businesses to provide services for profit in areas such as: *real estate   *agriculture   *mapping   *land surveys   *photography     *many others</vt:lpstr>
      <vt:lpstr>Government Entities  (e.g. law enforcement agencies, public universities, state governments, local municipalities) </vt:lpstr>
      <vt:lpstr>What is currently happening?</vt:lpstr>
      <vt:lpstr>The Potential Is Incredible!!!</vt:lpstr>
      <vt:lpstr>Drone Applying Pesticide Agricultural/ISM application research  will  undoubtedly  lead to unimagined breakthroughs in the near future.</vt:lpstr>
      <vt:lpstr>UAS Technology Development</vt:lpstr>
      <vt:lpstr>Difficulties Of UAS Utilization/Operation</vt:lpstr>
      <vt:lpstr>Processing Requirements</vt:lpstr>
      <vt:lpstr>Questions?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Drones For Invasive Species Management</dc:title>
  <dc:creator>Jmpayette</dc:creator>
  <cp:keywords/>
  <cp:lastModifiedBy>Megan Pistolese</cp:lastModifiedBy>
  <cp:revision>83</cp:revision>
  <dcterms:created xsi:type="dcterms:W3CDTF">2016-05-10T22:19:03Z</dcterms:created>
  <dcterms:modified xsi:type="dcterms:W3CDTF">2017-06-13T15:36:44Z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TC102867269990</vt:lpwstr>
  </property>
</Properties>
</file>