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39" r:id="rId3"/>
    <p:sldId id="427" r:id="rId4"/>
    <p:sldId id="324" r:id="rId5"/>
    <p:sldId id="394" r:id="rId6"/>
    <p:sldId id="366" r:id="rId7"/>
    <p:sldId id="379" r:id="rId8"/>
    <p:sldId id="395" r:id="rId9"/>
    <p:sldId id="367" r:id="rId10"/>
    <p:sldId id="382" r:id="rId11"/>
    <p:sldId id="397" r:id="rId12"/>
    <p:sldId id="370" r:id="rId13"/>
    <p:sldId id="390" r:id="rId14"/>
    <p:sldId id="368" r:id="rId15"/>
    <p:sldId id="444" r:id="rId16"/>
    <p:sldId id="332" r:id="rId17"/>
    <p:sldId id="425" r:id="rId18"/>
    <p:sldId id="426" r:id="rId19"/>
    <p:sldId id="265" r:id="rId20"/>
    <p:sldId id="266" r:id="rId21"/>
    <p:sldId id="405" r:id="rId22"/>
    <p:sldId id="407" r:id="rId23"/>
    <p:sldId id="408" r:id="rId24"/>
    <p:sldId id="409" r:id="rId25"/>
    <p:sldId id="410" r:id="rId26"/>
    <p:sldId id="437" r:id="rId27"/>
    <p:sldId id="439" r:id="rId28"/>
    <p:sldId id="438" r:id="rId29"/>
    <p:sldId id="412" r:id="rId30"/>
    <p:sldId id="406" r:id="rId31"/>
    <p:sldId id="411" r:id="rId32"/>
    <p:sldId id="428" r:id="rId33"/>
    <p:sldId id="413" r:id="rId34"/>
    <p:sldId id="414" r:id="rId35"/>
    <p:sldId id="416" r:id="rId36"/>
    <p:sldId id="415" r:id="rId37"/>
    <p:sldId id="418" r:id="rId38"/>
    <p:sldId id="419" r:id="rId39"/>
    <p:sldId id="284" r:id="rId40"/>
    <p:sldId id="431" r:id="rId41"/>
    <p:sldId id="423" r:id="rId42"/>
    <p:sldId id="434" r:id="rId43"/>
    <p:sldId id="432" r:id="rId44"/>
    <p:sldId id="433" r:id="rId45"/>
    <p:sldId id="435" r:id="rId46"/>
    <p:sldId id="422" r:id="rId47"/>
    <p:sldId id="417" r:id="rId48"/>
    <p:sldId id="424" r:id="rId49"/>
    <p:sldId id="429" r:id="rId50"/>
    <p:sldId id="440" r:id="rId51"/>
    <p:sldId id="441" r:id="rId52"/>
    <p:sldId id="442" r:id="rId53"/>
    <p:sldId id="445" r:id="rId54"/>
    <p:sldId id="403" r:id="rId55"/>
  </p:sldIdLst>
  <p:sldSz cx="9144000" cy="6858000" type="screen4x3"/>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29"/>
    <p:restoredTop sz="94224"/>
  </p:normalViewPr>
  <p:slideViewPr>
    <p:cSldViewPr>
      <p:cViewPr varScale="1">
        <p:scale>
          <a:sx n="77" d="100"/>
          <a:sy n="77" d="100"/>
        </p:scale>
        <p:origin x="17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7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Low stress</c:v>
                </c:pt>
              </c:strCache>
            </c:strRef>
          </c:tx>
          <c:invertIfNegative val="0"/>
          <c:cat>
            <c:strRef>
              <c:f>Sheet1!$A$2:$A$6</c:f>
              <c:strCache>
                <c:ptCount val="5"/>
                <c:pt idx="0">
                  <c:v>68 days drought</c:v>
                </c:pt>
                <c:pt idx="1">
                  <c:v>70 days drought</c:v>
                </c:pt>
                <c:pt idx="2">
                  <c:v>25 days post</c:v>
                </c:pt>
                <c:pt idx="3">
                  <c:v>46 days post</c:v>
                </c:pt>
                <c:pt idx="4">
                  <c:v>67 days post</c:v>
                </c:pt>
              </c:strCache>
            </c:strRef>
          </c:cat>
          <c:val>
            <c:numRef>
              <c:f>Sheet1!$B$2:$B$6</c:f>
              <c:numCache>
                <c:formatCode>0.00</c:formatCode>
                <c:ptCount val="5"/>
                <c:pt idx="0">
                  <c:v>5.4977108255796754</c:v>
                </c:pt>
                <c:pt idx="1">
                  <c:v>2.4073253581450258</c:v>
                </c:pt>
                <c:pt idx="2">
                  <c:v>2.3925564909171451</c:v>
                </c:pt>
                <c:pt idx="3">
                  <c:v>7.6022744055530991</c:v>
                </c:pt>
                <c:pt idx="4">
                  <c:v>17.459262541229752</c:v>
                </c:pt>
              </c:numCache>
            </c:numRef>
          </c:val>
          <c:extLst>
            <c:ext xmlns:c16="http://schemas.microsoft.com/office/drawing/2014/chart" uri="{C3380CC4-5D6E-409C-BE32-E72D297353CC}">
              <c16:uniqueId val="{00000000-A255-4C24-9F5B-A2C61D978E9B}"/>
            </c:ext>
          </c:extLst>
        </c:ser>
        <c:ser>
          <c:idx val="1"/>
          <c:order val="1"/>
          <c:tx>
            <c:strRef>
              <c:f>Sheet1!$C$1</c:f>
              <c:strCache>
                <c:ptCount val="1"/>
                <c:pt idx="0">
                  <c:v>Med stress</c:v>
                </c:pt>
              </c:strCache>
            </c:strRef>
          </c:tx>
          <c:invertIfNegative val="0"/>
          <c:cat>
            <c:strRef>
              <c:f>Sheet1!$A$2:$A$6</c:f>
              <c:strCache>
                <c:ptCount val="5"/>
                <c:pt idx="0">
                  <c:v>68 days drought</c:v>
                </c:pt>
                <c:pt idx="1">
                  <c:v>70 days drought</c:v>
                </c:pt>
                <c:pt idx="2">
                  <c:v>25 days post</c:v>
                </c:pt>
                <c:pt idx="3">
                  <c:v>46 days post</c:v>
                </c:pt>
                <c:pt idx="4">
                  <c:v>67 days post</c:v>
                </c:pt>
              </c:strCache>
            </c:strRef>
          </c:cat>
          <c:val>
            <c:numRef>
              <c:f>Sheet1!$C$2:$C$6</c:f>
              <c:numCache>
                <c:formatCode>0.00</c:formatCode>
                <c:ptCount val="5"/>
                <c:pt idx="0">
                  <c:v>7.5075075075075104E-2</c:v>
                </c:pt>
                <c:pt idx="1">
                  <c:v>8.6151725495987805E-2</c:v>
                </c:pt>
                <c:pt idx="2">
                  <c:v>9.8188352286712899</c:v>
                </c:pt>
                <c:pt idx="3">
                  <c:v>38.871658543789678</c:v>
                </c:pt>
                <c:pt idx="4">
                  <c:v>50.86028651602421</c:v>
                </c:pt>
              </c:numCache>
            </c:numRef>
          </c:val>
          <c:extLst>
            <c:ext xmlns:c16="http://schemas.microsoft.com/office/drawing/2014/chart" uri="{C3380CC4-5D6E-409C-BE32-E72D297353CC}">
              <c16:uniqueId val="{00000001-A255-4C24-9F5B-A2C61D978E9B}"/>
            </c:ext>
          </c:extLst>
        </c:ser>
        <c:ser>
          <c:idx val="2"/>
          <c:order val="2"/>
          <c:tx>
            <c:strRef>
              <c:f>Sheet1!$D$1</c:f>
              <c:strCache>
                <c:ptCount val="1"/>
                <c:pt idx="0">
                  <c:v>Severe stress</c:v>
                </c:pt>
              </c:strCache>
            </c:strRef>
          </c:tx>
          <c:invertIfNegative val="0"/>
          <c:cat>
            <c:strRef>
              <c:f>Sheet1!$A$2:$A$6</c:f>
              <c:strCache>
                <c:ptCount val="5"/>
                <c:pt idx="0">
                  <c:v>68 days drought</c:v>
                </c:pt>
                <c:pt idx="1">
                  <c:v>70 days drought</c:v>
                </c:pt>
                <c:pt idx="2">
                  <c:v>25 days post</c:v>
                </c:pt>
                <c:pt idx="3">
                  <c:v>46 days post</c:v>
                </c:pt>
                <c:pt idx="4">
                  <c:v>67 days post</c:v>
                </c:pt>
              </c:strCache>
            </c:strRef>
          </c:cat>
          <c:val>
            <c:numRef>
              <c:f>Sheet1!$D$2:$D$6</c:f>
              <c:numCache>
                <c:formatCode>0.00</c:formatCode>
                <c:ptCount val="5"/>
                <c:pt idx="0">
                  <c:v>0.230148180967853</c:v>
                </c:pt>
                <c:pt idx="1">
                  <c:v>0.13168906611529599</c:v>
                </c:pt>
                <c:pt idx="2">
                  <c:v>1.6344213065524531</c:v>
                </c:pt>
                <c:pt idx="3">
                  <c:v>23.172352680549398</c:v>
                </c:pt>
                <c:pt idx="4">
                  <c:v>43.753999901540901</c:v>
                </c:pt>
              </c:numCache>
            </c:numRef>
          </c:val>
          <c:extLst>
            <c:ext xmlns:c16="http://schemas.microsoft.com/office/drawing/2014/chart" uri="{C3380CC4-5D6E-409C-BE32-E72D297353CC}">
              <c16:uniqueId val="{00000002-A255-4C24-9F5B-A2C61D978E9B}"/>
            </c:ext>
          </c:extLst>
        </c:ser>
        <c:dLbls>
          <c:showLegendKey val="0"/>
          <c:showVal val="0"/>
          <c:showCatName val="0"/>
          <c:showSerName val="0"/>
          <c:showPercent val="0"/>
          <c:showBubbleSize val="0"/>
        </c:dLbls>
        <c:gapWidth val="150"/>
        <c:shape val="box"/>
        <c:axId val="33604368"/>
        <c:axId val="33608752"/>
        <c:axId val="0"/>
      </c:bar3DChart>
      <c:catAx>
        <c:axId val="33604368"/>
        <c:scaling>
          <c:orientation val="minMax"/>
        </c:scaling>
        <c:delete val="0"/>
        <c:axPos val="b"/>
        <c:numFmt formatCode="General" sourceLinked="0"/>
        <c:majorTickMark val="out"/>
        <c:minorTickMark val="none"/>
        <c:tickLblPos val="nextTo"/>
        <c:txPr>
          <a:bodyPr/>
          <a:lstStyle/>
          <a:p>
            <a:pPr>
              <a:defRPr b="1">
                <a:solidFill>
                  <a:schemeClr val="bg1"/>
                </a:solidFill>
                <a:latin typeface="Arial" pitchFamily="34" charset="0"/>
                <a:cs typeface="Arial" pitchFamily="34" charset="0"/>
              </a:defRPr>
            </a:pPr>
            <a:endParaRPr lang="en-US"/>
          </a:p>
        </c:txPr>
        <c:crossAx val="33608752"/>
        <c:crosses val="autoZero"/>
        <c:auto val="1"/>
        <c:lblAlgn val="ctr"/>
        <c:lblOffset val="100"/>
        <c:noMultiLvlLbl val="0"/>
      </c:catAx>
      <c:valAx>
        <c:axId val="33608752"/>
        <c:scaling>
          <c:orientation val="minMax"/>
          <c:max val="50"/>
        </c:scaling>
        <c:delete val="0"/>
        <c:axPos val="l"/>
        <c:majorGridlines/>
        <c:numFmt formatCode="General" sourceLinked="0"/>
        <c:majorTickMark val="out"/>
        <c:minorTickMark val="none"/>
        <c:tickLblPos val="nextTo"/>
        <c:txPr>
          <a:bodyPr/>
          <a:lstStyle/>
          <a:p>
            <a:pPr>
              <a:defRPr b="1">
                <a:solidFill>
                  <a:schemeClr val="bg1"/>
                </a:solidFill>
                <a:latin typeface="Arial" pitchFamily="34" charset="0"/>
                <a:cs typeface="Arial" pitchFamily="34" charset="0"/>
              </a:defRPr>
            </a:pPr>
            <a:endParaRPr lang="en-US"/>
          </a:p>
        </c:txPr>
        <c:crossAx val="33604368"/>
        <c:crosses val="autoZero"/>
        <c:crossBetween val="between"/>
        <c:majorUnit val="10"/>
      </c:valAx>
    </c:plotArea>
    <c:legend>
      <c:legendPos val="r"/>
      <c:overlay val="0"/>
      <c:txPr>
        <a:bodyPr/>
        <a:lstStyle/>
        <a:p>
          <a:pPr>
            <a:defRPr b="1">
              <a:solidFill>
                <a:schemeClr val="bg1"/>
              </a:solidFill>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Low stress</c:v>
                </c:pt>
              </c:strCache>
            </c:strRef>
          </c:tx>
          <c:invertIfNegative val="0"/>
          <c:cat>
            <c:strRef>
              <c:f>Sheet1!$A$2:$A$3</c:f>
              <c:strCache>
                <c:ptCount val="2"/>
                <c:pt idx="0">
                  <c:v>70 drought days</c:v>
                </c:pt>
                <c:pt idx="1">
                  <c:v>67 post-drought days</c:v>
                </c:pt>
              </c:strCache>
            </c:strRef>
          </c:cat>
          <c:val>
            <c:numRef>
              <c:f>Sheet1!$B$2:$B$3</c:f>
              <c:numCache>
                <c:formatCode>0</c:formatCode>
                <c:ptCount val="2"/>
                <c:pt idx="0">
                  <c:v>231.63</c:v>
                </c:pt>
                <c:pt idx="1">
                  <c:v>277.60000000000002</c:v>
                </c:pt>
              </c:numCache>
            </c:numRef>
          </c:val>
          <c:extLst>
            <c:ext xmlns:c16="http://schemas.microsoft.com/office/drawing/2014/chart" uri="{C3380CC4-5D6E-409C-BE32-E72D297353CC}">
              <c16:uniqueId val="{00000000-9A78-409E-8AAF-69C741DDAB6B}"/>
            </c:ext>
          </c:extLst>
        </c:ser>
        <c:ser>
          <c:idx val="1"/>
          <c:order val="1"/>
          <c:tx>
            <c:strRef>
              <c:f>Sheet1!$C$1</c:f>
              <c:strCache>
                <c:ptCount val="1"/>
                <c:pt idx="0">
                  <c:v>Med stress</c:v>
                </c:pt>
              </c:strCache>
            </c:strRef>
          </c:tx>
          <c:invertIfNegative val="0"/>
          <c:cat>
            <c:strRef>
              <c:f>Sheet1!$A$2:$A$3</c:f>
              <c:strCache>
                <c:ptCount val="2"/>
                <c:pt idx="0">
                  <c:v>70 drought days</c:v>
                </c:pt>
                <c:pt idx="1">
                  <c:v>67 post-drought days</c:v>
                </c:pt>
              </c:strCache>
            </c:strRef>
          </c:cat>
          <c:val>
            <c:numRef>
              <c:f>Sheet1!$C$2:$C$3</c:f>
              <c:numCache>
                <c:formatCode>0</c:formatCode>
                <c:ptCount val="2"/>
                <c:pt idx="0">
                  <c:v>64.44</c:v>
                </c:pt>
                <c:pt idx="1">
                  <c:v>627.62</c:v>
                </c:pt>
              </c:numCache>
            </c:numRef>
          </c:val>
          <c:extLst>
            <c:ext xmlns:c16="http://schemas.microsoft.com/office/drawing/2014/chart" uri="{C3380CC4-5D6E-409C-BE32-E72D297353CC}">
              <c16:uniqueId val="{00000001-9A78-409E-8AAF-69C741DDAB6B}"/>
            </c:ext>
          </c:extLst>
        </c:ser>
        <c:ser>
          <c:idx val="2"/>
          <c:order val="2"/>
          <c:tx>
            <c:strRef>
              <c:f>Sheet1!$D$1</c:f>
              <c:strCache>
                <c:ptCount val="1"/>
                <c:pt idx="0">
                  <c:v>Severe stress</c:v>
                </c:pt>
              </c:strCache>
            </c:strRef>
          </c:tx>
          <c:invertIfNegative val="0"/>
          <c:cat>
            <c:strRef>
              <c:f>Sheet1!$A$2:$A$3</c:f>
              <c:strCache>
                <c:ptCount val="2"/>
                <c:pt idx="0">
                  <c:v>70 drought days</c:v>
                </c:pt>
                <c:pt idx="1">
                  <c:v>67 post-drought days</c:v>
                </c:pt>
              </c:strCache>
            </c:strRef>
          </c:cat>
          <c:val>
            <c:numRef>
              <c:f>Sheet1!$D$2:$D$3</c:f>
              <c:numCache>
                <c:formatCode>0</c:formatCode>
                <c:ptCount val="2"/>
                <c:pt idx="0">
                  <c:v>25.29</c:v>
                </c:pt>
                <c:pt idx="1">
                  <c:v>273.19</c:v>
                </c:pt>
              </c:numCache>
            </c:numRef>
          </c:val>
          <c:extLst>
            <c:ext xmlns:c16="http://schemas.microsoft.com/office/drawing/2014/chart" uri="{C3380CC4-5D6E-409C-BE32-E72D297353CC}">
              <c16:uniqueId val="{00000002-9A78-409E-8AAF-69C741DDAB6B}"/>
            </c:ext>
          </c:extLst>
        </c:ser>
        <c:dLbls>
          <c:showLegendKey val="0"/>
          <c:showVal val="0"/>
          <c:showCatName val="0"/>
          <c:showSerName val="0"/>
          <c:showPercent val="0"/>
          <c:showBubbleSize val="0"/>
        </c:dLbls>
        <c:gapWidth val="150"/>
        <c:shape val="box"/>
        <c:axId val="33642656"/>
        <c:axId val="33647040"/>
        <c:axId val="0"/>
      </c:bar3DChart>
      <c:catAx>
        <c:axId val="33642656"/>
        <c:scaling>
          <c:orientation val="minMax"/>
        </c:scaling>
        <c:delete val="0"/>
        <c:axPos val="b"/>
        <c:numFmt formatCode="General" sourceLinked="0"/>
        <c:majorTickMark val="out"/>
        <c:minorTickMark val="none"/>
        <c:tickLblPos val="nextTo"/>
        <c:txPr>
          <a:bodyPr/>
          <a:lstStyle/>
          <a:p>
            <a:pPr>
              <a:defRPr b="1">
                <a:solidFill>
                  <a:schemeClr val="bg1"/>
                </a:solidFill>
                <a:latin typeface="Arial" pitchFamily="34" charset="0"/>
                <a:cs typeface="Arial" pitchFamily="34" charset="0"/>
              </a:defRPr>
            </a:pPr>
            <a:endParaRPr lang="en-US"/>
          </a:p>
        </c:txPr>
        <c:crossAx val="33647040"/>
        <c:crosses val="autoZero"/>
        <c:auto val="1"/>
        <c:lblAlgn val="ctr"/>
        <c:lblOffset val="100"/>
        <c:noMultiLvlLbl val="0"/>
      </c:catAx>
      <c:valAx>
        <c:axId val="33647040"/>
        <c:scaling>
          <c:orientation val="minMax"/>
        </c:scaling>
        <c:delete val="0"/>
        <c:axPos val="l"/>
        <c:majorGridlines/>
        <c:numFmt formatCode="General" sourceLinked="0"/>
        <c:majorTickMark val="out"/>
        <c:minorTickMark val="none"/>
        <c:tickLblPos val="nextTo"/>
        <c:txPr>
          <a:bodyPr/>
          <a:lstStyle/>
          <a:p>
            <a:pPr>
              <a:defRPr b="1">
                <a:solidFill>
                  <a:schemeClr val="bg1"/>
                </a:solidFill>
                <a:latin typeface="Arial" pitchFamily="34" charset="0"/>
                <a:cs typeface="Arial" pitchFamily="34" charset="0"/>
              </a:defRPr>
            </a:pPr>
            <a:endParaRPr lang="en-US"/>
          </a:p>
        </c:txPr>
        <c:crossAx val="33642656"/>
        <c:crosses val="autoZero"/>
        <c:crossBetween val="between"/>
      </c:valAx>
    </c:plotArea>
    <c:legend>
      <c:legendPos val="r"/>
      <c:overlay val="0"/>
      <c:txPr>
        <a:bodyPr/>
        <a:lstStyle/>
        <a:p>
          <a:pPr>
            <a:defRPr b="1">
              <a:solidFill>
                <a:schemeClr val="bg1"/>
              </a:solidFill>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Low stress</c:v>
                </c:pt>
              </c:strCache>
            </c:strRef>
          </c:tx>
          <c:invertIfNegative val="0"/>
          <c:cat>
            <c:strRef>
              <c:f>Sheet1!$A$2:$A$4</c:f>
              <c:strCache>
                <c:ptCount val="3"/>
                <c:pt idx="0">
                  <c:v>Day 25</c:v>
                </c:pt>
                <c:pt idx="1">
                  <c:v>Day 46</c:v>
                </c:pt>
                <c:pt idx="2">
                  <c:v>Day 67</c:v>
                </c:pt>
              </c:strCache>
            </c:strRef>
          </c:cat>
          <c:val>
            <c:numRef>
              <c:f>Sheet1!$B$2:$B$4</c:f>
              <c:numCache>
                <c:formatCode>0</c:formatCode>
                <c:ptCount val="3"/>
                <c:pt idx="0">
                  <c:v>52.7</c:v>
                </c:pt>
                <c:pt idx="1">
                  <c:v>74.900000000000006</c:v>
                </c:pt>
                <c:pt idx="2">
                  <c:v>89.5</c:v>
                </c:pt>
              </c:numCache>
            </c:numRef>
          </c:val>
          <c:extLst>
            <c:ext xmlns:c16="http://schemas.microsoft.com/office/drawing/2014/chart" uri="{C3380CC4-5D6E-409C-BE32-E72D297353CC}">
              <c16:uniqueId val="{00000000-996F-4696-9E5E-AE96D0E737F7}"/>
            </c:ext>
          </c:extLst>
        </c:ser>
        <c:ser>
          <c:idx val="1"/>
          <c:order val="1"/>
          <c:tx>
            <c:strRef>
              <c:f>Sheet1!$C$1</c:f>
              <c:strCache>
                <c:ptCount val="1"/>
                <c:pt idx="0">
                  <c:v>Med stress</c:v>
                </c:pt>
              </c:strCache>
            </c:strRef>
          </c:tx>
          <c:invertIfNegative val="0"/>
          <c:cat>
            <c:strRef>
              <c:f>Sheet1!$A$2:$A$4</c:f>
              <c:strCache>
                <c:ptCount val="3"/>
                <c:pt idx="0">
                  <c:v>Day 25</c:v>
                </c:pt>
                <c:pt idx="1">
                  <c:v>Day 46</c:v>
                </c:pt>
                <c:pt idx="2">
                  <c:v>Day 67</c:v>
                </c:pt>
              </c:strCache>
            </c:strRef>
          </c:cat>
          <c:val>
            <c:numRef>
              <c:f>Sheet1!$C$2:$C$4</c:f>
              <c:numCache>
                <c:formatCode>0</c:formatCode>
                <c:ptCount val="3"/>
                <c:pt idx="0">
                  <c:v>57.2</c:v>
                </c:pt>
                <c:pt idx="1">
                  <c:v>93.3</c:v>
                </c:pt>
                <c:pt idx="2">
                  <c:v>108.6</c:v>
                </c:pt>
              </c:numCache>
            </c:numRef>
          </c:val>
          <c:extLst>
            <c:ext xmlns:c16="http://schemas.microsoft.com/office/drawing/2014/chart" uri="{C3380CC4-5D6E-409C-BE32-E72D297353CC}">
              <c16:uniqueId val="{00000001-996F-4696-9E5E-AE96D0E737F7}"/>
            </c:ext>
          </c:extLst>
        </c:ser>
        <c:ser>
          <c:idx val="2"/>
          <c:order val="2"/>
          <c:tx>
            <c:strRef>
              <c:f>Sheet1!$D$1</c:f>
              <c:strCache>
                <c:ptCount val="1"/>
                <c:pt idx="0">
                  <c:v>Severe stress</c:v>
                </c:pt>
              </c:strCache>
            </c:strRef>
          </c:tx>
          <c:invertIfNegative val="0"/>
          <c:cat>
            <c:strRef>
              <c:f>Sheet1!$A$2:$A$4</c:f>
              <c:strCache>
                <c:ptCount val="3"/>
                <c:pt idx="0">
                  <c:v>Day 25</c:v>
                </c:pt>
                <c:pt idx="1">
                  <c:v>Day 46</c:v>
                </c:pt>
                <c:pt idx="2">
                  <c:v>Day 67</c:v>
                </c:pt>
              </c:strCache>
            </c:strRef>
          </c:cat>
          <c:val>
            <c:numRef>
              <c:f>Sheet1!$D$2:$D$4</c:f>
              <c:numCache>
                <c:formatCode>0</c:formatCode>
                <c:ptCount val="3"/>
                <c:pt idx="0">
                  <c:v>29.2</c:v>
                </c:pt>
                <c:pt idx="1">
                  <c:v>67.3</c:v>
                </c:pt>
                <c:pt idx="2">
                  <c:v>93.9</c:v>
                </c:pt>
              </c:numCache>
            </c:numRef>
          </c:val>
          <c:extLst>
            <c:ext xmlns:c16="http://schemas.microsoft.com/office/drawing/2014/chart" uri="{C3380CC4-5D6E-409C-BE32-E72D297353CC}">
              <c16:uniqueId val="{00000002-996F-4696-9E5E-AE96D0E737F7}"/>
            </c:ext>
          </c:extLst>
        </c:ser>
        <c:dLbls>
          <c:showLegendKey val="0"/>
          <c:showVal val="0"/>
          <c:showCatName val="0"/>
          <c:showSerName val="0"/>
          <c:showPercent val="0"/>
          <c:showBubbleSize val="0"/>
        </c:dLbls>
        <c:gapWidth val="150"/>
        <c:shape val="box"/>
        <c:axId val="6770080"/>
        <c:axId val="6774464"/>
        <c:axId val="0"/>
      </c:bar3DChart>
      <c:catAx>
        <c:axId val="6770080"/>
        <c:scaling>
          <c:orientation val="minMax"/>
        </c:scaling>
        <c:delete val="0"/>
        <c:axPos val="b"/>
        <c:numFmt formatCode="General" sourceLinked="0"/>
        <c:majorTickMark val="out"/>
        <c:minorTickMark val="none"/>
        <c:tickLblPos val="nextTo"/>
        <c:txPr>
          <a:bodyPr/>
          <a:lstStyle/>
          <a:p>
            <a:pPr>
              <a:defRPr b="1">
                <a:solidFill>
                  <a:schemeClr val="bg1"/>
                </a:solidFill>
                <a:latin typeface="Arial" pitchFamily="34" charset="0"/>
                <a:cs typeface="Arial" pitchFamily="34" charset="0"/>
              </a:defRPr>
            </a:pPr>
            <a:endParaRPr lang="en-US"/>
          </a:p>
        </c:txPr>
        <c:crossAx val="6774464"/>
        <c:crosses val="autoZero"/>
        <c:auto val="1"/>
        <c:lblAlgn val="ctr"/>
        <c:lblOffset val="100"/>
        <c:noMultiLvlLbl val="0"/>
      </c:catAx>
      <c:valAx>
        <c:axId val="6774464"/>
        <c:scaling>
          <c:orientation val="minMax"/>
        </c:scaling>
        <c:delete val="0"/>
        <c:axPos val="l"/>
        <c:majorGridlines/>
        <c:numFmt formatCode="General" sourceLinked="0"/>
        <c:majorTickMark val="out"/>
        <c:minorTickMark val="none"/>
        <c:tickLblPos val="nextTo"/>
        <c:txPr>
          <a:bodyPr/>
          <a:lstStyle/>
          <a:p>
            <a:pPr>
              <a:defRPr b="1">
                <a:solidFill>
                  <a:schemeClr val="bg1"/>
                </a:solidFill>
                <a:latin typeface="Arial" pitchFamily="34" charset="0"/>
                <a:cs typeface="Arial" pitchFamily="34" charset="0"/>
              </a:defRPr>
            </a:pPr>
            <a:endParaRPr lang="en-US"/>
          </a:p>
        </c:txPr>
        <c:crossAx val="6770080"/>
        <c:crosses val="autoZero"/>
        <c:crossBetween val="between"/>
      </c:valAx>
    </c:plotArea>
    <c:legend>
      <c:legendPos val="r"/>
      <c:overlay val="0"/>
      <c:txPr>
        <a:bodyPr/>
        <a:lstStyle/>
        <a:p>
          <a:pPr>
            <a:defRPr b="1">
              <a:solidFill>
                <a:schemeClr val="bg1"/>
              </a:solidFill>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CD2807-EB12-4A41-8EB3-FD1B319E4979}" type="datetimeFigureOut">
              <a:rPr lang="en-US" smtClean="0"/>
              <a:pPr/>
              <a:t>6/13/2017</a:t>
            </a:fld>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74DD3D-0330-4254-8BE1-4D28F98A7CC4}" type="slidenum">
              <a:rPr lang="en-US" smtClean="0"/>
              <a:pPr/>
              <a:t>‹#›</a:t>
            </a:fld>
            <a:endParaRPr lang="en-US"/>
          </a:p>
        </p:txBody>
      </p:sp>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9" name="Slide Image Placeholder 8"/>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89571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invasive plant</a:t>
            </a:r>
            <a:r>
              <a:rPr lang="en-US" baseline="0" dirty="0"/>
              <a:t> monocultures in different ecosystems.</a:t>
            </a:r>
            <a:endParaRPr lang="en-US" dirty="0"/>
          </a:p>
        </p:txBody>
      </p:sp>
      <p:sp>
        <p:nvSpPr>
          <p:cNvPr id="4" name="Slide Number Placeholder 3"/>
          <p:cNvSpPr>
            <a:spLocks noGrp="1"/>
          </p:cNvSpPr>
          <p:nvPr>
            <p:ph type="sldNum" sz="quarter" idx="10"/>
          </p:nvPr>
        </p:nvSpPr>
        <p:spPr/>
        <p:txBody>
          <a:bodyPr/>
          <a:lstStyle/>
          <a:p>
            <a:fld id="{1BC23B3C-6059-4905-9232-21A3EC5A5557}" type="slidenum">
              <a:rPr lang="en-US" smtClean="0"/>
              <a:t>3</a:t>
            </a:fld>
            <a:endParaRPr lang="en-US"/>
          </a:p>
        </p:txBody>
      </p:sp>
    </p:spTree>
    <p:extLst>
      <p:ext uri="{BB962C8B-B14F-4D97-AF65-F5344CB8AC3E}">
        <p14:creationId xmlns:p14="http://schemas.microsoft.com/office/powerpoint/2010/main" val="2999160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Genome plasticity: A change in genome structure or organization associated with environmental signals, leading to the evolution of new phenotypes, might result from mutational hotspots, genome expansion, transposable elements or somatic recombination. </a:t>
            </a:r>
          </a:p>
          <a:p>
            <a:r>
              <a:rPr lang="en-US" sz="1200" b="0" i="0" u="none" strike="noStrike" kern="1200" baseline="0" dirty="0">
                <a:solidFill>
                  <a:schemeClr val="tx1"/>
                </a:solidFill>
                <a:latin typeface="+mn-lt"/>
                <a:ea typeface="+mn-ea"/>
                <a:cs typeface="+mn-cs"/>
              </a:rPr>
              <a:t>Genotype: When we refer to a genotype we do so in a population genetic sense, not in reference to a molecular sequence of a single gene, but to the complete genome. </a:t>
            </a:r>
          </a:p>
          <a:p>
            <a:r>
              <a:rPr lang="en-US" sz="1200" b="0" i="0" u="none" strike="noStrike" kern="1200" baseline="0" dirty="0">
                <a:solidFill>
                  <a:schemeClr val="tx1"/>
                </a:solidFill>
                <a:latin typeface="+mn-lt"/>
                <a:ea typeface="+mn-ea"/>
                <a:cs typeface="+mn-cs"/>
              </a:rPr>
              <a:t>Phenotype: The appearance or characteristics of an organism resulting from both genetic and environmental influences. In our terms, all organisms have a phenotype not just those expressing a mutation in a given gene of interest. </a:t>
            </a:r>
          </a:p>
          <a:p>
            <a:r>
              <a:rPr lang="en-US" sz="1200" b="0" i="0" u="none" strike="noStrike" kern="1200" baseline="0" dirty="0">
                <a:solidFill>
                  <a:schemeClr val="tx1"/>
                </a:solidFill>
                <a:latin typeface="+mn-lt"/>
                <a:ea typeface="+mn-ea"/>
                <a:cs typeface="+mn-cs"/>
              </a:rPr>
              <a:t>Phenotypic plasticity: The range of phenotypes a single genotype can express as a function of its environment. </a:t>
            </a:r>
            <a:endParaRPr lang="en-US" dirty="0"/>
          </a:p>
        </p:txBody>
      </p:sp>
      <p:sp>
        <p:nvSpPr>
          <p:cNvPr id="4" name="Slide Number Placeholder 3"/>
          <p:cNvSpPr>
            <a:spLocks noGrp="1"/>
          </p:cNvSpPr>
          <p:nvPr>
            <p:ph type="sldNum" sz="quarter" idx="10"/>
          </p:nvPr>
        </p:nvSpPr>
        <p:spPr/>
        <p:txBody>
          <a:bodyPr/>
          <a:lstStyle/>
          <a:p>
            <a:fld id="{95550FC6-757B-4A5B-AB13-CDFFD5310518}" type="slidenum">
              <a:rPr lang="en-US" smtClean="0"/>
              <a:t>49</a:t>
            </a:fld>
            <a:endParaRPr lang="en-US"/>
          </a:p>
        </p:txBody>
      </p:sp>
    </p:spTree>
    <p:extLst>
      <p:ext uri="{BB962C8B-B14F-4D97-AF65-F5344CB8AC3E}">
        <p14:creationId xmlns:p14="http://schemas.microsoft.com/office/powerpoint/2010/main" val="55268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CA3B56-12BE-4D16-8107-43A5DE12EC1B}" type="slidenum">
              <a:rPr lang="en-US"/>
              <a:pPr/>
              <a:t>16</a:t>
            </a:fld>
            <a:endParaRPr 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r>
              <a:rPr lang="en-US" dirty="0"/>
              <a:t>These are often taken for granted until</a:t>
            </a:r>
            <a:r>
              <a:rPr lang="en-US" baseline="0" dirty="0"/>
              <a:t> they fail, or we overwhelm their ability to control: flooding, air pollution, water pollution, desertification</a:t>
            </a:r>
          </a:p>
          <a:p>
            <a:endParaRPr lang="en-US" dirty="0"/>
          </a:p>
          <a:p>
            <a:r>
              <a:rPr lang="en-US" dirty="0"/>
              <a:t>When these fail utterly, is very obvious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Does this look like an ecosystem under stress? It’s hard to assess more</a:t>
            </a:r>
            <a:r>
              <a:rPr lang="en-US" baseline="0" dirty="0"/>
              <a:t> subtle impacts on ecosystems, or predict the breaking point before a system changes to something less desirable or irreversible. </a:t>
            </a:r>
            <a:endParaRPr lang="en-US" dirty="0"/>
          </a:p>
        </p:txBody>
      </p:sp>
      <p:sp>
        <p:nvSpPr>
          <p:cNvPr id="4" name="Slide Number Placeholder 3"/>
          <p:cNvSpPr>
            <a:spLocks noGrp="1"/>
          </p:cNvSpPr>
          <p:nvPr>
            <p:ph type="sldNum" sz="quarter" idx="10"/>
          </p:nvPr>
        </p:nvSpPr>
        <p:spPr/>
        <p:txBody>
          <a:bodyPr/>
          <a:lstStyle/>
          <a:p>
            <a:fld id="{B22F7734-9381-4A1B-878C-272C21F23F53}"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Does this look like an ecosystem under stress? It’s hard to assess more</a:t>
            </a:r>
            <a:r>
              <a:rPr lang="en-US" baseline="0" dirty="0"/>
              <a:t> subtle impacts on ecosystems, or predict the breaking point before a system changes to something less desirable or irreversible. </a:t>
            </a:r>
            <a:endParaRPr lang="en-US" dirty="0"/>
          </a:p>
        </p:txBody>
      </p:sp>
      <p:sp>
        <p:nvSpPr>
          <p:cNvPr id="4" name="Slide Number Placeholder 3"/>
          <p:cNvSpPr>
            <a:spLocks noGrp="1"/>
          </p:cNvSpPr>
          <p:nvPr>
            <p:ph type="sldNum" sz="quarter" idx="10"/>
          </p:nvPr>
        </p:nvSpPr>
        <p:spPr/>
        <p:txBody>
          <a:bodyPr/>
          <a:lstStyle/>
          <a:p>
            <a:fld id="{B22F7734-9381-4A1B-878C-272C21F23F53}"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rise</a:t>
            </a:r>
            <a:r>
              <a:rPr lang="en-US" baseline="0" dirty="0"/>
              <a:t> in e</a:t>
            </a:r>
            <a:r>
              <a:rPr lang="en-US" dirty="0"/>
              <a:t>xtreme events</a:t>
            </a:r>
          </a:p>
        </p:txBody>
      </p:sp>
      <p:sp>
        <p:nvSpPr>
          <p:cNvPr id="4" name="Slide Number Placeholder 3"/>
          <p:cNvSpPr>
            <a:spLocks noGrp="1"/>
          </p:cNvSpPr>
          <p:nvPr>
            <p:ph type="sldNum" sz="quarter" idx="10"/>
          </p:nvPr>
        </p:nvSpPr>
        <p:spPr/>
        <p:txBody>
          <a:bodyPr/>
          <a:lstStyle/>
          <a:p>
            <a:fld id="{3574DD3D-0330-4254-8BE1-4D28F98A7CC4}" type="slidenum">
              <a:rPr lang="en-US" smtClean="0"/>
              <a:pPr/>
              <a:t>25</a:t>
            </a:fld>
            <a:endParaRPr lang="en-US"/>
          </a:p>
        </p:txBody>
      </p:sp>
    </p:spTree>
    <p:extLst>
      <p:ext uri="{BB962C8B-B14F-4D97-AF65-F5344CB8AC3E}">
        <p14:creationId xmlns:p14="http://schemas.microsoft.com/office/powerpoint/2010/main" val="160488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rise</a:t>
            </a:r>
            <a:r>
              <a:rPr lang="en-US" baseline="0" dirty="0"/>
              <a:t> in e</a:t>
            </a:r>
            <a:r>
              <a:rPr lang="en-US" dirty="0"/>
              <a:t>xtreme events</a:t>
            </a:r>
          </a:p>
        </p:txBody>
      </p:sp>
      <p:sp>
        <p:nvSpPr>
          <p:cNvPr id="4" name="Slide Number Placeholder 3"/>
          <p:cNvSpPr>
            <a:spLocks noGrp="1"/>
          </p:cNvSpPr>
          <p:nvPr>
            <p:ph type="sldNum" sz="quarter" idx="10"/>
          </p:nvPr>
        </p:nvSpPr>
        <p:spPr/>
        <p:txBody>
          <a:bodyPr/>
          <a:lstStyle/>
          <a:p>
            <a:fld id="{3574DD3D-0330-4254-8BE1-4D28F98A7CC4}" type="slidenum">
              <a:rPr lang="en-US" smtClean="0"/>
              <a:pPr/>
              <a:t>26</a:t>
            </a:fld>
            <a:endParaRPr lang="en-US"/>
          </a:p>
        </p:txBody>
      </p:sp>
    </p:spTree>
    <p:extLst>
      <p:ext uri="{BB962C8B-B14F-4D97-AF65-F5344CB8AC3E}">
        <p14:creationId xmlns:p14="http://schemas.microsoft.com/office/powerpoint/2010/main" val="18896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rise</a:t>
            </a:r>
            <a:r>
              <a:rPr lang="en-US" baseline="0" dirty="0"/>
              <a:t> in e</a:t>
            </a:r>
            <a:r>
              <a:rPr lang="en-US" dirty="0"/>
              <a:t>xtreme events</a:t>
            </a:r>
          </a:p>
        </p:txBody>
      </p:sp>
      <p:sp>
        <p:nvSpPr>
          <p:cNvPr id="4" name="Slide Number Placeholder 3"/>
          <p:cNvSpPr>
            <a:spLocks noGrp="1"/>
          </p:cNvSpPr>
          <p:nvPr>
            <p:ph type="sldNum" sz="quarter" idx="10"/>
          </p:nvPr>
        </p:nvSpPr>
        <p:spPr/>
        <p:txBody>
          <a:bodyPr/>
          <a:lstStyle/>
          <a:p>
            <a:fld id="{3574DD3D-0330-4254-8BE1-4D28F98A7CC4}" type="slidenum">
              <a:rPr lang="en-US" smtClean="0"/>
              <a:pPr/>
              <a:t>27</a:t>
            </a:fld>
            <a:endParaRPr lang="en-US"/>
          </a:p>
        </p:txBody>
      </p:sp>
    </p:spTree>
    <p:extLst>
      <p:ext uri="{BB962C8B-B14F-4D97-AF65-F5344CB8AC3E}">
        <p14:creationId xmlns:p14="http://schemas.microsoft.com/office/powerpoint/2010/main" val="6474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4DD3D-0330-4254-8BE1-4D28F98A7CC4}" type="slidenum">
              <a:rPr lang="en-US" smtClean="0"/>
              <a:pPr/>
              <a:t>44</a:t>
            </a:fld>
            <a:endParaRPr lang="en-US"/>
          </a:p>
        </p:txBody>
      </p:sp>
    </p:spTree>
    <p:extLst>
      <p:ext uri="{BB962C8B-B14F-4D97-AF65-F5344CB8AC3E}">
        <p14:creationId xmlns:p14="http://schemas.microsoft.com/office/powerpoint/2010/main" val="97394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Musk thistle</a:t>
            </a:r>
            <a:r>
              <a:rPr lang="en-US" baseline="0" dirty="0"/>
              <a:t> growth plasticity depends on 1) neighboring competition and 2) availability of resources. Some plants are fully mature after 5 months, while others take longer (16-18 months). </a:t>
            </a:r>
            <a:endParaRPr lang="en-US" dirty="0"/>
          </a:p>
        </p:txBody>
      </p:sp>
      <p:sp>
        <p:nvSpPr>
          <p:cNvPr id="4" name="Slide Number Placeholder 3"/>
          <p:cNvSpPr>
            <a:spLocks noGrp="1"/>
          </p:cNvSpPr>
          <p:nvPr>
            <p:ph type="sldNum" sz="quarter" idx="10"/>
          </p:nvPr>
        </p:nvSpPr>
        <p:spPr/>
        <p:txBody>
          <a:bodyPr/>
          <a:lstStyle/>
          <a:p>
            <a:fld id="{95550FC6-757B-4A5B-AB13-CDFFD5310518}" type="slidenum">
              <a:rPr lang="en-US" smtClean="0"/>
              <a:t>46</a:t>
            </a:fld>
            <a:endParaRPr lang="en-US"/>
          </a:p>
        </p:txBody>
      </p:sp>
    </p:spTree>
    <p:extLst>
      <p:ext uri="{BB962C8B-B14F-4D97-AF65-F5344CB8AC3E}">
        <p14:creationId xmlns:p14="http://schemas.microsoft.com/office/powerpoint/2010/main" val="55268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000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D67EC-E066-486D-95A0-0A3D93F01363}"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D67EC-E066-486D-95A0-0A3D93F01363}"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D67EC-E066-486D-95A0-0A3D93F01363}"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D67EC-E066-486D-95A0-0A3D93F01363}"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FF0000"/>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67EC-E066-486D-95A0-0A3D93F01363}"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D67EC-E066-486D-95A0-0A3D93F01363}"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D67EC-E066-486D-95A0-0A3D93F01363}" type="datetimeFigureOut">
              <a:rPr lang="en-US" smtClean="0"/>
              <a:pPr/>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D67EC-E066-486D-95A0-0A3D93F01363}"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D67EC-E066-486D-95A0-0A3D93F01363}" type="datetimeFigureOut">
              <a:rPr lang="en-US" smtClean="0"/>
              <a:pPr/>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D67EC-E066-486D-95A0-0A3D93F01363}"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D67EC-E066-486D-95A0-0A3D93F01363}"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5C882-C8A0-4812-84E5-6CB5580F3D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D67EC-E066-486D-95A0-0A3D93F01363}" type="datetimeFigureOut">
              <a:rPr lang="en-US" smtClean="0"/>
              <a:pPr/>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5C882-C8A0-4812-84E5-6CB5580F3D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rgbClr val="FF00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1"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1"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olves.files.wordpress.com/2007/10/cheatgrass-fall-grow-sm.jp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wolves.files.wordpress.com/2007/10/cheatgrass-fall-grow-sm.jpg" TargetMode="External"/><Relationship Id="rId7" Type="http://schemas.openxmlformats.org/officeDocument/2006/relationships/hyperlink" Target="http://mckinleyswcd.com/images/saltcedar.jpg" TargetMode="External"/><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hyperlink" Target="http://es.wikipedia.org/wiki/Archivo:Myrica_faya2.jpg" TargetMode="External"/><Relationship Id="rId5" Type="http://schemas.openxmlformats.org/officeDocument/2006/relationships/hyperlink" Target="http://www.forestryimages.org/images/768x512/5391648.jpg" TargetMode="External"/><Relationship Id="rId10" Type="http://schemas.openxmlformats.org/officeDocument/2006/relationships/image" Target="../media/image9.gif"/><Relationship Id="rId4" Type="http://schemas.openxmlformats.org/officeDocument/2006/relationships/image" Target="../media/image6.jpeg"/><Relationship Id="rId9" Type="http://schemas.openxmlformats.org/officeDocument/2006/relationships/hyperlink" Target="http://www.pnas.org/content/101/38/13695/F1.large.jp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 Id="rId9" Type="http://schemas.microsoft.com/office/2007/relationships/hdphoto" Target="../media/hdphoto2.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water crisis - dry land"/>
          <p:cNvPicPr>
            <a:picLocks noChangeAspect="1" noChangeArrowheads="1"/>
          </p:cNvPicPr>
          <p:nvPr/>
        </p:nvPicPr>
        <p:blipFill>
          <a:blip r:embed="rId2" cstate="print"/>
          <a:srcRect l="28878" r="377" b="29471"/>
          <a:stretch>
            <a:fillRect/>
          </a:stretch>
        </p:blipFill>
        <p:spPr bwMode="auto">
          <a:xfrm>
            <a:off x="0" y="0"/>
            <a:ext cx="9183448" cy="6858000"/>
          </a:xfrm>
          <a:prstGeom prst="rect">
            <a:avLst/>
          </a:prstGeom>
          <a:noFill/>
        </p:spPr>
      </p:pic>
      <p:sp>
        <p:nvSpPr>
          <p:cNvPr id="4" name="Title 1"/>
          <p:cNvSpPr txBox="1">
            <a:spLocks/>
          </p:cNvSpPr>
          <p:nvPr/>
        </p:nvSpPr>
        <p:spPr>
          <a:xfrm>
            <a:off x="649184" y="533400"/>
            <a:ext cx="7772400" cy="1828800"/>
          </a:xfrm>
          <a:prstGeom prst="rect">
            <a:avLst/>
          </a:prstGeom>
          <a:no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noProof="0" dirty="0">
                <a:ln>
                  <a:noFill/>
                </a:ln>
                <a:solidFill>
                  <a:schemeClr val="bg1"/>
                </a:solidFill>
                <a:effectLst/>
                <a:uLnTx/>
                <a:uFillTx/>
                <a:latin typeface="Arial" pitchFamily="34" charset="0"/>
                <a:ea typeface="+mj-ea"/>
                <a:cs typeface="Arial" pitchFamily="34" charset="0"/>
              </a:rPr>
              <a:t>Ecological </a:t>
            </a:r>
            <a:r>
              <a:rPr lang="en-US" sz="4400" b="1" dirty="0">
                <a:solidFill>
                  <a:schemeClr val="bg1"/>
                </a:solidFill>
                <a:latin typeface="Arial" pitchFamily="34" charset="0"/>
                <a:ea typeface="+mj-ea"/>
                <a:cs typeface="Arial" pitchFamily="34" charset="0"/>
              </a:rPr>
              <a:t>Studies on Extreme </a:t>
            </a:r>
            <a:r>
              <a:rPr kumimoji="0" lang="en-US" sz="4400" b="1" i="0" u="none" strike="noStrike" kern="1200" cap="none" spc="0" normalizeH="0" noProof="0" dirty="0">
                <a:ln>
                  <a:noFill/>
                </a:ln>
                <a:solidFill>
                  <a:schemeClr val="bg1"/>
                </a:solidFill>
                <a:effectLst/>
                <a:uLnTx/>
                <a:uFillTx/>
                <a:latin typeface="Arial" pitchFamily="34" charset="0"/>
                <a:ea typeface="+mj-ea"/>
                <a:cs typeface="Arial" pitchFamily="34" charset="0"/>
              </a:rPr>
              <a:t>Drought/Climate Change and Invasive Plant Species</a:t>
            </a:r>
            <a:endParaRPr kumimoji="0" lang="en-US" sz="44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5" name="Title 1"/>
          <p:cNvSpPr txBox="1">
            <a:spLocks/>
          </p:cNvSpPr>
          <p:nvPr/>
        </p:nvSpPr>
        <p:spPr>
          <a:xfrm>
            <a:off x="458684" y="2693987"/>
            <a:ext cx="81534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strike="noStrike" kern="1200" cap="none" spc="0" normalizeH="0" baseline="0" noProof="0" dirty="0">
              <a:ln>
                <a:noFill/>
              </a:ln>
              <a:solidFill>
                <a:schemeClr val="bg1"/>
              </a:solidFill>
              <a:effectLst/>
              <a:uLnTx/>
              <a:uFillTx/>
              <a:latin typeface="Arial" pitchFamily="34" charset="0"/>
              <a:ea typeface="+mj-ea"/>
              <a:cs typeface="Arial" pitchFamily="34" charset="0"/>
            </a:endParaRPr>
          </a:p>
          <a:p>
            <a:pPr lvl="0" algn="ctr">
              <a:spcBef>
                <a:spcPct val="0"/>
              </a:spcBef>
              <a:defRPr/>
            </a:pPr>
            <a:r>
              <a:rPr lang="en-US" sz="2400" b="1" i="1" dirty="0">
                <a:solidFill>
                  <a:schemeClr val="bg1"/>
                </a:solidFill>
                <a:latin typeface="Arial" pitchFamily="34" charset="0"/>
                <a:cs typeface="Arial" pitchFamily="34" charset="0"/>
              </a:rPr>
              <a:t>Eastern Lake Ontario Invasive Species Symposium</a:t>
            </a:r>
          </a:p>
          <a:p>
            <a:pPr algn="ctr">
              <a:spcBef>
                <a:spcPct val="0"/>
              </a:spcBef>
              <a:defRPr/>
            </a:pPr>
            <a:r>
              <a:rPr lang="en-US" sz="2400" b="1" i="1" dirty="0">
                <a:solidFill>
                  <a:schemeClr val="bg1"/>
                </a:solidFill>
              </a:rPr>
              <a:t>St. Lawrence Eastern Lake Ontario PRISM in cooperation with The Nature Conservancy</a:t>
            </a:r>
            <a:endParaRPr lang="en-US" sz="2400" dirty="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strike="noStrike" kern="1200" cap="none" spc="0" normalizeH="0" baseline="0" noProof="0" dirty="0">
              <a:ln>
                <a:noFill/>
              </a:ln>
              <a:solidFill>
                <a:schemeClr val="bg1"/>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a:solidFill>
                  <a:schemeClr val="bg1"/>
                </a:solidFill>
                <a:latin typeface="Arial" pitchFamily="34" charset="0"/>
                <a:ea typeface="+mj-ea"/>
                <a:cs typeface="Arial" pitchFamily="34" charset="0"/>
              </a:rPr>
              <a:t>June 7, 2017</a:t>
            </a:r>
            <a:endParaRPr lang="en-US" sz="2000" b="1" noProof="0" dirty="0">
              <a:solidFill>
                <a:schemeClr val="bg1"/>
              </a:solidFill>
              <a:latin typeface="Arial" pitchFamily="34" charset="0"/>
              <a:ea typeface="+mj-ea"/>
              <a:cs typeface="Arial" pitchFamily="34" charset="0"/>
            </a:endParaRPr>
          </a:p>
        </p:txBody>
      </p:sp>
      <p:sp>
        <p:nvSpPr>
          <p:cNvPr id="7" name="Title 1"/>
          <p:cNvSpPr txBox="1">
            <a:spLocks/>
          </p:cNvSpPr>
          <p:nvPr/>
        </p:nvSpPr>
        <p:spPr>
          <a:xfrm>
            <a:off x="533400" y="4724400"/>
            <a:ext cx="81534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a:solidFill>
                  <a:schemeClr val="bg1"/>
                </a:solidFill>
                <a:latin typeface="Arial" pitchFamily="34" charset="0"/>
                <a:ea typeface="+mj-ea"/>
                <a:cs typeface="Arial" pitchFamily="34" charset="0"/>
              </a:rPr>
              <a:t>Steve Young, PhD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noProof="0" dirty="0">
                <a:solidFill>
                  <a:schemeClr val="bg1"/>
                </a:solidFill>
                <a:latin typeface="Arial" pitchFamily="34" charset="0"/>
                <a:ea typeface="+mj-ea"/>
                <a:cs typeface="Arial" pitchFamily="34" charset="0"/>
              </a:rPr>
              <a:t>Cornell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12434" t="35557" r="72103" b="23186"/>
          <a:stretch>
            <a:fillRect/>
          </a:stretch>
        </p:blipFill>
        <p:spPr bwMode="auto">
          <a:xfrm>
            <a:off x="0" y="-7711"/>
            <a:ext cx="9144000" cy="6865711"/>
          </a:xfrm>
          <a:prstGeom prst="rect">
            <a:avLst/>
          </a:prstGeom>
          <a:noFill/>
          <a:ln w="9525">
            <a:noFill/>
            <a:miter lim="800000"/>
            <a:headEnd/>
            <a:tailEnd/>
          </a:ln>
        </p:spPr>
      </p:pic>
      <p:sp>
        <p:nvSpPr>
          <p:cNvPr id="14" name="TextBox 13"/>
          <p:cNvSpPr txBox="1"/>
          <p:nvPr/>
        </p:nvSpPr>
        <p:spPr>
          <a:xfrm>
            <a:off x="3429000" y="4114800"/>
            <a:ext cx="2262158" cy="1323439"/>
          </a:xfrm>
          <a:prstGeom prst="rect">
            <a:avLst/>
          </a:prstGeom>
          <a:solidFill>
            <a:schemeClr val="bg1">
              <a:alpha val="50000"/>
            </a:schemeClr>
          </a:solidFill>
        </p:spPr>
        <p:txBody>
          <a:bodyPr wrap="none" rtlCol="0">
            <a:spAutoFit/>
          </a:bodyPr>
          <a:lstStyle/>
          <a:p>
            <a:r>
              <a:rPr lang="en-US" sz="8000" b="1" dirty="0"/>
              <a:t>2010</a:t>
            </a:r>
          </a:p>
        </p:txBody>
      </p:sp>
      <p:sp>
        <p:nvSpPr>
          <p:cNvPr id="15" name="Title 14"/>
          <p:cNvSpPr>
            <a:spLocks noGrp="1"/>
          </p:cNvSpPr>
          <p:nvPr>
            <p:ph type="title"/>
          </p:nvPr>
        </p:nvSpPr>
        <p:spPr>
          <a:xfrm>
            <a:off x="457200" y="92120"/>
            <a:ext cx="8229600" cy="685800"/>
          </a:xfrm>
          <a:solidFill>
            <a:schemeClr val="bg1"/>
          </a:solidFill>
        </p:spPr>
        <p:txBody>
          <a:bodyPr>
            <a:normAutofit fontScale="90000"/>
          </a:bodyPr>
          <a:lstStyle/>
          <a:p>
            <a:r>
              <a:rPr lang="en-US" dirty="0"/>
              <a:t>Perennial </a:t>
            </a:r>
            <a:r>
              <a:rPr lang="en-US" dirty="0" err="1"/>
              <a:t>Pepperweed</a:t>
            </a:r>
            <a:endParaRPr lang="en-US" dirty="0"/>
          </a:p>
        </p:txBody>
      </p:sp>
      <p:sp>
        <p:nvSpPr>
          <p:cNvPr id="7" name="Rectangle 6"/>
          <p:cNvSpPr/>
          <p:nvPr/>
        </p:nvSpPr>
        <p:spPr>
          <a:xfrm>
            <a:off x="1219200" y="6248400"/>
            <a:ext cx="2428935" cy="369332"/>
          </a:xfrm>
          <a:prstGeom prst="rect">
            <a:avLst/>
          </a:prstGeom>
        </p:spPr>
        <p:txBody>
          <a:bodyPr wrap="none">
            <a:spAutoFit/>
          </a:bodyPr>
          <a:lstStyle/>
          <a:p>
            <a:r>
              <a:rPr lang="en-US" b="1" dirty="0">
                <a:latin typeface="Arial" pitchFamily="34" charset="0"/>
                <a:cs typeface="Arial" pitchFamily="34" charset="0"/>
              </a:rPr>
              <a:t>invader.dbs.umt.edu</a:t>
            </a:r>
            <a:endParaRPr lang="en-US"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2" name="Picture 12" descr="http://www.fs.fed.us/r10/spf/fhp/weed_book/images/japanese_knotweed.jpg"/>
          <p:cNvPicPr>
            <a:picLocks noChangeAspect="1" noChangeArrowheads="1"/>
          </p:cNvPicPr>
          <p:nvPr/>
        </p:nvPicPr>
        <p:blipFill>
          <a:blip r:embed="rId2" cstate="print"/>
          <a:srcRect/>
          <a:stretch>
            <a:fillRect/>
          </a:stretch>
        </p:blipFill>
        <p:spPr bwMode="auto">
          <a:xfrm>
            <a:off x="152400" y="228600"/>
            <a:ext cx="8763000" cy="618973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12505" t="35809" r="72179" b="23771"/>
          <a:stretch>
            <a:fillRect/>
          </a:stretch>
        </p:blipFill>
        <p:spPr bwMode="auto">
          <a:xfrm>
            <a:off x="0" y="1"/>
            <a:ext cx="9232860" cy="6858000"/>
          </a:xfrm>
          <a:prstGeom prst="rect">
            <a:avLst/>
          </a:prstGeom>
          <a:noFill/>
          <a:ln w="9525">
            <a:noFill/>
            <a:miter lim="800000"/>
            <a:headEnd/>
            <a:tailEnd/>
          </a:ln>
        </p:spPr>
      </p:pic>
      <p:sp>
        <p:nvSpPr>
          <p:cNvPr id="14" name="TextBox 13"/>
          <p:cNvSpPr txBox="1"/>
          <p:nvPr/>
        </p:nvSpPr>
        <p:spPr>
          <a:xfrm>
            <a:off x="3429000" y="4114800"/>
            <a:ext cx="2262158" cy="1323439"/>
          </a:xfrm>
          <a:prstGeom prst="rect">
            <a:avLst/>
          </a:prstGeom>
          <a:solidFill>
            <a:schemeClr val="bg1">
              <a:alpha val="50000"/>
            </a:schemeClr>
          </a:solidFill>
        </p:spPr>
        <p:txBody>
          <a:bodyPr wrap="none" rtlCol="0">
            <a:spAutoFit/>
          </a:bodyPr>
          <a:lstStyle/>
          <a:p>
            <a:r>
              <a:rPr lang="en-US" sz="8000" b="1" dirty="0"/>
              <a:t>1950</a:t>
            </a:r>
          </a:p>
        </p:txBody>
      </p:sp>
      <p:sp>
        <p:nvSpPr>
          <p:cNvPr id="15" name="Title 14"/>
          <p:cNvSpPr>
            <a:spLocks noGrp="1"/>
          </p:cNvSpPr>
          <p:nvPr>
            <p:ph type="title"/>
          </p:nvPr>
        </p:nvSpPr>
        <p:spPr>
          <a:xfrm>
            <a:off x="457200" y="92120"/>
            <a:ext cx="8229600" cy="685800"/>
          </a:xfrm>
          <a:solidFill>
            <a:schemeClr val="bg1"/>
          </a:solidFill>
        </p:spPr>
        <p:txBody>
          <a:bodyPr>
            <a:normAutofit fontScale="90000"/>
          </a:bodyPr>
          <a:lstStyle/>
          <a:p>
            <a:r>
              <a:rPr lang="en-US" dirty="0"/>
              <a:t>Japanese knotweed</a:t>
            </a:r>
          </a:p>
        </p:txBody>
      </p:sp>
      <p:sp>
        <p:nvSpPr>
          <p:cNvPr id="7" name="Rectangle 6"/>
          <p:cNvSpPr/>
          <p:nvPr/>
        </p:nvSpPr>
        <p:spPr>
          <a:xfrm>
            <a:off x="1219200" y="6248400"/>
            <a:ext cx="2428935" cy="369332"/>
          </a:xfrm>
          <a:prstGeom prst="rect">
            <a:avLst/>
          </a:prstGeom>
        </p:spPr>
        <p:txBody>
          <a:bodyPr wrap="none">
            <a:spAutoFit/>
          </a:bodyPr>
          <a:lstStyle/>
          <a:p>
            <a:r>
              <a:rPr lang="en-US" b="1" dirty="0">
                <a:latin typeface="Arial" pitchFamily="34" charset="0"/>
                <a:cs typeface="Arial" pitchFamily="34" charset="0"/>
              </a:rPr>
              <a:t>invader.dbs.umt.edu</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12491" t="35772" r="72285" b="23848"/>
          <a:stretch>
            <a:fillRect/>
          </a:stretch>
        </p:blipFill>
        <p:spPr bwMode="auto">
          <a:xfrm>
            <a:off x="0" y="0"/>
            <a:ext cx="9187732" cy="6858001"/>
          </a:xfrm>
          <a:prstGeom prst="rect">
            <a:avLst/>
          </a:prstGeom>
          <a:noFill/>
          <a:ln w="9525">
            <a:noFill/>
            <a:miter lim="800000"/>
            <a:headEnd/>
            <a:tailEnd/>
          </a:ln>
        </p:spPr>
      </p:pic>
      <p:sp>
        <p:nvSpPr>
          <p:cNvPr id="14" name="TextBox 13"/>
          <p:cNvSpPr txBox="1"/>
          <p:nvPr/>
        </p:nvSpPr>
        <p:spPr>
          <a:xfrm>
            <a:off x="3429000" y="4114800"/>
            <a:ext cx="2262158" cy="1323439"/>
          </a:xfrm>
          <a:prstGeom prst="rect">
            <a:avLst/>
          </a:prstGeom>
          <a:solidFill>
            <a:schemeClr val="bg1">
              <a:alpha val="50000"/>
            </a:schemeClr>
          </a:solidFill>
        </p:spPr>
        <p:txBody>
          <a:bodyPr wrap="none" rtlCol="0">
            <a:spAutoFit/>
          </a:bodyPr>
          <a:lstStyle/>
          <a:p>
            <a:r>
              <a:rPr lang="en-US" sz="8000" b="1" dirty="0"/>
              <a:t>2010</a:t>
            </a:r>
          </a:p>
        </p:txBody>
      </p:sp>
      <p:sp>
        <p:nvSpPr>
          <p:cNvPr id="15" name="Title 14"/>
          <p:cNvSpPr>
            <a:spLocks noGrp="1"/>
          </p:cNvSpPr>
          <p:nvPr>
            <p:ph type="title"/>
          </p:nvPr>
        </p:nvSpPr>
        <p:spPr>
          <a:xfrm>
            <a:off x="457200" y="92120"/>
            <a:ext cx="8229600" cy="685800"/>
          </a:xfrm>
          <a:solidFill>
            <a:schemeClr val="bg1"/>
          </a:solidFill>
        </p:spPr>
        <p:txBody>
          <a:bodyPr>
            <a:normAutofit fontScale="90000"/>
          </a:bodyPr>
          <a:lstStyle/>
          <a:p>
            <a:r>
              <a:rPr lang="en-US" dirty="0"/>
              <a:t>Japanese knotweed</a:t>
            </a:r>
          </a:p>
        </p:txBody>
      </p:sp>
      <p:sp>
        <p:nvSpPr>
          <p:cNvPr id="7" name="Rectangle 6"/>
          <p:cNvSpPr/>
          <p:nvPr/>
        </p:nvSpPr>
        <p:spPr>
          <a:xfrm>
            <a:off x="1219200" y="6248400"/>
            <a:ext cx="2428935" cy="369332"/>
          </a:xfrm>
          <a:prstGeom prst="rect">
            <a:avLst/>
          </a:prstGeom>
        </p:spPr>
        <p:txBody>
          <a:bodyPr wrap="none">
            <a:spAutoFit/>
          </a:bodyPr>
          <a:lstStyle/>
          <a:p>
            <a:r>
              <a:rPr lang="en-US" b="1" dirty="0">
                <a:latin typeface="Arial" pitchFamily="34" charset="0"/>
                <a:cs typeface="Arial" pitchFamily="34" charset="0"/>
              </a:rPr>
              <a:t>invader.dbs.umt.edu</a:t>
            </a:r>
            <a:endParaRPr lang="en-US"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685800" y="838200"/>
            <a:ext cx="7772400" cy="1470025"/>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CC0000"/>
              </a:solidFill>
              <a:effectLst/>
              <a:uLnTx/>
              <a:uFillTx/>
              <a:latin typeface="Arial" pitchFamily="34" charset="0"/>
              <a:ea typeface="+mj-ea"/>
              <a:cs typeface="Arial" pitchFamily="34" charset="0"/>
            </a:endParaRPr>
          </a:p>
        </p:txBody>
      </p:sp>
      <p:sp>
        <p:nvSpPr>
          <p:cNvPr id="6" name="Title 5"/>
          <p:cNvSpPr>
            <a:spLocks noGrp="1"/>
          </p:cNvSpPr>
          <p:nvPr>
            <p:ph type="title"/>
          </p:nvPr>
        </p:nvSpPr>
        <p:spPr/>
        <p:txBody>
          <a:bodyPr>
            <a:normAutofit/>
          </a:bodyPr>
          <a:lstStyle/>
          <a:p>
            <a:pPr lvl="0"/>
            <a:r>
              <a:rPr lang="en-US" dirty="0"/>
              <a:t>Invasive Plants</a:t>
            </a:r>
          </a:p>
        </p:txBody>
      </p:sp>
      <p:sp>
        <p:nvSpPr>
          <p:cNvPr id="7" name="Content Placeholder 6"/>
          <p:cNvSpPr>
            <a:spLocks noGrp="1"/>
          </p:cNvSpPr>
          <p:nvPr>
            <p:ph idx="1"/>
          </p:nvPr>
        </p:nvSpPr>
        <p:spPr>
          <a:xfrm>
            <a:off x="457200" y="1600200"/>
            <a:ext cx="8229600" cy="4724400"/>
          </a:xfrm>
        </p:spPr>
        <p:txBody>
          <a:bodyPr>
            <a:normAutofit fontScale="92500" lnSpcReduction="20000"/>
          </a:bodyPr>
          <a:lstStyle/>
          <a:p>
            <a:r>
              <a:rPr lang="en-US" dirty="0"/>
              <a:t>Survive change</a:t>
            </a:r>
          </a:p>
          <a:p>
            <a:pPr lvl="1"/>
            <a:r>
              <a:rPr lang="en-US" dirty="0"/>
              <a:t>Genetic alteration</a:t>
            </a:r>
          </a:p>
          <a:p>
            <a:pPr lvl="1"/>
            <a:r>
              <a:rPr lang="en-US" dirty="0"/>
              <a:t>Phenotypic adaptation</a:t>
            </a:r>
          </a:p>
          <a:p>
            <a:pPr lvl="1"/>
            <a:r>
              <a:rPr lang="en-US" dirty="0"/>
              <a:t>Resource acquisition</a:t>
            </a:r>
          </a:p>
          <a:p>
            <a:pPr lvl="1"/>
            <a:r>
              <a:rPr lang="en-US" dirty="0"/>
              <a:t>Alternate host facilitation</a:t>
            </a:r>
          </a:p>
          <a:p>
            <a:r>
              <a:rPr lang="en-US" dirty="0"/>
              <a:t>Results of change</a:t>
            </a:r>
          </a:p>
          <a:p>
            <a:pPr lvl="1"/>
            <a:r>
              <a:rPr lang="en-US" dirty="0"/>
              <a:t>Legacy effects</a:t>
            </a:r>
          </a:p>
          <a:p>
            <a:pPr lvl="1"/>
            <a:r>
              <a:rPr lang="en-US" dirty="0"/>
              <a:t>Loss of biodiversity</a:t>
            </a:r>
          </a:p>
          <a:p>
            <a:r>
              <a:rPr lang="en-US" dirty="0"/>
              <a:t>Cause change</a:t>
            </a:r>
          </a:p>
          <a:p>
            <a:pPr lvl="1"/>
            <a:r>
              <a:rPr lang="en-US" dirty="0"/>
              <a:t>Competition</a:t>
            </a:r>
          </a:p>
          <a:p>
            <a:pPr lvl="1"/>
            <a:r>
              <a:rPr lang="en-US" dirty="0"/>
              <a:t>Proliferation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838200"/>
            <a:ext cx="7772400" cy="1470025"/>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CC0000"/>
              </a:solidFill>
              <a:effectLst/>
              <a:uLnTx/>
              <a:uFillTx/>
              <a:latin typeface="Arial" pitchFamily="34" charset="0"/>
              <a:ea typeface="+mj-ea"/>
              <a:cs typeface="Arial" pitchFamily="34" charset="0"/>
            </a:endParaRPr>
          </a:p>
        </p:txBody>
      </p:sp>
      <p:sp>
        <p:nvSpPr>
          <p:cNvPr id="6" name="Title 5"/>
          <p:cNvSpPr>
            <a:spLocks noGrp="1"/>
          </p:cNvSpPr>
          <p:nvPr>
            <p:ph type="title"/>
          </p:nvPr>
        </p:nvSpPr>
        <p:spPr>
          <a:xfrm>
            <a:off x="457200" y="274638"/>
            <a:ext cx="8229600" cy="944562"/>
          </a:xfrm>
        </p:spPr>
        <p:txBody>
          <a:bodyPr>
            <a:normAutofit/>
          </a:bodyPr>
          <a:lstStyle/>
          <a:p>
            <a:pPr lvl="0"/>
            <a:r>
              <a:rPr lang="en-US" dirty="0"/>
              <a:t>Invasive plant establishment</a:t>
            </a:r>
          </a:p>
        </p:txBody>
      </p:sp>
      <p:sp>
        <p:nvSpPr>
          <p:cNvPr id="7" name="Content Placeholder 6"/>
          <p:cNvSpPr>
            <a:spLocks noGrp="1"/>
          </p:cNvSpPr>
          <p:nvPr>
            <p:ph idx="1"/>
          </p:nvPr>
        </p:nvSpPr>
        <p:spPr>
          <a:xfrm>
            <a:off x="433387" y="1447800"/>
            <a:ext cx="4900613" cy="4525963"/>
          </a:xfrm>
        </p:spPr>
        <p:txBody>
          <a:bodyPr>
            <a:normAutofit fontScale="92500" lnSpcReduction="10000"/>
          </a:bodyPr>
          <a:lstStyle/>
          <a:p>
            <a:r>
              <a:rPr lang="en-US" dirty="0">
                <a:solidFill>
                  <a:schemeClr val="tx1">
                    <a:lumMod val="65000"/>
                    <a:lumOff val="35000"/>
                  </a:schemeClr>
                </a:solidFill>
              </a:rPr>
              <a:t>Genetic alteration</a:t>
            </a:r>
          </a:p>
          <a:p>
            <a:r>
              <a:rPr lang="en-US" dirty="0">
                <a:solidFill>
                  <a:schemeClr val="tx1">
                    <a:lumMod val="65000"/>
                    <a:lumOff val="35000"/>
                  </a:schemeClr>
                </a:solidFill>
              </a:rPr>
              <a:t>Phenotypic adaptation</a:t>
            </a:r>
          </a:p>
          <a:p>
            <a:r>
              <a:rPr lang="en-US" dirty="0"/>
              <a:t>Competition</a:t>
            </a:r>
          </a:p>
          <a:p>
            <a:r>
              <a:rPr lang="en-US" dirty="0"/>
              <a:t>Proliferation in changing conditions</a:t>
            </a:r>
          </a:p>
          <a:p>
            <a:r>
              <a:rPr lang="en-US" dirty="0"/>
              <a:t>Resource acquisition</a:t>
            </a:r>
          </a:p>
          <a:p>
            <a:r>
              <a:rPr lang="en-US" dirty="0">
                <a:solidFill>
                  <a:schemeClr val="tx1">
                    <a:lumMod val="65000"/>
                    <a:lumOff val="35000"/>
                  </a:schemeClr>
                </a:solidFill>
              </a:rPr>
              <a:t>Alternate host facilitation</a:t>
            </a:r>
          </a:p>
          <a:p>
            <a:r>
              <a:rPr lang="en-US" dirty="0">
                <a:solidFill>
                  <a:schemeClr val="tx1">
                    <a:lumMod val="65000"/>
                    <a:lumOff val="35000"/>
                  </a:schemeClr>
                </a:solidFill>
              </a:rPr>
              <a:t>Biodiversity</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52537"/>
            <a:ext cx="3723978"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custDataLst>
              <p:tags r:id="rId1"/>
            </p:custDataLst>
          </p:nvPr>
        </p:nvSpPr>
        <p:spPr>
          <a:xfrm>
            <a:off x="5281612" y="6007100"/>
            <a:ext cx="1500188" cy="523220"/>
          </a:xfrm>
          <a:prstGeom prst="rect">
            <a:avLst/>
          </a:prstGeom>
          <a:noFill/>
        </p:spPr>
        <p:txBody>
          <a:bodyPr wrap="square" rtlCol="0">
            <a:spAutoFit/>
          </a:bodyPr>
          <a:lstStyle/>
          <a:p>
            <a:r>
              <a:rPr lang="en-US" sz="1400" b="1" dirty="0" err="1">
                <a:latin typeface="Arial" pitchFamily="34" charset="0"/>
                <a:cs typeface="Arial" pitchFamily="34" charset="0"/>
              </a:rPr>
              <a:t>Kolar</a:t>
            </a:r>
            <a:r>
              <a:rPr lang="en-US" sz="1400" b="1" dirty="0">
                <a:latin typeface="Arial" pitchFamily="34" charset="0"/>
                <a:cs typeface="Arial" pitchFamily="34" charset="0"/>
              </a:rPr>
              <a:t> &amp; Lodge (</a:t>
            </a:r>
            <a:r>
              <a:rPr lang="en-US" sz="1400" b="1">
                <a:latin typeface="Arial" pitchFamily="34" charset="0"/>
                <a:cs typeface="Arial" pitchFamily="34" charset="0"/>
              </a:rPr>
              <a:t>2001)</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436298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endParaRPr lang="en-US"/>
          </a:p>
        </p:txBody>
      </p:sp>
      <p:sp>
        <p:nvSpPr>
          <p:cNvPr id="320515" name="Rectangle 3"/>
          <p:cNvSpPr>
            <a:spLocks noGrp="1" noChangeArrowheads="1"/>
          </p:cNvSpPr>
          <p:nvPr>
            <p:ph type="body" idx="1"/>
          </p:nvPr>
        </p:nvSpPr>
        <p:spPr/>
        <p:txBody>
          <a:bodyPr/>
          <a:lstStyle/>
          <a:p>
            <a:endParaRPr lang="en-US"/>
          </a:p>
        </p:txBody>
      </p:sp>
      <p:pic>
        <p:nvPicPr>
          <p:cNvPr id="320518" name="Picture 6" descr="93flood15"/>
          <p:cNvPicPr>
            <a:picLocks noChangeAspect="1" noChangeArrowheads="1"/>
          </p:cNvPicPr>
          <p:nvPr/>
        </p:nvPicPr>
        <p:blipFill>
          <a:blip r:embed="rId3" cstate="print"/>
          <a:srcRect/>
          <a:stretch>
            <a:fillRect/>
          </a:stretch>
        </p:blipFill>
        <p:spPr bwMode="auto">
          <a:xfrm>
            <a:off x="-25400" y="0"/>
            <a:ext cx="4775200" cy="3581400"/>
          </a:xfrm>
          <a:prstGeom prst="rect">
            <a:avLst/>
          </a:prstGeom>
          <a:noFill/>
        </p:spPr>
      </p:pic>
      <p:pic>
        <p:nvPicPr>
          <p:cNvPr id="320522" name="Picture 10" descr="Smog"/>
          <p:cNvPicPr>
            <a:picLocks noChangeAspect="1" noChangeArrowheads="1"/>
          </p:cNvPicPr>
          <p:nvPr/>
        </p:nvPicPr>
        <p:blipFill>
          <a:blip r:embed="rId4" cstate="print"/>
          <a:srcRect/>
          <a:stretch>
            <a:fillRect/>
          </a:stretch>
        </p:blipFill>
        <p:spPr bwMode="auto">
          <a:xfrm>
            <a:off x="-1" y="3352800"/>
            <a:ext cx="5261963" cy="3505201"/>
          </a:xfrm>
          <a:prstGeom prst="rect">
            <a:avLst/>
          </a:prstGeom>
          <a:noFill/>
        </p:spPr>
      </p:pic>
      <p:pic>
        <p:nvPicPr>
          <p:cNvPr id="320516" name="Picture 4" descr="Hartbees"/>
          <p:cNvPicPr>
            <a:picLocks noChangeAspect="1" noChangeArrowheads="1"/>
          </p:cNvPicPr>
          <p:nvPr/>
        </p:nvPicPr>
        <p:blipFill>
          <a:blip r:embed="rId5" cstate="print"/>
          <a:srcRect/>
          <a:stretch>
            <a:fillRect/>
          </a:stretch>
        </p:blipFill>
        <p:spPr bwMode="auto">
          <a:xfrm>
            <a:off x="4267200" y="3195918"/>
            <a:ext cx="4876800" cy="3662082"/>
          </a:xfrm>
          <a:prstGeom prst="rect">
            <a:avLst/>
          </a:prstGeom>
          <a:noFill/>
        </p:spPr>
      </p:pic>
      <p:pic>
        <p:nvPicPr>
          <p:cNvPr id="320517" name="Picture 5" descr="大漠枯林"/>
          <p:cNvPicPr>
            <a:picLocks noChangeAspect="1" noChangeArrowheads="1"/>
          </p:cNvPicPr>
          <p:nvPr/>
        </p:nvPicPr>
        <p:blipFill>
          <a:blip r:embed="rId6" cstate="print"/>
          <a:srcRect/>
          <a:stretch>
            <a:fillRect/>
          </a:stretch>
        </p:blipFill>
        <p:spPr bwMode="auto">
          <a:xfrm>
            <a:off x="4267200" y="0"/>
            <a:ext cx="4876800" cy="3657600"/>
          </a:xfrm>
          <a:prstGeom prst="rect">
            <a:avLst/>
          </a:prstGeom>
          <a:noFill/>
        </p:spPr>
      </p:pic>
      <p:sp>
        <p:nvSpPr>
          <p:cNvPr id="8" name="TextBox 7"/>
          <p:cNvSpPr txBox="1"/>
          <p:nvPr/>
        </p:nvSpPr>
        <p:spPr>
          <a:xfrm>
            <a:off x="2115318" y="2971800"/>
            <a:ext cx="4945969" cy="769441"/>
          </a:xfrm>
          <a:prstGeom prst="rect">
            <a:avLst/>
          </a:prstGeom>
          <a:solidFill>
            <a:schemeClr val="bg1">
              <a:alpha val="68000"/>
            </a:schemeClr>
          </a:solidFill>
        </p:spPr>
        <p:txBody>
          <a:bodyPr wrap="none" rtlCol="0">
            <a:spAutoFit/>
          </a:bodyPr>
          <a:lstStyle/>
          <a:p>
            <a:pPr algn="ctr"/>
            <a:r>
              <a:rPr lang="en-US" sz="4400" b="1" dirty="0"/>
              <a:t>Stressed Ecosystems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sgs.gov/newsroom/images/2010_04_28/RussianOl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457200" y="0"/>
            <a:ext cx="8229600" cy="639762"/>
          </a:xfrm>
        </p:spPr>
        <p:txBody>
          <a:bodyPr>
            <a:normAutofit fontScale="90000"/>
          </a:bodyPr>
          <a:lstStyle/>
          <a:p>
            <a:r>
              <a:rPr lang="en-US" dirty="0"/>
              <a:t>Ecosystem under stress?</a:t>
            </a:r>
            <a:endParaRPr lang="en-US" b="1" dirty="0"/>
          </a:p>
        </p:txBody>
      </p:sp>
      <p:sp>
        <p:nvSpPr>
          <p:cNvPr id="4" name="TextBox 3"/>
          <p:cNvSpPr txBox="1"/>
          <p:nvPr/>
        </p:nvSpPr>
        <p:spPr>
          <a:xfrm>
            <a:off x="0" y="6531429"/>
            <a:ext cx="1662506" cy="307777"/>
          </a:xfrm>
          <a:prstGeom prst="rect">
            <a:avLst/>
          </a:prstGeom>
          <a:solidFill>
            <a:schemeClr val="bg1">
              <a:alpha val="68000"/>
            </a:schemeClr>
          </a:solidFill>
        </p:spPr>
        <p:txBody>
          <a:bodyPr wrap="none" rtlCol="0">
            <a:spAutoFit/>
          </a:bodyPr>
          <a:lstStyle/>
          <a:p>
            <a:pPr algn="ctr"/>
            <a:r>
              <a:rPr lang="en-US" sz="1400" b="1" dirty="0">
                <a:solidFill>
                  <a:prstClr val="black"/>
                </a:solidFill>
              </a:rPr>
              <a:t>Colorado River, USA</a:t>
            </a:r>
          </a:p>
        </p:txBody>
      </p:sp>
    </p:spTree>
    <p:extLst>
      <p:ext uri="{BB962C8B-B14F-4D97-AF65-F5344CB8AC3E}">
        <p14:creationId xmlns:p14="http://schemas.microsoft.com/office/powerpoint/2010/main" val="11654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5.static.flickr.com/4124/5159854800_78ef5ea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609600" y="6209771"/>
            <a:ext cx="8229600" cy="639762"/>
          </a:xfrm>
          <a:solidFill>
            <a:schemeClr val="bg1">
              <a:alpha val="55000"/>
            </a:schemeClr>
          </a:solidFill>
        </p:spPr>
        <p:txBody>
          <a:bodyPr>
            <a:normAutofit fontScale="90000"/>
          </a:bodyPr>
          <a:lstStyle/>
          <a:p>
            <a:r>
              <a:rPr lang="en-US" dirty="0"/>
              <a:t>Ecosystem under stress?</a:t>
            </a:r>
            <a:endParaRPr lang="en-US" b="1" dirty="0"/>
          </a:p>
        </p:txBody>
      </p:sp>
    </p:spTree>
    <p:extLst>
      <p:ext uri="{BB962C8B-B14F-4D97-AF65-F5344CB8AC3E}">
        <p14:creationId xmlns:p14="http://schemas.microsoft.com/office/powerpoint/2010/main" val="4034953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74638"/>
            <a:ext cx="8001000" cy="1143000"/>
          </a:xfrm>
        </p:spPr>
        <p:txBody>
          <a:bodyPr>
            <a:normAutofit/>
          </a:bodyPr>
          <a:lstStyle/>
          <a:p>
            <a:r>
              <a:rPr lang="en-US" b="1" dirty="0"/>
              <a:t>Invasive Plant Management</a:t>
            </a:r>
          </a:p>
        </p:txBody>
      </p:sp>
      <p:sp>
        <p:nvSpPr>
          <p:cNvPr id="4" name="Content Placeholder 3"/>
          <p:cNvSpPr>
            <a:spLocks noGrp="1"/>
          </p:cNvSpPr>
          <p:nvPr>
            <p:ph idx="1"/>
          </p:nvPr>
        </p:nvSpPr>
        <p:spPr>
          <a:xfrm>
            <a:off x="457200" y="1828800"/>
            <a:ext cx="8229600" cy="4525963"/>
          </a:xfrm>
        </p:spPr>
        <p:txBody>
          <a:bodyPr>
            <a:normAutofit lnSpcReduction="10000"/>
          </a:bodyPr>
          <a:lstStyle/>
          <a:p>
            <a:r>
              <a:rPr lang="en-US" b="1" u="sng" dirty="0"/>
              <a:t>Goal</a:t>
            </a:r>
            <a:r>
              <a:rPr lang="en-US" b="1" dirty="0"/>
              <a:t>: Develop </a:t>
            </a:r>
            <a:r>
              <a:rPr lang="en-US" b="1" dirty="0">
                <a:ln>
                  <a:solidFill>
                    <a:schemeClr val="tx1"/>
                  </a:solidFill>
                </a:ln>
                <a:effectLst>
                  <a:glow rad="101600">
                    <a:srgbClr val="FFFF00">
                      <a:alpha val="60000"/>
                    </a:srgbClr>
                  </a:glow>
                </a:effectLst>
              </a:rPr>
              <a:t>”better”</a:t>
            </a:r>
            <a:r>
              <a:rPr lang="en-US" b="1" dirty="0"/>
              <a:t> management practices</a:t>
            </a:r>
          </a:p>
          <a:p>
            <a:endParaRPr lang="en-US" b="1" dirty="0"/>
          </a:p>
          <a:p>
            <a:r>
              <a:rPr lang="en-US" b="1" dirty="0"/>
              <a:t>What type of practices – short-term, long-term, sustainable, low-input, high intensity?</a:t>
            </a:r>
          </a:p>
          <a:p>
            <a:endParaRPr lang="en-US" b="1" dirty="0"/>
          </a:p>
          <a:p>
            <a:r>
              <a:rPr lang="en-US" b="1" dirty="0"/>
              <a:t>If sustainable and long-term, then what do we need to know?</a:t>
            </a:r>
          </a:p>
          <a:p>
            <a:pPr lvl="1"/>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ox(i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ox(i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a:t>Important Plant Communities</a:t>
            </a:r>
          </a:p>
        </p:txBody>
      </p:sp>
      <p:grpSp>
        <p:nvGrpSpPr>
          <p:cNvPr id="15" name="Group 14"/>
          <p:cNvGrpSpPr/>
          <p:nvPr/>
        </p:nvGrpSpPr>
        <p:grpSpPr>
          <a:xfrm>
            <a:off x="838200" y="1384002"/>
            <a:ext cx="3377550" cy="2239085"/>
            <a:chOff x="838200" y="1828800"/>
            <a:chExt cx="3377550" cy="2239085"/>
          </a:xfrm>
        </p:grpSpPr>
        <p:pic>
          <p:nvPicPr>
            <p:cNvPr id="1027" name="Picture 3" descr="C:\Users\corbinj\Pictures\Photodeluxe folder\Science pictures\exotics at tp.jpg"/>
            <p:cNvPicPr>
              <a:picLocks noChangeAspect="1" noChangeArrowheads="1"/>
            </p:cNvPicPr>
            <p:nvPr/>
          </p:nvPicPr>
          <p:blipFill>
            <a:blip r:embed="rId2" cstate="screen"/>
            <a:srcRect/>
            <a:stretch>
              <a:fillRect/>
            </a:stretch>
          </p:blipFill>
          <p:spPr bwMode="auto">
            <a:xfrm>
              <a:off x="838200" y="1828800"/>
              <a:ext cx="3377550" cy="2239085"/>
            </a:xfrm>
            <a:prstGeom prst="rect">
              <a:avLst/>
            </a:prstGeom>
            <a:noFill/>
          </p:spPr>
        </p:pic>
        <p:sp>
          <p:nvSpPr>
            <p:cNvPr id="8" name="TextBox 7"/>
            <p:cNvSpPr txBox="1"/>
            <p:nvPr/>
          </p:nvSpPr>
          <p:spPr>
            <a:xfrm>
              <a:off x="1752600" y="3657600"/>
              <a:ext cx="2441759" cy="400110"/>
            </a:xfrm>
            <a:prstGeom prst="rect">
              <a:avLst/>
            </a:prstGeom>
            <a:noFill/>
          </p:spPr>
          <p:txBody>
            <a:bodyPr wrap="none" rtlCol="0">
              <a:spAutoFit/>
            </a:bodyPr>
            <a:lstStyle/>
            <a:p>
              <a:r>
                <a:rPr lang="en-US" sz="2000" dirty="0">
                  <a:solidFill>
                    <a:srgbClr val="FFFF00"/>
                  </a:solidFill>
                </a:rPr>
                <a:t>Temperate grasslands</a:t>
              </a:r>
            </a:p>
          </p:txBody>
        </p:sp>
      </p:grpSp>
      <p:grpSp>
        <p:nvGrpSpPr>
          <p:cNvPr id="11" name="Group 10"/>
          <p:cNvGrpSpPr/>
          <p:nvPr/>
        </p:nvGrpSpPr>
        <p:grpSpPr>
          <a:xfrm>
            <a:off x="4800600" y="1371600"/>
            <a:ext cx="3245924" cy="2305110"/>
            <a:chOff x="4876800" y="1828800"/>
            <a:chExt cx="3245924" cy="2305110"/>
          </a:xfrm>
        </p:grpSpPr>
        <p:pic>
          <p:nvPicPr>
            <p:cNvPr id="9" name="Picture 2" descr="cheatgrass-fall-grow-sm.jpg">
              <a:hlinkClick r:id="rId3" tooltip="cheatgrass-fall-grow-sm.jpg"/>
            </p:cNvPr>
            <p:cNvPicPr>
              <a:picLocks noChangeAspect="1" noChangeArrowheads="1"/>
            </p:cNvPicPr>
            <p:nvPr/>
          </p:nvPicPr>
          <p:blipFill>
            <a:blip r:embed="rId4" cstate="screen"/>
            <a:srcRect/>
            <a:stretch>
              <a:fillRect/>
            </a:stretch>
          </p:blipFill>
          <p:spPr bwMode="auto">
            <a:xfrm>
              <a:off x="4876800" y="1828800"/>
              <a:ext cx="3189767" cy="2286000"/>
            </a:xfrm>
            <a:prstGeom prst="rect">
              <a:avLst/>
            </a:prstGeom>
            <a:noFill/>
          </p:spPr>
        </p:pic>
        <p:sp>
          <p:nvSpPr>
            <p:cNvPr id="10" name="TextBox 9"/>
            <p:cNvSpPr txBox="1"/>
            <p:nvPr/>
          </p:nvSpPr>
          <p:spPr>
            <a:xfrm>
              <a:off x="5562600" y="3733800"/>
              <a:ext cx="2560124" cy="400110"/>
            </a:xfrm>
            <a:prstGeom prst="rect">
              <a:avLst/>
            </a:prstGeom>
            <a:noFill/>
          </p:spPr>
          <p:txBody>
            <a:bodyPr wrap="none" rtlCol="0">
              <a:spAutoFit/>
            </a:bodyPr>
            <a:lstStyle/>
            <a:p>
              <a:r>
                <a:rPr lang="en-US" sz="2000" dirty="0">
                  <a:solidFill>
                    <a:srgbClr val="FFFF00"/>
                  </a:solidFill>
                </a:rPr>
                <a:t>Semi-arid </a:t>
              </a:r>
              <a:r>
                <a:rPr lang="en-US" sz="2000" dirty="0" err="1">
                  <a:solidFill>
                    <a:srgbClr val="FFFF00"/>
                  </a:solidFill>
                </a:rPr>
                <a:t>shrublands</a:t>
              </a:r>
              <a:endParaRPr lang="en-US" sz="2000" dirty="0">
                <a:solidFill>
                  <a:srgbClr val="FFFF00"/>
                </a:solidFill>
              </a:endParaRPr>
            </a:p>
          </p:txBody>
        </p:sp>
      </p:grpSp>
      <p:grpSp>
        <p:nvGrpSpPr>
          <p:cNvPr id="13" name="Group 12"/>
          <p:cNvGrpSpPr/>
          <p:nvPr/>
        </p:nvGrpSpPr>
        <p:grpSpPr>
          <a:xfrm>
            <a:off x="838200" y="4038600"/>
            <a:ext cx="3427101" cy="2244513"/>
            <a:chOff x="838200" y="4267200"/>
            <a:chExt cx="3427101" cy="2244513"/>
          </a:xfrm>
        </p:grpSpPr>
        <p:pic>
          <p:nvPicPr>
            <p:cNvPr id="1029" name="Picture 5" descr="http://hettingern.people.cofc.edu/images/Purple_Loosestrife.jpeg"/>
            <p:cNvPicPr>
              <a:picLocks noChangeAspect="1" noChangeArrowheads="1"/>
            </p:cNvPicPr>
            <p:nvPr/>
          </p:nvPicPr>
          <p:blipFill>
            <a:blip r:embed="rId5" cstate="screen"/>
            <a:srcRect/>
            <a:stretch>
              <a:fillRect/>
            </a:stretch>
          </p:blipFill>
          <p:spPr bwMode="auto">
            <a:xfrm>
              <a:off x="838200" y="4267200"/>
              <a:ext cx="3352800" cy="2244513"/>
            </a:xfrm>
            <a:prstGeom prst="rect">
              <a:avLst/>
            </a:prstGeom>
            <a:noFill/>
          </p:spPr>
        </p:pic>
        <p:sp>
          <p:nvSpPr>
            <p:cNvPr id="12" name="TextBox 11"/>
            <p:cNvSpPr txBox="1"/>
            <p:nvPr/>
          </p:nvSpPr>
          <p:spPr>
            <a:xfrm>
              <a:off x="1828800" y="6096000"/>
              <a:ext cx="2436501" cy="400110"/>
            </a:xfrm>
            <a:prstGeom prst="rect">
              <a:avLst/>
            </a:prstGeom>
            <a:noFill/>
          </p:spPr>
          <p:txBody>
            <a:bodyPr wrap="none" rtlCol="0">
              <a:spAutoFit/>
            </a:bodyPr>
            <a:lstStyle/>
            <a:p>
              <a:r>
                <a:rPr lang="en-US" sz="2000" dirty="0">
                  <a:solidFill>
                    <a:srgbClr val="FFFF00"/>
                  </a:solidFill>
                </a:rPr>
                <a:t>Freshwater wetlands</a:t>
              </a:r>
            </a:p>
          </p:txBody>
        </p:sp>
      </p:grpSp>
      <p:grpSp>
        <p:nvGrpSpPr>
          <p:cNvPr id="14" name="Group 13"/>
          <p:cNvGrpSpPr/>
          <p:nvPr/>
        </p:nvGrpSpPr>
        <p:grpSpPr>
          <a:xfrm>
            <a:off x="4800600" y="4038600"/>
            <a:ext cx="3219070" cy="2286000"/>
            <a:chOff x="4876800" y="4267200"/>
            <a:chExt cx="3219070" cy="2286000"/>
          </a:xfrm>
        </p:grpSpPr>
        <p:pic>
          <p:nvPicPr>
            <p:cNvPr id="1033" name="Picture 9" descr="Berberis thunbergii"/>
            <p:cNvPicPr>
              <a:picLocks noChangeAspect="1" noChangeArrowheads="1"/>
            </p:cNvPicPr>
            <p:nvPr/>
          </p:nvPicPr>
          <p:blipFill>
            <a:blip r:embed="rId6" cstate="screen"/>
            <a:srcRect/>
            <a:stretch>
              <a:fillRect/>
            </a:stretch>
          </p:blipFill>
          <p:spPr bwMode="auto">
            <a:xfrm>
              <a:off x="4876800" y="4267200"/>
              <a:ext cx="3200399" cy="2286000"/>
            </a:xfrm>
            <a:prstGeom prst="rect">
              <a:avLst/>
            </a:prstGeom>
            <a:noFill/>
          </p:spPr>
        </p:pic>
        <p:sp>
          <p:nvSpPr>
            <p:cNvPr id="16" name="TextBox 15"/>
            <p:cNvSpPr txBox="1"/>
            <p:nvPr/>
          </p:nvSpPr>
          <p:spPr>
            <a:xfrm>
              <a:off x="5791200" y="6096000"/>
              <a:ext cx="2304670" cy="400110"/>
            </a:xfrm>
            <a:prstGeom prst="rect">
              <a:avLst/>
            </a:prstGeom>
            <a:noFill/>
          </p:spPr>
          <p:txBody>
            <a:bodyPr wrap="none" rtlCol="0">
              <a:spAutoFit/>
            </a:bodyPr>
            <a:lstStyle/>
            <a:p>
              <a:r>
                <a:rPr lang="en-US" sz="2000" dirty="0">
                  <a:solidFill>
                    <a:srgbClr val="FFFF00"/>
                  </a:solidFill>
                </a:rPr>
                <a:t>Forest </a:t>
              </a:r>
              <a:r>
                <a:rPr lang="en-US" sz="2000" dirty="0" err="1">
                  <a:solidFill>
                    <a:srgbClr val="FFFF00"/>
                  </a:solidFill>
                </a:rPr>
                <a:t>understories</a:t>
              </a:r>
              <a:endParaRPr lang="en-US" sz="2000" dirty="0">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74638"/>
            <a:ext cx="8001000" cy="1143000"/>
          </a:xfrm>
        </p:spPr>
        <p:txBody>
          <a:bodyPr>
            <a:normAutofit/>
          </a:bodyPr>
          <a:lstStyle/>
          <a:p>
            <a:r>
              <a:rPr lang="en-US" b="1" dirty="0"/>
              <a:t>Invasive Plant Management</a:t>
            </a:r>
          </a:p>
        </p:txBody>
      </p:sp>
      <p:sp>
        <p:nvSpPr>
          <p:cNvPr id="4" name="Content Placeholder 3"/>
          <p:cNvSpPr>
            <a:spLocks noGrp="1"/>
          </p:cNvSpPr>
          <p:nvPr>
            <p:ph idx="1"/>
          </p:nvPr>
        </p:nvSpPr>
        <p:spPr>
          <a:xfrm>
            <a:off x="457200" y="1828800"/>
            <a:ext cx="8229600" cy="4525963"/>
          </a:xfrm>
        </p:spPr>
        <p:txBody>
          <a:bodyPr/>
          <a:lstStyle/>
          <a:p>
            <a:r>
              <a:rPr lang="en-US" b="1" u="sng" dirty="0"/>
              <a:t>Goal</a:t>
            </a:r>
            <a:r>
              <a:rPr lang="en-US" b="1" dirty="0"/>
              <a:t>: Develop </a:t>
            </a:r>
            <a:r>
              <a:rPr lang="en-US" b="1" i="1" dirty="0">
                <a:solidFill>
                  <a:schemeClr val="bg1"/>
                </a:solidFill>
              </a:rPr>
              <a:t>sustainable</a:t>
            </a:r>
            <a:r>
              <a:rPr lang="en-US" b="1" dirty="0"/>
              <a:t> management practices</a:t>
            </a:r>
          </a:p>
          <a:p>
            <a:r>
              <a:rPr lang="en-US" b="1" dirty="0"/>
              <a:t>Need to know the mechanisms</a:t>
            </a:r>
          </a:p>
          <a:p>
            <a:pPr lvl="1"/>
            <a:r>
              <a:rPr lang="en-US" dirty="0"/>
              <a:t>How and why invasive plants exist</a:t>
            </a:r>
          </a:p>
          <a:p>
            <a:pPr lvl="1"/>
            <a:r>
              <a:rPr lang="en-US" b="1" dirty="0"/>
              <a:t>Where invasive plants exist</a:t>
            </a:r>
          </a:p>
          <a:p>
            <a:pPr lvl="1"/>
            <a:r>
              <a:rPr lang="en-US" dirty="0"/>
              <a:t>The conditions in which invasive plants exist</a:t>
            </a:r>
            <a:endParaRPr lang="en-US" b="1" dirty="0"/>
          </a:p>
          <a:p>
            <a:pPr lvl="1"/>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838200"/>
            <a:ext cx="8534400" cy="2286000"/>
          </a:xfrm>
          <a:prstGeom prst="rect">
            <a:avLst/>
          </a:prstGeom>
        </p:spPr>
        <p:txBody>
          <a:bodyPr vert="horz" lIns="91440" tIns="45720" rIns="91440" bIns="45720" rtlCol="0" anchor="ctr">
            <a:normAutofit fontScale="97500"/>
          </a:bodyPr>
          <a:lstStyle/>
          <a:p>
            <a:pPr lvl="0" algn="ctr">
              <a:spcBef>
                <a:spcPct val="0"/>
              </a:spcBef>
              <a:defRPr/>
            </a:pPr>
            <a:endParaRPr kumimoji="0" lang="en-US" sz="3600" b="1" u="none" strike="noStrike" kern="1200" cap="none" spc="0" normalizeH="0" baseline="0" noProof="0" dirty="0">
              <a:ln>
                <a:noFill/>
              </a:ln>
              <a:solidFill>
                <a:srgbClr val="FF0000"/>
              </a:solidFill>
              <a:effectLst/>
              <a:uLnTx/>
              <a:uFillTx/>
              <a:latin typeface="Arial" pitchFamily="34" charset="0"/>
              <a:ea typeface="+mj-ea"/>
              <a:cs typeface="Arial" pitchFamily="34" charset="0"/>
            </a:endParaRPr>
          </a:p>
        </p:txBody>
      </p:sp>
      <p:sp>
        <p:nvSpPr>
          <p:cNvPr id="7" name="Title 6"/>
          <p:cNvSpPr>
            <a:spLocks noGrp="1"/>
          </p:cNvSpPr>
          <p:nvPr>
            <p:ph type="ctrTitle"/>
          </p:nvPr>
        </p:nvSpPr>
        <p:spPr>
          <a:xfrm>
            <a:off x="152400" y="314325"/>
            <a:ext cx="8839200" cy="2286000"/>
          </a:xfrm>
        </p:spPr>
        <p:txBody>
          <a:bodyPr>
            <a:noAutofit/>
          </a:bodyPr>
          <a:lstStyle/>
          <a:p>
            <a:pPr lvl="0"/>
            <a:r>
              <a:rPr lang="en-US" u="sng" dirty="0">
                <a:solidFill>
                  <a:srgbClr val="FF0000"/>
                </a:solidFill>
              </a:rPr>
              <a:t>Case Study:</a:t>
            </a:r>
            <a:br>
              <a:rPr lang="en-US" dirty="0">
                <a:solidFill>
                  <a:srgbClr val="FF0000"/>
                </a:solidFill>
              </a:rPr>
            </a:br>
            <a:r>
              <a:rPr lang="en-US" dirty="0">
                <a:solidFill>
                  <a:srgbClr val="FF0000"/>
                </a:solidFill>
              </a:rPr>
              <a:t>Invasive Plants and Extreme Drought</a:t>
            </a:r>
            <a:endParaRPr lang="en-US" dirty="0"/>
          </a:p>
        </p:txBody>
      </p:sp>
      <p:sp>
        <p:nvSpPr>
          <p:cNvPr id="8" name="Subtitle 7"/>
          <p:cNvSpPr>
            <a:spLocks noGrp="1"/>
          </p:cNvSpPr>
          <p:nvPr>
            <p:ph type="subTitle" idx="1"/>
          </p:nvPr>
        </p:nvSpPr>
        <p:spPr>
          <a:xfrm>
            <a:off x="762000" y="2590800"/>
            <a:ext cx="7620000" cy="3429000"/>
          </a:xfrm>
        </p:spPr>
        <p:txBody>
          <a:bodyPr>
            <a:noAutofit/>
          </a:bodyPr>
          <a:lstStyle/>
          <a:p>
            <a:endParaRPr lang="en-US" dirty="0"/>
          </a:p>
          <a:p>
            <a:r>
              <a:rPr lang="en-US" dirty="0"/>
              <a:t>Riparian areas – </a:t>
            </a:r>
            <a:r>
              <a:rPr lang="en-US" i="1" dirty="0"/>
              <a:t>Phragmites australis</a:t>
            </a:r>
          </a:p>
          <a:p>
            <a:endParaRPr lang="en-US" dirty="0"/>
          </a:p>
          <a:p>
            <a:r>
              <a:rPr lang="en-US" dirty="0"/>
              <a:t>Pasture/rangelands – </a:t>
            </a:r>
            <a:r>
              <a:rPr lang="en-US" i="1" dirty="0"/>
              <a:t>Carduus nutans</a:t>
            </a:r>
          </a:p>
          <a:p>
            <a:endParaRPr lang="en-US" dirty="0"/>
          </a:p>
        </p:txBody>
      </p:sp>
    </p:spTree>
    <p:extLst>
      <p:ext uri="{BB962C8B-B14F-4D97-AF65-F5344CB8AC3E}">
        <p14:creationId xmlns:p14="http://schemas.microsoft.com/office/powerpoint/2010/main" val="151374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450" y="3440397"/>
            <a:ext cx="4785815" cy="318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152400" y="2286000"/>
            <a:ext cx="4267200" cy="3657600"/>
          </a:xfrm>
        </p:spPr>
        <p:txBody>
          <a:bodyPr>
            <a:normAutofit/>
          </a:bodyPr>
          <a:lstStyle/>
          <a:p>
            <a:r>
              <a:rPr lang="en-US" dirty="0"/>
              <a:t>Historical</a:t>
            </a:r>
          </a:p>
          <a:p>
            <a:pPr lvl="1"/>
            <a:r>
              <a:rPr lang="en-US" dirty="0"/>
              <a:t>Rise and fall of rivers</a:t>
            </a:r>
          </a:p>
          <a:p>
            <a:pPr lvl="1"/>
            <a:r>
              <a:rPr lang="en-US" dirty="0"/>
              <a:t>Periodic drought and flooding</a:t>
            </a:r>
          </a:p>
          <a:p>
            <a:pPr lvl="1"/>
            <a:r>
              <a:rPr lang="en-US" dirty="0"/>
              <a:t>Unpredictable in pre-settlement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450" y="152400"/>
            <a:ext cx="4800600" cy="302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457200"/>
            <a:ext cx="4043050" cy="1143000"/>
          </a:xfrm>
        </p:spPr>
        <p:txBody>
          <a:bodyPr>
            <a:normAutofit fontScale="90000"/>
          </a:bodyPr>
          <a:lstStyle/>
          <a:p>
            <a:r>
              <a:rPr lang="en-US" dirty="0"/>
              <a:t>Central Great Plains Hydrology</a:t>
            </a:r>
          </a:p>
        </p:txBody>
      </p:sp>
    </p:spTree>
    <p:extLst>
      <p:ext uri="{BB962C8B-B14F-4D97-AF65-F5344CB8AC3E}">
        <p14:creationId xmlns:p14="http://schemas.microsoft.com/office/powerpoint/2010/main" val="4079003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09" y="533400"/>
            <a:ext cx="4191000" cy="1143000"/>
          </a:xfrm>
        </p:spPr>
        <p:txBody>
          <a:bodyPr>
            <a:normAutofit fontScale="90000"/>
          </a:bodyPr>
          <a:lstStyle/>
          <a:p>
            <a:r>
              <a:rPr lang="en-US" dirty="0"/>
              <a:t>Central Great Plains Hydrology</a:t>
            </a:r>
          </a:p>
        </p:txBody>
      </p:sp>
      <p:sp>
        <p:nvSpPr>
          <p:cNvPr id="7" name="Content Placeholder 6"/>
          <p:cNvSpPr>
            <a:spLocks noGrp="1"/>
          </p:cNvSpPr>
          <p:nvPr>
            <p:ph idx="1"/>
          </p:nvPr>
        </p:nvSpPr>
        <p:spPr>
          <a:xfrm>
            <a:off x="589102" y="2114460"/>
            <a:ext cx="8229600" cy="4525963"/>
          </a:xfrm>
        </p:spPr>
        <p:txBody>
          <a:bodyPr>
            <a:normAutofit/>
          </a:bodyPr>
          <a:lstStyle/>
          <a:p>
            <a:r>
              <a:rPr lang="en-US" dirty="0"/>
              <a:t>Present day</a:t>
            </a:r>
          </a:p>
          <a:p>
            <a:pPr lvl="1"/>
            <a:r>
              <a:rPr lang="en-US" dirty="0"/>
              <a:t>Irrigation</a:t>
            </a:r>
          </a:p>
          <a:p>
            <a:pPr lvl="1"/>
            <a:r>
              <a:rPr lang="en-US" dirty="0"/>
              <a:t>Flood control</a:t>
            </a:r>
          </a:p>
          <a:p>
            <a:r>
              <a:rPr lang="en-US" dirty="0"/>
              <a:t>Impacts</a:t>
            </a:r>
          </a:p>
          <a:p>
            <a:pPr lvl="1"/>
            <a:r>
              <a:rPr lang="en-US" dirty="0"/>
              <a:t>Agriculture – food, feed, fiber production</a:t>
            </a:r>
          </a:p>
          <a:p>
            <a:pPr lvl="1"/>
            <a:r>
              <a:rPr lang="en-US" dirty="0"/>
              <a:t>Urban/cities – protection and supplies</a:t>
            </a:r>
          </a:p>
          <a:p>
            <a:pPr lvl="1"/>
            <a:r>
              <a:rPr lang="en-US" dirty="0"/>
              <a:t>Natural areas – </a:t>
            </a:r>
            <a:r>
              <a:rPr lang="en-US" u="sng" dirty="0"/>
              <a:t>altered species diversity and plant communities</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10452"/>
          <a:stretch/>
        </p:blipFill>
        <p:spPr bwMode="auto">
          <a:xfrm>
            <a:off x="4419600" y="228600"/>
            <a:ext cx="4094302" cy="397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95800" y="3777734"/>
            <a:ext cx="3117200" cy="369332"/>
          </a:xfrm>
          <a:prstGeom prst="rect">
            <a:avLst/>
          </a:prstGeom>
          <a:noFill/>
        </p:spPr>
        <p:txBody>
          <a:bodyPr wrap="none" rtlCol="0">
            <a:spAutoFit/>
          </a:bodyPr>
          <a:lstStyle/>
          <a:p>
            <a:r>
              <a:rPr lang="en-US" b="1" dirty="0">
                <a:solidFill>
                  <a:schemeClr val="bg1"/>
                </a:solidFill>
                <a:latin typeface="Arial" pitchFamily="34" charset="0"/>
                <a:cs typeface="Arial" pitchFamily="34" charset="0"/>
              </a:rPr>
              <a:t>Pathfinder Dam, Wyoming</a:t>
            </a:r>
          </a:p>
        </p:txBody>
      </p:sp>
    </p:spTree>
    <p:extLst>
      <p:ext uri="{BB962C8B-B14F-4D97-AF65-F5344CB8AC3E}">
        <p14:creationId xmlns:p14="http://schemas.microsoft.com/office/powerpoint/2010/main" val="326065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Hydrology of the Central Great Plains</a:t>
            </a:r>
          </a:p>
        </p:txBody>
      </p:sp>
      <p:pic>
        <p:nvPicPr>
          <p:cNvPr id="8" name="Picture 7" descr="NPR river at henry"/>
          <p:cNvPicPr>
            <a:picLocks noChangeAspect="1"/>
          </p:cNvPicPr>
          <p:nvPr/>
        </p:nvPicPr>
        <p:blipFill>
          <a:blip r:embed="rId2" cstate="print">
            <a:extLst>
              <a:ext uri="{28A0092B-C50C-407E-A947-70E740481C1C}">
                <a14:useLocalDpi xmlns:a14="http://schemas.microsoft.com/office/drawing/2010/main" val="0"/>
              </a:ext>
            </a:extLst>
          </a:blip>
          <a:srcRect t="13184"/>
          <a:stretch>
            <a:fillRect/>
          </a:stretch>
        </p:blipFill>
        <p:spPr bwMode="auto">
          <a:xfrm>
            <a:off x="76200" y="3265674"/>
            <a:ext cx="5858248" cy="3391031"/>
          </a:xfrm>
          <a:prstGeom prst="rect">
            <a:avLst/>
          </a:prstGeom>
          <a:noFill/>
          <a:ln w="9525">
            <a:noFill/>
            <a:miter lim="800000"/>
            <a:headEnd/>
            <a:tailEnd/>
          </a:ln>
        </p:spPr>
      </p:pic>
      <p:pic>
        <p:nvPicPr>
          <p:cNvPr id="9" name="Picture 8" descr="Fall02-00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265674"/>
            <a:ext cx="4557395" cy="3418327"/>
          </a:xfrm>
          <a:prstGeom prst="rect">
            <a:avLst/>
          </a:prstGeom>
          <a:noFill/>
        </p:spPr>
      </p:pic>
      <p:pic>
        <p:nvPicPr>
          <p:cNvPr id="11" name="Picture 10" descr="NPR Farmers canal headgate 02"/>
          <p:cNvPicPr>
            <a:picLocks noChangeAspect="1"/>
          </p:cNvPicPr>
          <p:nvPr/>
        </p:nvPicPr>
        <p:blipFill>
          <a:blip r:embed="rId4" cstate="print">
            <a:extLst>
              <a:ext uri="{28A0092B-C50C-407E-A947-70E740481C1C}">
                <a14:useLocalDpi xmlns:a14="http://schemas.microsoft.com/office/drawing/2010/main" val="0"/>
              </a:ext>
            </a:extLst>
          </a:blip>
          <a:srcRect l="435" t="3659" r="652"/>
          <a:stretch>
            <a:fillRect/>
          </a:stretch>
        </p:blipFill>
        <p:spPr bwMode="auto">
          <a:xfrm>
            <a:off x="87573" y="44354"/>
            <a:ext cx="5571798" cy="3221319"/>
          </a:xfrm>
          <a:prstGeom prst="rect">
            <a:avLst/>
          </a:prstGeom>
          <a:noFill/>
          <a:ln w="9525">
            <a:noFill/>
            <a:miter lim="800000"/>
            <a:headEnd/>
            <a:tailEnd/>
          </a:ln>
        </p:spPr>
      </p:pic>
      <p:pic>
        <p:nvPicPr>
          <p:cNvPr id="10" name="Picture 9" descr="1905 view of the station-cropped"/>
          <p:cNvPicPr>
            <a:picLocks noChangeAspect="1"/>
          </p:cNvPicPr>
          <p:nvPr/>
        </p:nvPicPr>
        <p:blipFill rotWithShape="1">
          <a:blip r:embed="rId5" cstate="print">
            <a:extLst>
              <a:ext uri="{28A0092B-C50C-407E-A947-70E740481C1C}">
                <a14:useLocalDpi xmlns:a14="http://schemas.microsoft.com/office/drawing/2010/main" val="0"/>
              </a:ext>
            </a:extLst>
          </a:blip>
          <a:srcRect l="5660"/>
          <a:stretch/>
        </p:blipFill>
        <p:spPr bwMode="auto">
          <a:xfrm>
            <a:off x="4495800" y="44353"/>
            <a:ext cx="4557395" cy="3221319"/>
          </a:xfrm>
          <a:prstGeom prst="rect">
            <a:avLst/>
          </a:prstGeom>
          <a:noFill/>
        </p:spPr>
      </p:pic>
      <p:sp>
        <p:nvSpPr>
          <p:cNvPr id="4" name="TextBox 3"/>
          <p:cNvSpPr txBox="1"/>
          <p:nvPr/>
        </p:nvSpPr>
        <p:spPr>
          <a:xfrm>
            <a:off x="6169203" y="216427"/>
            <a:ext cx="1210588" cy="646331"/>
          </a:xfrm>
          <a:prstGeom prst="rect">
            <a:avLst/>
          </a:prstGeom>
          <a:noFill/>
        </p:spPr>
        <p:txBody>
          <a:bodyPr wrap="none" rtlCol="0">
            <a:spAutoFit/>
          </a:bodyPr>
          <a:lstStyle/>
          <a:p>
            <a:r>
              <a:rPr lang="en-US" sz="3600" b="1" dirty="0">
                <a:latin typeface="Arial" pitchFamily="34" charset="0"/>
                <a:cs typeface="Arial" pitchFamily="34" charset="0"/>
              </a:rPr>
              <a:t>1905</a:t>
            </a:r>
          </a:p>
        </p:txBody>
      </p:sp>
      <p:sp>
        <p:nvSpPr>
          <p:cNvPr id="12" name="TextBox 11"/>
          <p:cNvSpPr txBox="1"/>
          <p:nvPr/>
        </p:nvSpPr>
        <p:spPr>
          <a:xfrm>
            <a:off x="1662884" y="216427"/>
            <a:ext cx="1210588" cy="646331"/>
          </a:xfrm>
          <a:prstGeom prst="rect">
            <a:avLst/>
          </a:prstGeom>
          <a:noFill/>
        </p:spPr>
        <p:txBody>
          <a:bodyPr wrap="none" rtlCol="0">
            <a:spAutoFit/>
          </a:bodyPr>
          <a:lstStyle/>
          <a:p>
            <a:r>
              <a:rPr lang="en-US" sz="3600" b="1" dirty="0">
                <a:latin typeface="Arial" pitchFamily="34" charset="0"/>
                <a:cs typeface="Arial" pitchFamily="34" charset="0"/>
              </a:rPr>
              <a:t>1920</a:t>
            </a:r>
          </a:p>
        </p:txBody>
      </p:sp>
      <p:sp>
        <p:nvSpPr>
          <p:cNvPr id="13" name="TextBox 12"/>
          <p:cNvSpPr txBox="1"/>
          <p:nvPr/>
        </p:nvSpPr>
        <p:spPr>
          <a:xfrm>
            <a:off x="1662884" y="3265672"/>
            <a:ext cx="1210588" cy="646331"/>
          </a:xfrm>
          <a:prstGeom prst="rect">
            <a:avLst/>
          </a:prstGeom>
          <a:noFill/>
        </p:spPr>
        <p:txBody>
          <a:bodyPr wrap="none" rtlCol="0">
            <a:spAutoFit/>
          </a:bodyPr>
          <a:lstStyle/>
          <a:p>
            <a:r>
              <a:rPr lang="en-US" sz="3600" b="1" dirty="0">
                <a:latin typeface="Arial" pitchFamily="34" charset="0"/>
                <a:cs typeface="Arial" pitchFamily="34" charset="0"/>
              </a:rPr>
              <a:t>2010</a:t>
            </a:r>
          </a:p>
        </p:txBody>
      </p:sp>
      <p:sp>
        <p:nvSpPr>
          <p:cNvPr id="14" name="TextBox 13"/>
          <p:cNvSpPr txBox="1"/>
          <p:nvPr/>
        </p:nvSpPr>
        <p:spPr>
          <a:xfrm>
            <a:off x="6194224" y="3418070"/>
            <a:ext cx="1210588" cy="646331"/>
          </a:xfrm>
          <a:prstGeom prst="rect">
            <a:avLst/>
          </a:prstGeom>
          <a:noFill/>
        </p:spPr>
        <p:txBody>
          <a:bodyPr wrap="none" rtlCol="0">
            <a:spAutoFit/>
          </a:bodyPr>
          <a:lstStyle/>
          <a:p>
            <a:r>
              <a:rPr lang="en-US" sz="3600" b="1" dirty="0">
                <a:latin typeface="Arial" pitchFamily="34" charset="0"/>
                <a:cs typeface="Arial" pitchFamily="34" charset="0"/>
              </a:rPr>
              <a:t>2010</a:t>
            </a:r>
          </a:p>
        </p:txBody>
      </p:sp>
    </p:spTree>
    <p:extLst>
      <p:ext uri="{BB962C8B-B14F-4D97-AF65-F5344CB8AC3E}">
        <p14:creationId xmlns:p14="http://schemas.microsoft.com/office/powerpoint/2010/main" val="597881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19" cy="6836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337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457200" y="2514600"/>
            <a:ext cx="8229600" cy="9906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b="1" kern="1200">
                <a:solidFill>
                  <a:srgbClr val="FF0000"/>
                </a:solidFill>
                <a:latin typeface="Arial" pitchFamily="34" charset="0"/>
                <a:ea typeface="+mj-ea"/>
                <a:cs typeface="Arial" pitchFamily="34" charset="0"/>
              </a:defRPr>
            </a:lvl1pPr>
          </a:lstStyle>
          <a:p>
            <a:r>
              <a:rPr lang="en-US" dirty="0">
                <a:solidFill>
                  <a:schemeClr val="bg1"/>
                </a:solidFill>
              </a:rPr>
              <a:t>Think it couldn’t happen in NY?</a:t>
            </a:r>
          </a:p>
        </p:txBody>
      </p:sp>
    </p:spTree>
    <p:extLst>
      <p:ext uri="{BB962C8B-B14F-4D97-AF65-F5344CB8AC3E}">
        <p14:creationId xmlns:p14="http://schemas.microsoft.com/office/powerpoint/2010/main" val="2106479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6668" r="37143" b="12351"/>
          <a:stretch/>
        </p:blipFill>
        <p:spPr>
          <a:xfrm>
            <a:off x="-4012" y="-1"/>
            <a:ext cx="9148012" cy="6858001"/>
          </a:xfrm>
          <a:prstGeom prst="rect">
            <a:avLst/>
          </a:prstGeom>
        </p:spPr>
      </p:pic>
      <p:sp>
        <p:nvSpPr>
          <p:cNvPr id="3" name="Rectangle 2"/>
          <p:cNvSpPr/>
          <p:nvPr/>
        </p:nvSpPr>
        <p:spPr>
          <a:xfrm>
            <a:off x="6553200" y="1066800"/>
            <a:ext cx="2590800" cy="2057400"/>
          </a:xfrm>
          <a:prstGeom prst="rect">
            <a:avLst/>
          </a:prstGeom>
          <a:solidFill>
            <a:srgbClr val="FFC000">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6553200" cy="6858000"/>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553200" y="3124200"/>
            <a:ext cx="2590800" cy="3733800"/>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53200" y="0"/>
            <a:ext cx="2590800" cy="1090864"/>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5194" y="36095"/>
            <a:ext cx="8229600" cy="1143000"/>
          </a:xfrm>
        </p:spPr>
        <p:txBody>
          <a:bodyPr/>
          <a:lstStyle/>
          <a:p>
            <a:r>
              <a:rPr lang="en-US" dirty="0"/>
              <a:t>September 27, 2016</a:t>
            </a:r>
          </a:p>
        </p:txBody>
      </p:sp>
    </p:spTree>
    <p:extLst>
      <p:ext uri="{BB962C8B-B14F-4D97-AF65-F5344CB8AC3E}">
        <p14:creationId xmlns:p14="http://schemas.microsoft.com/office/powerpoint/2010/main" val="569361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334" t="12667" r="13768"/>
          <a:stretch/>
        </p:blipFill>
        <p:spPr>
          <a:xfrm>
            <a:off x="-1" y="0"/>
            <a:ext cx="9159213" cy="6858000"/>
          </a:xfrm>
          <a:prstGeom prst="rect">
            <a:avLst/>
          </a:prstGeom>
        </p:spPr>
      </p:pic>
      <p:sp>
        <p:nvSpPr>
          <p:cNvPr id="3" name="TextBox 2"/>
          <p:cNvSpPr txBox="1"/>
          <p:nvPr/>
        </p:nvSpPr>
        <p:spPr>
          <a:xfrm>
            <a:off x="381000" y="6019800"/>
            <a:ext cx="3097323" cy="584775"/>
          </a:xfrm>
          <a:prstGeom prst="rect">
            <a:avLst/>
          </a:prstGeom>
          <a:noFill/>
        </p:spPr>
        <p:txBody>
          <a:bodyPr wrap="none" rtlCol="0">
            <a:spAutoFit/>
          </a:bodyPr>
          <a:lstStyle/>
          <a:p>
            <a:pPr algn="ctr"/>
            <a:r>
              <a:rPr lang="en-US" sz="3200" b="1">
                <a:latin typeface="Arial" charset="0"/>
                <a:ea typeface="Arial" charset="0"/>
                <a:cs typeface="Arial" charset="0"/>
              </a:rPr>
              <a:t>Is this a trend?</a:t>
            </a:r>
            <a:endParaRPr lang="en-US" sz="3200" b="1" dirty="0">
              <a:latin typeface="Arial" charset="0"/>
              <a:ea typeface="Arial" charset="0"/>
              <a:cs typeface="Arial" charset="0"/>
            </a:endParaRPr>
          </a:p>
        </p:txBody>
      </p:sp>
    </p:spTree>
    <p:extLst>
      <p:ext uri="{BB962C8B-B14F-4D97-AF65-F5344CB8AC3E}">
        <p14:creationId xmlns:p14="http://schemas.microsoft.com/office/powerpoint/2010/main" val="2116154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90600"/>
          </a:xfrm>
        </p:spPr>
        <p:txBody>
          <a:bodyPr>
            <a:normAutofit/>
          </a:bodyPr>
          <a:lstStyle/>
          <a:p>
            <a:r>
              <a:rPr lang="en-US" dirty="0"/>
              <a:t>Objectives</a:t>
            </a:r>
            <a:endParaRPr lang="en-US" b="1" dirty="0"/>
          </a:p>
        </p:txBody>
      </p:sp>
      <p:sp>
        <p:nvSpPr>
          <p:cNvPr id="4" name="Content Placeholder 3"/>
          <p:cNvSpPr>
            <a:spLocks noGrp="1"/>
          </p:cNvSpPr>
          <p:nvPr>
            <p:ph idx="1"/>
          </p:nvPr>
        </p:nvSpPr>
        <p:spPr>
          <a:xfrm>
            <a:off x="457200" y="1676400"/>
            <a:ext cx="8229600" cy="3810000"/>
          </a:xfrm>
        </p:spPr>
        <p:txBody>
          <a:bodyPr>
            <a:normAutofit/>
          </a:bodyPr>
          <a:lstStyle/>
          <a:p>
            <a:r>
              <a:rPr lang="en-US" b="1" dirty="0"/>
              <a:t>Determine the response of </a:t>
            </a:r>
            <a:r>
              <a:rPr lang="en-US" b="1" i="1" dirty="0"/>
              <a:t>Phragmites australis</a:t>
            </a:r>
            <a:r>
              <a:rPr lang="en-US" dirty="0"/>
              <a:t> to induced drought conditions</a:t>
            </a:r>
          </a:p>
          <a:p>
            <a:pPr marL="0" indent="0">
              <a:buNone/>
            </a:pPr>
            <a:endParaRPr lang="en-US" dirty="0"/>
          </a:p>
          <a:p>
            <a:r>
              <a:rPr lang="en-US" dirty="0"/>
              <a:t>Determine musk thistle establishment in disturbed perennial grass stands</a:t>
            </a:r>
            <a:endParaRPr lang="en-US" b="1" dirty="0"/>
          </a:p>
        </p:txBody>
      </p:sp>
    </p:spTree>
    <p:extLst>
      <p:ext uri="{BB962C8B-B14F-4D97-AF65-F5344CB8AC3E}">
        <p14:creationId xmlns:p14="http://schemas.microsoft.com/office/powerpoint/2010/main" val="1033384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06325" y="76200"/>
            <a:ext cx="4465675" cy="3200401"/>
            <a:chOff x="0" y="1"/>
            <a:chExt cx="4572000" cy="3276600"/>
          </a:xfrm>
        </p:grpSpPr>
        <p:pic>
          <p:nvPicPr>
            <p:cNvPr id="15362" name="Picture 2" descr="cheatgrass-fall-grow-sm.jpg">
              <a:hlinkClick r:id="rId3" tooltip="cheatgrass-fall-grow-sm.jpg"/>
            </p:cNvPr>
            <p:cNvPicPr>
              <a:picLocks noChangeAspect="1" noChangeArrowheads="1"/>
            </p:cNvPicPr>
            <p:nvPr/>
          </p:nvPicPr>
          <p:blipFill>
            <a:blip r:embed="rId4" cstate="screen"/>
            <a:srcRect/>
            <a:stretch>
              <a:fillRect/>
            </a:stretch>
          </p:blipFill>
          <p:spPr bwMode="auto">
            <a:xfrm>
              <a:off x="0" y="1"/>
              <a:ext cx="4572000" cy="3276600"/>
            </a:xfrm>
            <a:prstGeom prst="rect">
              <a:avLst/>
            </a:prstGeom>
            <a:noFill/>
          </p:spPr>
        </p:pic>
        <p:sp>
          <p:nvSpPr>
            <p:cNvPr id="7" name="TextBox 6"/>
            <p:cNvSpPr txBox="1"/>
            <p:nvPr/>
          </p:nvSpPr>
          <p:spPr>
            <a:xfrm>
              <a:off x="1905000" y="2621803"/>
              <a:ext cx="2023118" cy="400110"/>
            </a:xfrm>
            <a:prstGeom prst="rect">
              <a:avLst/>
            </a:prstGeom>
            <a:noFill/>
          </p:spPr>
          <p:txBody>
            <a:bodyPr wrap="none" rtlCol="0">
              <a:spAutoFit/>
            </a:bodyPr>
            <a:lstStyle/>
            <a:p>
              <a:r>
                <a:rPr lang="en-US" sz="2000" b="1" i="1" dirty="0" err="1">
                  <a:solidFill>
                    <a:srgbClr val="FFFF00"/>
                  </a:solidFill>
                </a:rPr>
                <a:t>Bromus</a:t>
              </a:r>
              <a:r>
                <a:rPr lang="en-US" sz="2000" b="1" i="1" dirty="0">
                  <a:solidFill>
                    <a:srgbClr val="FFFF00"/>
                  </a:solidFill>
                </a:rPr>
                <a:t> </a:t>
              </a:r>
              <a:r>
                <a:rPr lang="en-US" sz="2000" b="1" i="1" dirty="0" err="1">
                  <a:solidFill>
                    <a:srgbClr val="FFFF00"/>
                  </a:solidFill>
                </a:rPr>
                <a:t>tectorum</a:t>
              </a:r>
              <a:endParaRPr lang="en-US" sz="2000" b="1" i="1" dirty="0">
                <a:solidFill>
                  <a:srgbClr val="FFFF00"/>
                </a:solidFill>
              </a:endParaRPr>
            </a:p>
          </p:txBody>
        </p:sp>
      </p:grpSp>
      <p:grpSp>
        <p:nvGrpSpPr>
          <p:cNvPr id="6" name="Group 5"/>
          <p:cNvGrpSpPr>
            <a:grpSpLocks noChangeAspect="1"/>
          </p:cNvGrpSpPr>
          <p:nvPr/>
        </p:nvGrpSpPr>
        <p:grpSpPr>
          <a:xfrm>
            <a:off x="7004775" y="3323303"/>
            <a:ext cx="2068461" cy="3398186"/>
            <a:chOff x="7010400" y="3352800"/>
            <a:chExt cx="2133600" cy="3505200"/>
          </a:xfrm>
        </p:grpSpPr>
        <p:pic>
          <p:nvPicPr>
            <p:cNvPr id="15366" name="Picture 6" descr="French broom, Genista monspessulana  (Fabales: Fabaceae (Leguminosae))">
              <a:hlinkClick r:id="rId5"/>
            </p:cNvPr>
            <p:cNvPicPr>
              <a:picLocks noChangeAspect="1" noChangeArrowheads="1"/>
            </p:cNvPicPr>
            <p:nvPr/>
          </p:nvPicPr>
          <p:blipFill>
            <a:blip r:embed="rId6" cstate="screen"/>
            <a:srcRect/>
            <a:stretch>
              <a:fillRect/>
            </a:stretch>
          </p:blipFill>
          <p:spPr bwMode="auto">
            <a:xfrm>
              <a:off x="7010400" y="3352800"/>
              <a:ext cx="2133600" cy="3505200"/>
            </a:xfrm>
            <a:prstGeom prst="rect">
              <a:avLst/>
            </a:prstGeom>
            <a:noFill/>
          </p:spPr>
        </p:pic>
        <p:sp>
          <p:nvSpPr>
            <p:cNvPr id="8" name="TextBox 7"/>
            <p:cNvSpPr txBox="1"/>
            <p:nvPr/>
          </p:nvSpPr>
          <p:spPr>
            <a:xfrm>
              <a:off x="7162800" y="6150114"/>
              <a:ext cx="1826141" cy="707886"/>
            </a:xfrm>
            <a:prstGeom prst="rect">
              <a:avLst/>
            </a:prstGeom>
            <a:noFill/>
          </p:spPr>
          <p:txBody>
            <a:bodyPr wrap="none" rtlCol="0">
              <a:spAutoFit/>
            </a:bodyPr>
            <a:lstStyle/>
            <a:p>
              <a:pPr algn="r"/>
              <a:r>
                <a:rPr lang="en-US" sz="2000" b="1" i="1" dirty="0" err="1">
                  <a:solidFill>
                    <a:srgbClr val="FFFF00"/>
                  </a:solidFill>
                </a:rPr>
                <a:t>Genista</a:t>
              </a:r>
              <a:r>
                <a:rPr lang="en-US" sz="2000" b="1" i="1" dirty="0">
                  <a:solidFill>
                    <a:srgbClr val="FFFF00"/>
                  </a:solidFill>
                </a:rPr>
                <a:t> </a:t>
              </a:r>
            </a:p>
            <a:p>
              <a:pPr algn="ctr"/>
              <a:r>
                <a:rPr lang="en-US" sz="2000" b="1" i="1" dirty="0" err="1">
                  <a:solidFill>
                    <a:srgbClr val="FFFF00"/>
                  </a:solidFill>
                </a:rPr>
                <a:t>monspessulana</a:t>
              </a:r>
              <a:endParaRPr lang="en-US" sz="2000" b="1" i="1" dirty="0">
                <a:solidFill>
                  <a:srgbClr val="FFFF00"/>
                </a:solidFill>
              </a:endParaRPr>
            </a:p>
          </p:txBody>
        </p:sp>
      </p:grpSp>
      <p:grpSp>
        <p:nvGrpSpPr>
          <p:cNvPr id="4" name="Group 3"/>
          <p:cNvGrpSpPr>
            <a:grpSpLocks noChangeAspect="1"/>
          </p:cNvGrpSpPr>
          <p:nvPr/>
        </p:nvGrpSpPr>
        <p:grpSpPr>
          <a:xfrm>
            <a:off x="139582" y="3352800"/>
            <a:ext cx="4432417" cy="3398186"/>
            <a:chOff x="0" y="3352800"/>
            <a:chExt cx="4572000" cy="3505200"/>
          </a:xfrm>
        </p:grpSpPr>
        <p:pic>
          <p:nvPicPr>
            <p:cNvPr id="15370" name="Picture 10" descr="http://mckinleyswcd.com/images/saltcedar.jpg">
              <a:hlinkClick r:id="rId7"/>
            </p:cNvPr>
            <p:cNvPicPr>
              <a:picLocks noChangeAspect="1" noChangeArrowheads="1"/>
            </p:cNvPicPr>
            <p:nvPr/>
          </p:nvPicPr>
          <p:blipFill>
            <a:blip r:embed="rId8" cstate="screen"/>
            <a:srcRect/>
            <a:stretch>
              <a:fillRect/>
            </a:stretch>
          </p:blipFill>
          <p:spPr bwMode="auto">
            <a:xfrm>
              <a:off x="0" y="3352800"/>
              <a:ext cx="4572000" cy="3505200"/>
            </a:xfrm>
            <a:prstGeom prst="rect">
              <a:avLst/>
            </a:prstGeom>
            <a:noFill/>
          </p:spPr>
        </p:pic>
        <p:sp>
          <p:nvSpPr>
            <p:cNvPr id="10" name="TextBox 9"/>
            <p:cNvSpPr txBox="1"/>
            <p:nvPr/>
          </p:nvSpPr>
          <p:spPr>
            <a:xfrm>
              <a:off x="2590800" y="6324600"/>
              <a:ext cx="1536062" cy="400110"/>
            </a:xfrm>
            <a:prstGeom prst="rect">
              <a:avLst/>
            </a:prstGeom>
            <a:noFill/>
          </p:spPr>
          <p:txBody>
            <a:bodyPr wrap="none" rtlCol="0">
              <a:spAutoFit/>
            </a:bodyPr>
            <a:lstStyle/>
            <a:p>
              <a:r>
                <a:rPr lang="en-US" sz="2000" b="1" i="1" dirty="0" err="1">
                  <a:solidFill>
                    <a:srgbClr val="FFFF00"/>
                  </a:solidFill>
                </a:rPr>
                <a:t>Tamarix</a:t>
              </a:r>
              <a:r>
                <a:rPr lang="en-US" sz="2000" b="1" i="1" dirty="0">
                  <a:solidFill>
                    <a:srgbClr val="FFFF00"/>
                  </a:solidFill>
                </a:rPr>
                <a:t> spp.</a:t>
              </a:r>
            </a:p>
          </p:txBody>
        </p:sp>
      </p:grpSp>
      <p:grpSp>
        <p:nvGrpSpPr>
          <p:cNvPr id="3" name="Group 2"/>
          <p:cNvGrpSpPr>
            <a:grpSpLocks noChangeAspect="1"/>
          </p:cNvGrpSpPr>
          <p:nvPr/>
        </p:nvGrpSpPr>
        <p:grpSpPr>
          <a:xfrm>
            <a:off x="4648199" y="76200"/>
            <a:ext cx="4425037" cy="3200399"/>
            <a:chOff x="4648200" y="0"/>
            <a:chExt cx="4495800" cy="3276600"/>
          </a:xfrm>
        </p:grpSpPr>
        <p:pic>
          <p:nvPicPr>
            <p:cNvPr id="15374" name="Picture 14" descr="Fig. 1.">
              <a:hlinkClick r:id="rId9"/>
            </p:cNvPr>
            <p:cNvPicPr>
              <a:picLocks noChangeAspect="1" noChangeArrowheads="1"/>
            </p:cNvPicPr>
            <p:nvPr/>
          </p:nvPicPr>
          <p:blipFill>
            <a:blip r:embed="rId10" cstate="screen"/>
            <a:srcRect/>
            <a:stretch>
              <a:fillRect/>
            </a:stretch>
          </p:blipFill>
          <p:spPr bwMode="auto">
            <a:xfrm>
              <a:off x="4648200" y="0"/>
              <a:ext cx="4495800" cy="3276600"/>
            </a:xfrm>
            <a:prstGeom prst="rect">
              <a:avLst/>
            </a:prstGeom>
            <a:noFill/>
          </p:spPr>
        </p:pic>
        <p:sp>
          <p:nvSpPr>
            <p:cNvPr id="13" name="TextBox 12"/>
            <p:cNvSpPr txBox="1"/>
            <p:nvPr/>
          </p:nvSpPr>
          <p:spPr>
            <a:xfrm>
              <a:off x="4871891" y="2621803"/>
              <a:ext cx="2340064" cy="400110"/>
            </a:xfrm>
            <a:prstGeom prst="rect">
              <a:avLst/>
            </a:prstGeom>
            <a:noFill/>
          </p:spPr>
          <p:txBody>
            <a:bodyPr wrap="none" rtlCol="0">
              <a:spAutoFit/>
            </a:bodyPr>
            <a:lstStyle/>
            <a:p>
              <a:r>
                <a:rPr lang="en-US" sz="2000" b="1" i="1" dirty="0" err="1">
                  <a:solidFill>
                    <a:srgbClr val="FFFF00"/>
                  </a:solidFill>
                </a:rPr>
                <a:t>Spartina</a:t>
              </a:r>
              <a:r>
                <a:rPr lang="en-US" sz="2000" b="1" i="1" dirty="0">
                  <a:solidFill>
                    <a:srgbClr val="FFFF00"/>
                  </a:solidFill>
                </a:rPr>
                <a:t> </a:t>
              </a:r>
              <a:r>
                <a:rPr lang="en-US" sz="2000" b="1" i="1" dirty="0" err="1">
                  <a:solidFill>
                    <a:srgbClr val="FFFF00"/>
                  </a:solidFill>
                </a:rPr>
                <a:t>alterniflora</a:t>
              </a:r>
              <a:endParaRPr lang="en-US" sz="2000" b="1" i="1" dirty="0">
                <a:solidFill>
                  <a:srgbClr val="FFFF00"/>
                </a:solidFill>
              </a:endParaRPr>
            </a:p>
          </p:txBody>
        </p:sp>
      </p:grpSp>
      <p:grpSp>
        <p:nvGrpSpPr>
          <p:cNvPr id="5" name="Group 4"/>
          <p:cNvGrpSpPr>
            <a:grpSpLocks noChangeAspect="1"/>
          </p:cNvGrpSpPr>
          <p:nvPr/>
        </p:nvGrpSpPr>
        <p:grpSpPr>
          <a:xfrm>
            <a:off x="4684842" y="3352800"/>
            <a:ext cx="2216208" cy="3398186"/>
            <a:chOff x="4648200" y="3352800"/>
            <a:chExt cx="2286000" cy="3505200"/>
          </a:xfrm>
        </p:grpSpPr>
        <p:pic>
          <p:nvPicPr>
            <p:cNvPr id="15376" name="Picture 16" descr="http://upload.wikimedia.org/wikipedia/commons/thumb/d/db/Myrica_faya2.jpg/240px-Myrica_faya2.jpg">
              <a:hlinkClick r:id="rId11"/>
            </p:cNvPr>
            <p:cNvPicPr>
              <a:picLocks noChangeAspect="1" noChangeArrowheads="1"/>
            </p:cNvPicPr>
            <p:nvPr/>
          </p:nvPicPr>
          <p:blipFill>
            <a:blip r:embed="rId12" cstate="screen"/>
            <a:srcRect/>
            <a:stretch>
              <a:fillRect/>
            </a:stretch>
          </p:blipFill>
          <p:spPr bwMode="auto">
            <a:xfrm>
              <a:off x="4648200" y="3352800"/>
              <a:ext cx="2286000" cy="3505200"/>
            </a:xfrm>
            <a:prstGeom prst="rect">
              <a:avLst/>
            </a:prstGeom>
            <a:noFill/>
          </p:spPr>
        </p:pic>
        <p:sp>
          <p:nvSpPr>
            <p:cNvPr id="16" name="TextBox 15"/>
            <p:cNvSpPr txBox="1"/>
            <p:nvPr/>
          </p:nvSpPr>
          <p:spPr>
            <a:xfrm>
              <a:off x="5105400" y="6324600"/>
              <a:ext cx="1447192" cy="400110"/>
            </a:xfrm>
            <a:prstGeom prst="rect">
              <a:avLst/>
            </a:prstGeom>
            <a:noFill/>
          </p:spPr>
          <p:txBody>
            <a:bodyPr wrap="none" rtlCol="0">
              <a:spAutoFit/>
            </a:bodyPr>
            <a:lstStyle/>
            <a:p>
              <a:pPr algn="ctr"/>
              <a:r>
                <a:rPr lang="en-US" sz="2000" b="1" i="1" dirty="0" err="1">
                  <a:solidFill>
                    <a:srgbClr val="FFFF00"/>
                  </a:solidFill>
                </a:rPr>
                <a:t>Myrica</a:t>
              </a:r>
              <a:r>
                <a:rPr lang="en-US" sz="2000" b="1" i="1" dirty="0">
                  <a:solidFill>
                    <a:srgbClr val="FFFF00"/>
                  </a:solidFill>
                </a:rPr>
                <a:t> </a:t>
              </a:r>
              <a:r>
                <a:rPr lang="en-US" sz="2000" b="1" i="1" dirty="0" err="1">
                  <a:solidFill>
                    <a:srgbClr val="FFFF00"/>
                  </a:solidFill>
                </a:rPr>
                <a:t>faya</a:t>
              </a:r>
              <a:endParaRPr lang="en-US" sz="2000" b="1" i="1" dirty="0">
                <a:solidFill>
                  <a:srgbClr val="FFFF00"/>
                </a:solidFill>
              </a:endParaRPr>
            </a:p>
          </p:txBody>
        </p:sp>
      </p:grpSp>
      <p:sp>
        <p:nvSpPr>
          <p:cNvPr id="17" name="Title 1"/>
          <p:cNvSpPr txBox="1">
            <a:spLocks/>
          </p:cNvSpPr>
          <p:nvPr/>
        </p:nvSpPr>
        <p:spPr>
          <a:xfrm>
            <a:off x="456686" y="113335"/>
            <a:ext cx="8229600" cy="715962"/>
          </a:xfrm>
          <a:prstGeom prst="rect">
            <a:avLst/>
          </a:prstGeom>
          <a:solidFill>
            <a:schemeClr val="tx1">
              <a:alpha val="41000"/>
            </a:schemeClr>
          </a:solidFill>
        </p:spPr>
        <p:txBody>
          <a:bodyPr>
            <a:normAutofit fontScale="90000"/>
          </a:bodyPr>
          <a:lstStyle>
            <a:lvl1pPr algn="ctr" defTabSz="914400" rtl="0" eaLnBrk="1" latinLnBrk="0" hangingPunct="1">
              <a:spcBef>
                <a:spcPct val="0"/>
              </a:spcBef>
              <a:buNone/>
              <a:defRPr sz="4400" b="1" kern="1200">
                <a:solidFill>
                  <a:srgbClr val="FF0000"/>
                </a:solidFill>
                <a:latin typeface="Arial" pitchFamily="34" charset="0"/>
                <a:ea typeface="+mj-ea"/>
                <a:cs typeface="Arial" pitchFamily="34" charset="0"/>
              </a:defRPr>
            </a:lvl1pPr>
          </a:lstStyle>
          <a:p>
            <a:r>
              <a:rPr lang="en-US" dirty="0"/>
              <a:t>Significant Community Changes</a:t>
            </a:r>
          </a:p>
        </p:txBody>
      </p:sp>
    </p:spTree>
    <p:extLst>
      <p:ext uri="{BB962C8B-B14F-4D97-AF65-F5344CB8AC3E}">
        <p14:creationId xmlns:p14="http://schemas.microsoft.com/office/powerpoint/2010/main" val="2031311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rgbClr val="FF0000"/>
                </a:solidFill>
              </a:rPr>
              <a:t>Phragmites australis</a:t>
            </a:r>
            <a:r>
              <a:rPr lang="en-US" dirty="0">
                <a:solidFill>
                  <a:srgbClr val="FF0000"/>
                </a:solidFill>
              </a:rPr>
              <a:t> (non-native  or introduced common reed)</a:t>
            </a:r>
            <a:endParaRPr lang="en-US" i="1" dirty="0">
              <a:solidFill>
                <a:srgbClr val="FF0000"/>
              </a:solidFill>
            </a:endParaRPr>
          </a:p>
        </p:txBody>
      </p:sp>
      <p:sp>
        <p:nvSpPr>
          <p:cNvPr id="7" name="Content Placeholder 6"/>
          <p:cNvSpPr>
            <a:spLocks noGrp="1"/>
          </p:cNvSpPr>
          <p:nvPr>
            <p:ph sz="half" idx="1"/>
          </p:nvPr>
        </p:nvSpPr>
        <p:spPr/>
        <p:txBody>
          <a:bodyPr>
            <a:normAutofit fontScale="92500" lnSpcReduction="10000"/>
          </a:bodyPr>
          <a:lstStyle/>
          <a:p>
            <a:r>
              <a:rPr lang="en-US" dirty="0"/>
              <a:t>Widely distributed in North America (1880s)</a:t>
            </a:r>
          </a:p>
          <a:p>
            <a:r>
              <a:rPr lang="en-US" dirty="0"/>
              <a:t>Robust perennial grass (&gt;6 m tall)</a:t>
            </a:r>
          </a:p>
          <a:p>
            <a:r>
              <a:rPr lang="en-US" dirty="0"/>
              <a:t>Characterized by </a:t>
            </a:r>
            <a:r>
              <a:rPr lang="en-US" dirty="0" err="1"/>
              <a:t>clonal</a:t>
            </a:r>
            <a:r>
              <a:rPr lang="en-US" dirty="0"/>
              <a:t> growth via </a:t>
            </a:r>
            <a:r>
              <a:rPr lang="en-US" dirty="0" err="1"/>
              <a:t>stolons</a:t>
            </a:r>
            <a:r>
              <a:rPr lang="en-US" dirty="0"/>
              <a:t> and rhizomes (&gt;20m long)</a:t>
            </a:r>
          </a:p>
          <a:p>
            <a:r>
              <a:rPr lang="en-US" dirty="0"/>
              <a:t>Reproduces sexually (seed) and </a:t>
            </a:r>
            <a:r>
              <a:rPr lang="en-US" dirty="0" err="1"/>
              <a:t>vegetatively</a:t>
            </a:r>
            <a:endParaRPr lang="en-US" dirty="0"/>
          </a:p>
        </p:txBody>
      </p:sp>
      <p:pic>
        <p:nvPicPr>
          <p:cNvPr id="9" name="Content Placeholder 8" descr="50 ft stolon_Platte Riveer _10-10-11.JPG"/>
          <p:cNvPicPr>
            <a:picLocks noGrp="1" noChangeAspect="1"/>
          </p:cNvPicPr>
          <p:nvPr>
            <p:ph sz="half" idx="2"/>
          </p:nvPr>
        </p:nvPicPr>
        <p:blipFill>
          <a:blip r:embed="rId2" cstate="print"/>
          <a:stretch>
            <a:fillRect/>
          </a:stretch>
        </p:blipFill>
        <p:spPr>
          <a:xfrm>
            <a:off x="4970264" y="1600200"/>
            <a:ext cx="3394472" cy="4525963"/>
          </a:xfrm>
        </p:spPr>
      </p:pic>
    </p:spTree>
    <p:extLst>
      <p:ext uri="{BB962C8B-B14F-4D97-AF65-F5344CB8AC3E}">
        <p14:creationId xmlns:p14="http://schemas.microsoft.com/office/powerpoint/2010/main" val="2701098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3352800" y="1024915"/>
            <a:ext cx="5577621" cy="5668174"/>
            <a:chOff x="3109179" y="152400"/>
            <a:chExt cx="5913558" cy="6009564"/>
          </a:xfrm>
        </p:grpSpPr>
        <p:pic>
          <p:nvPicPr>
            <p:cNvPr id="10243" name="Picture 3"/>
            <p:cNvPicPr>
              <a:picLocks noChangeAspect="1" noChangeArrowheads="1"/>
            </p:cNvPicPr>
            <p:nvPr/>
          </p:nvPicPr>
          <p:blipFill>
            <a:blip r:embed="rId2" cstate="print"/>
            <a:srcRect/>
            <a:stretch>
              <a:fillRect/>
            </a:stretch>
          </p:blipFill>
          <p:spPr bwMode="auto">
            <a:xfrm>
              <a:off x="3109179" y="152400"/>
              <a:ext cx="5913558" cy="3914775"/>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024" y="2931401"/>
              <a:ext cx="4303713"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hrag_plume1.JPG"/>
            <p:cNvPicPr>
              <a:picLocks noChangeAspect="1"/>
            </p:cNvPicPr>
            <p:nvPr/>
          </p:nvPicPr>
          <p:blipFill>
            <a:blip r:embed="rId4" cstate="print"/>
            <a:stretch>
              <a:fillRect/>
            </a:stretch>
          </p:blipFill>
          <p:spPr>
            <a:xfrm>
              <a:off x="3109179" y="2275764"/>
              <a:ext cx="2914650" cy="3886200"/>
            </a:xfrm>
            <a:prstGeom prst="rect">
              <a:avLst/>
            </a:prstGeom>
          </p:spPr>
        </p:pic>
      </p:grpSp>
      <p:sp>
        <p:nvSpPr>
          <p:cNvPr id="2" name="Content Placeholder 1"/>
          <p:cNvSpPr>
            <a:spLocks noGrp="1"/>
          </p:cNvSpPr>
          <p:nvPr>
            <p:ph idx="1"/>
          </p:nvPr>
        </p:nvSpPr>
        <p:spPr>
          <a:xfrm>
            <a:off x="457200" y="1070935"/>
            <a:ext cx="2743200" cy="3352800"/>
          </a:xfrm>
        </p:spPr>
        <p:txBody>
          <a:bodyPr>
            <a:normAutofit lnSpcReduction="10000"/>
          </a:bodyPr>
          <a:lstStyle/>
          <a:p>
            <a:r>
              <a:rPr lang="en-US" sz="2800" dirty="0"/>
              <a:t>Extensive underground rhizomes</a:t>
            </a:r>
          </a:p>
          <a:p>
            <a:r>
              <a:rPr lang="en-US" sz="2800" dirty="0" err="1"/>
              <a:t>Stomatal</a:t>
            </a:r>
            <a:r>
              <a:rPr lang="en-US" sz="2800" dirty="0"/>
              <a:t> pore distribution</a:t>
            </a:r>
          </a:p>
          <a:p>
            <a:r>
              <a:rPr lang="en-US" sz="2800" dirty="0"/>
              <a:t>High leaf area index</a:t>
            </a:r>
          </a:p>
        </p:txBody>
      </p:sp>
      <p:sp>
        <p:nvSpPr>
          <p:cNvPr id="7" name="Title 6"/>
          <p:cNvSpPr>
            <a:spLocks noGrp="1"/>
          </p:cNvSpPr>
          <p:nvPr>
            <p:ph type="title"/>
          </p:nvPr>
        </p:nvSpPr>
        <p:spPr>
          <a:xfrm>
            <a:off x="152400" y="152400"/>
            <a:ext cx="8839200" cy="914400"/>
          </a:xfrm>
        </p:spPr>
        <p:txBody>
          <a:bodyPr>
            <a:normAutofit/>
          </a:bodyPr>
          <a:lstStyle/>
          <a:p>
            <a:r>
              <a:rPr lang="en-US" sz="3600" dirty="0"/>
              <a:t>Mechanisms for survival and spread</a:t>
            </a:r>
          </a:p>
        </p:txBody>
      </p:sp>
      <p:sp>
        <p:nvSpPr>
          <p:cNvPr id="8" name="TextBox 7"/>
          <p:cNvSpPr txBox="1"/>
          <p:nvPr/>
        </p:nvSpPr>
        <p:spPr>
          <a:xfrm>
            <a:off x="151262" y="5715000"/>
            <a:ext cx="3430138" cy="830997"/>
          </a:xfrm>
          <a:prstGeom prst="rect">
            <a:avLst/>
          </a:prstGeom>
          <a:noFill/>
        </p:spPr>
        <p:txBody>
          <a:bodyPr wrap="square" rtlCol="0">
            <a:spAutoFit/>
          </a:bodyPr>
          <a:lstStyle/>
          <a:p>
            <a:r>
              <a:rPr lang="en-US" sz="1600" b="1" dirty="0" err="1">
                <a:solidFill>
                  <a:schemeClr val="bg1"/>
                </a:solidFill>
                <a:latin typeface="Arial" pitchFamily="34" charset="0"/>
                <a:cs typeface="Arial" pitchFamily="34" charset="0"/>
              </a:rPr>
              <a:t>Saltonstall</a:t>
            </a:r>
            <a:r>
              <a:rPr lang="en-US" sz="1600" b="1" dirty="0">
                <a:solidFill>
                  <a:schemeClr val="bg1"/>
                </a:solidFill>
                <a:latin typeface="Arial" pitchFamily="34" charset="0"/>
                <a:cs typeface="Arial" pitchFamily="34" charset="0"/>
              </a:rPr>
              <a:t> et al., 2007; </a:t>
            </a:r>
            <a:r>
              <a:rPr lang="en-US" sz="1600" b="1" dirty="0" err="1">
                <a:solidFill>
                  <a:schemeClr val="bg1"/>
                </a:solidFill>
                <a:latin typeface="Arial" pitchFamily="34" charset="0"/>
                <a:cs typeface="Arial" pitchFamily="34" charset="0"/>
              </a:rPr>
              <a:t>Saltonstall</a:t>
            </a:r>
            <a:r>
              <a:rPr lang="en-US" sz="1600" b="1" dirty="0">
                <a:solidFill>
                  <a:schemeClr val="bg1"/>
                </a:solidFill>
                <a:latin typeface="Arial" pitchFamily="34" charset="0"/>
                <a:cs typeface="Arial" pitchFamily="34" charset="0"/>
              </a:rPr>
              <a:t> &amp; Stevenson, 2007; </a:t>
            </a:r>
            <a:r>
              <a:rPr lang="en-US" sz="1600" b="1" dirty="0" err="1">
                <a:solidFill>
                  <a:schemeClr val="bg1"/>
                </a:solidFill>
                <a:latin typeface="Arial" pitchFamily="34" charset="0"/>
                <a:cs typeface="Arial" pitchFamily="34" charset="0"/>
              </a:rPr>
              <a:t>Meyerson</a:t>
            </a:r>
            <a:r>
              <a:rPr lang="en-US" sz="1600" b="1" dirty="0">
                <a:solidFill>
                  <a:schemeClr val="bg1"/>
                </a:solidFill>
                <a:latin typeface="Arial" pitchFamily="34" charset="0"/>
                <a:cs typeface="Arial" pitchFamily="34" charset="0"/>
              </a:rPr>
              <a:t> et al., 2009 </a:t>
            </a:r>
          </a:p>
        </p:txBody>
      </p:sp>
    </p:spTree>
    <p:extLst>
      <p:ext uri="{BB962C8B-B14F-4D97-AF65-F5344CB8AC3E}">
        <p14:creationId xmlns:p14="http://schemas.microsoft.com/office/powerpoint/2010/main" val="97866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a:t>Greenhouse experiments</a:t>
            </a: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81400" y="1524000"/>
            <a:ext cx="5334000" cy="3999581"/>
          </a:xfrm>
        </p:spPr>
      </p:pic>
      <p:sp>
        <p:nvSpPr>
          <p:cNvPr id="5" name="Content Placeholder 4"/>
          <p:cNvSpPr>
            <a:spLocks noGrp="1"/>
          </p:cNvSpPr>
          <p:nvPr>
            <p:ph sz="half" idx="2"/>
          </p:nvPr>
        </p:nvSpPr>
        <p:spPr>
          <a:xfrm>
            <a:off x="152400" y="1219200"/>
            <a:ext cx="3352800" cy="4525963"/>
          </a:xfrm>
        </p:spPr>
        <p:txBody>
          <a:bodyPr>
            <a:normAutofit lnSpcReduction="10000"/>
          </a:bodyPr>
          <a:lstStyle/>
          <a:p>
            <a:r>
              <a:rPr lang="en-US" dirty="0"/>
              <a:t>Treatments</a:t>
            </a:r>
          </a:p>
          <a:p>
            <a:pPr lvl="1"/>
            <a:r>
              <a:rPr lang="en-US" dirty="0"/>
              <a:t>Low stress:</a:t>
            </a:r>
          </a:p>
          <a:p>
            <a:pPr lvl="2"/>
            <a:r>
              <a:rPr lang="en-US" dirty="0"/>
              <a:t>19 days</a:t>
            </a:r>
          </a:p>
          <a:p>
            <a:pPr lvl="2"/>
            <a:r>
              <a:rPr lang="en-US" dirty="0"/>
              <a:t>4 days &gt;80% AWD</a:t>
            </a:r>
          </a:p>
          <a:p>
            <a:pPr lvl="1"/>
            <a:r>
              <a:rPr lang="en-US" dirty="0"/>
              <a:t>Medium stress: </a:t>
            </a:r>
          </a:p>
          <a:p>
            <a:pPr lvl="2"/>
            <a:r>
              <a:rPr lang="en-US" dirty="0"/>
              <a:t>36 days </a:t>
            </a:r>
          </a:p>
          <a:p>
            <a:pPr lvl="2"/>
            <a:r>
              <a:rPr lang="en-US" dirty="0"/>
              <a:t>20 days &gt;80% AWD</a:t>
            </a:r>
          </a:p>
          <a:p>
            <a:pPr lvl="1"/>
            <a:r>
              <a:rPr lang="en-US" dirty="0"/>
              <a:t>Severe stress: </a:t>
            </a:r>
          </a:p>
          <a:p>
            <a:pPr lvl="2"/>
            <a:r>
              <a:rPr lang="en-US" dirty="0"/>
              <a:t>58 days </a:t>
            </a:r>
          </a:p>
          <a:p>
            <a:pPr lvl="2"/>
            <a:r>
              <a:rPr lang="en-US" dirty="0"/>
              <a:t>44 days &gt;80% AWD</a:t>
            </a:r>
          </a:p>
        </p:txBody>
      </p:sp>
      <p:sp>
        <p:nvSpPr>
          <p:cNvPr id="3" name="TextBox 2"/>
          <p:cNvSpPr txBox="1"/>
          <p:nvPr/>
        </p:nvSpPr>
        <p:spPr>
          <a:xfrm>
            <a:off x="317148" y="6096000"/>
            <a:ext cx="3640868" cy="369332"/>
          </a:xfrm>
          <a:prstGeom prst="rect">
            <a:avLst/>
          </a:prstGeom>
          <a:noFill/>
        </p:spPr>
        <p:txBody>
          <a:bodyPr wrap="none" rtlCol="0">
            <a:spAutoFit/>
          </a:bodyPr>
          <a:lstStyle/>
          <a:p>
            <a:r>
              <a:rPr lang="en-US" b="1" dirty="0">
                <a:solidFill>
                  <a:schemeClr val="bg1"/>
                </a:solidFill>
                <a:latin typeface="Arial" charset="0"/>
                <a:ea typeface="Arial" charset="0"/>
                <a:cs typeface="Arial" charset="0"/>
              </a:rPr>
              <a:t>AWD </a:t>
            </a:r>
            <a:r>
              <a:rPr lang="en-US" b="1">
                <a:solidFill>
                  <a:schemeClr val="bg1"/>
                </a:solidFill>
                <a:latin typeface="Arial" charset="0"/>
                <a:ea typeface="Arial" charset="0"/>
                <a:cs typeface="Arial" charset="0"/>
              </a:rPr>
              <a:t>= available water depleted</a:t>
            </a:r>
          </a:p>
        </p:txBody>
      </p:sp>
    </p:spTree>
    <p:extLst>
      <p:ext uri="{BB962C8B-B14F-4D97-AF65-F5344CB8AC3E}">
        <p14:creationId xmlns:p14="http://schemas.microsoft.com/office/powerpoint/2010/main" val="2424869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a:t>Drought regimes</a:t>
            </a:r>
          </a:p>
        </p:txBody>
      </p:sp>
      <p:grpSp>
        <p:nvGrpSpPr>
          <p:cNvPr id="7" name="Group 6"/>
          <p:cNvGrpSpPr/>
          <p:nvPr/>
        </p:nvGrpSpPr>
        <p:grpSpPr>
          <a:xfrm>
            <a:off x="112593" y="1219200"/>
            <a:ext cx="8892064" cy="4495800"/>
            <a:chOff x="112593" y="1219200"/>
            <a:chExt cx="8892064" cy="4495800"/>
          </a:xfrm>
        </p:grpSpPr>
        <p:grpSp>
          <p:nvGrpSpPr>
            <p:cNvPr id="5" name="Group 4"/>
            <p:cNvGrpSpPr/>
            <p:nvPr/>
          </p:nvGrpSpPr>
          <p:grpSpPr>
            <a:xfrm>
              <a:off x="112593" y="1219200"/>
              <a:ext cx="8892064" cy="4495800"/>
              <a:chOff x="126241" y="1143000"/>
              <a:chExt cx="8892064" cy="449580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41" y="1143000"/>
                <a:ext cx="889206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1066800" y="2057400"/>
                <a:ext cx="7848600" cy="0"/>
              </a:xfrm>
              <a:prstGeom prst="line">
                <a:avLst/>
              </a:prstGeom>
              <a:ln w="25400">
                <a:solidFill>
                  <a:srgbClr val="FF0000"/>
                </a:solidFill>
              </a:ln>
              <a:effectLst>
                <a:glow rad="1270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057400"/>
                <a:ext cx="0" cy="2743200"/>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553200" y="2063087"/>
                <a:ext cx="0" cy="2743200"/>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0" y="2063087"/>
                <a:ext cx="0" cy="2743200"/>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938858" y="5350327"/>
              <a:ext cx="1118548"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4672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8588"/>
          </a:xfrm>
        </p:spPr>
        <p:txBody>
          <a:bodyPr>
            <a:normAutofit fontScale="90000"/>
          </a:bodyPr>
          <a:lstStyle/>
          <a:p>
            <a:r>
              <a:rPr lang="en-US" i="1"/>
              <a:t>Phragmites </a:t>
            </a:r>
            <a:r>
              <a:rPr lang="en-US"/>
              <a:t>growth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1113712"/>
              </p:ext>
            </p:extLst>
          </p:nvPr>
        </p:nvGraphicFramePr>
        <p:xfrm>
          <a:off x="457200" y="14478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8600" y="1066800"/>
            <a:ext cx="1380506"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Cover (%)</a:t>
            </a:r>
          </a:p>
        </p:txBody>
      </p:sp>
      <p:sp>
        <p:nvSpPr>
          <p:cNvPr id="3" name="TextBox 2"/>
          <p:cNvSpPr txBox="1"/>
          <p:nvPr/>
        </p:nvSpPr>
        <p:spPr>
          <a:xfrm>
            <a:off x="1300163" y="4539734"/>
            <a:ext cx="282450" cy="369332"/>
          </a:xfrm>
          <a:prstGeom prst="rect">
            <a:avLst/>
          </a:prstGeom>
          <a:noFill/>
        </p:spPr>
        <p:txBody>
          <a:bodyPr wrap="none" rtlCol="0">
            <a:spAutoFit/>
          </a:bodyPr>
          <a:lstStyle/>
          <a:p>
            <a:r>
              <a:rPr lang="en-US" b="1" dirty="0">
                <a:solidFill>
                  <a:schemeClr val="bg1"/>
                </a:solidFill>
              </a:rPr>
              <a:t>c</a:t>
            </a:r>
          </a:p>
        </p:txBody>
      </p:sp>
      <p:sp>
        <p:nvSpPr>
          <p:cNvPr id="6" name="TextBox 5"/>
          <p:cNvSpPr txBox="1"/>
          <p:nvPr/>
        </p:nvSpPr>
        <p:spPr>
          <a:xfrm>
            <a:off x="1579613" y="4765344"/>
            <a:ext cx="308098" cy="369332"/>
          </a:xfrm>
          <a:prstGeom prst="rect">
            <a:avLst/>
          </a:prstGeom>
          <a:noFill/>
        </p:spPr>
        <p:txBody>
          <a:bodyPr wrap="none" rtlCol="0">
            <a:spAutoFit/>
          </a:bodyPr>
          <a:lstStyle/>
          <a:p>
            <a:r>
              <a:rPr lang="en-US" b="1" dirty="0">
                <a:solidFill>
                  <a:schemeClr val="bg1"/>
                </a:solidFill>
              </a:rPr>
              <a:t>d</a:t>
            </a:r>
          </a:p>
        </p:txBody>
      </p:sp>
      <p:sp>
        <p:nvSpPr>
          <p:cNvPr id="7" name="TextBox 6"/>
          <p:cNvSpPr txBox="1"/>
          <p:nvPr/>
        </p:nvSpPr>
        <p:spPr>
          <a:xfrm>
            <a:off x="1761506" y="4756245"/>
            <a:ext cx="308098" cy="369332"/>
          </a:xfrm>
          <a:prstGeom prst="rect">
            <a:avLst/>
          </a:prstGeom>
          <a:noFill/>
        </p:spPr>
        <p:txBody>
          <a:bodyPr wrap="none" rtlCol="0">
            <a:spAutoFit/>
          </a:bodyPr>
          <a:lstStyle/>
          <a:p>
            <a:r>
              <a:rPr lang="en-US" b="1" dirty="0">
                <a:solidFill>
                  <a:schemeClr val="bg1"/>
                </a:solidFill>
              </a:rPr>
              <a:t>d</a:t>
            </a:r>
          </a:p>
        </p:txBody>
      </p:sp>
      <p:sp>
        <p:nvSpPr>
          <p:cNvPr id="8" name="TextBox 7"/>
          <p:cNvSpPr txBox="1"/>
          <p:nvPr/>
        </p:nvSpPr>
        <p:spPr>
          <a:xfrm>
            <a:off x="2381534" y="4701654"/>
            <a:ext cx="308098" cy="369332"/>
          </a:xfrm>
          <a:prstGeom prst="rect">
            <a:avLst/>
          </a:prstGeom>
          <a:noFill/>
        </p:spPr>
        <p:txBody>
          <a:bodyPr wrap="none" rtlCol="0">
            <a:spAutoFit/>
          </a:bodyPr>
          <a:lstStyle/>
          <a:p>
            <a:r>
              <a:rPr lang="en-US" b="1" dirty="0">
                <a:solidFill>
                  <a:schemeClr val="bg1"/>
                </a:solidFill>
              </a:rPr>
              <a:t>d</a:t>
            </a:r>
          </a:p>
        </p:txBody>
      </p:sp>
      <p:sp>
        <p:nvSpPr>
          <p:cNvPr id="9" name="TextBox 8"/>
          <p:cNvSpPr txBox="1"/>
          <p:nvPr/>
        </p:nvSpPr>
        <p:spPr>
          <a:xfrm>
            <a:off x="2603823" y="4904097"/>
            <a:ext cx="308098" cy="369332"/>
          </a:xfrm>
          <a:prstGeom prst="rect">
            <a:avLst/>
          </a:prstGeom>
          <a:noFill/>
        </p:spPr>
        <p:txBody>
          <a:bodyPr wrap="none" rtlCol="0">
            <a:spAutoFit/>
          </a:bodyPr>
          <a:lstStyle/>
          <a:p>
            <a:r>
              <a:rPr lang="en-US" b="1" dirty="0">
                <a:solidFill>
                  <a:schemeClr val="bg1"/>
                </a:solidFill>
              </a:rPr>
              <a:t>d</a:t>
            </a:r>
          </a:p>
        </p:txBody>
      </p:sp>
      <p:sp>
        <p:nvSpPr>
          <p:cNvPr id="10" name="TextBox 9"/>
          <p:cNvSpPr txBox="1"/>
          <p:nvPr/>
        </p:nvSpPr>
        <p:spPr>
          <a:xfrm>
            <a:off x="2840383" y="4920439"/>
            <a:ext cx="308098" cy="369332"/>
          </a:xfrm>
          <a:prstGeom prst="rect">
            <a:avLst/>
          </a:prstGeom>
          <a:noFill/>
        </p:spPr>
        <p:txBody>
          <a:bodyPr wrap="none" rtlCol="0">
            <a:spAutoFit/>
          </a:bodyPr>
          <a:lstStyle/>
          <a:p>
            <a:r>
              <a:rPr lang="en-US" b="1" dirty="0">
                <a:solidFill>
                  <a:schemeClr val="bg1"/>
                </a:solidFill>
              </a:rPr>
              <a:t>d</a:t>
            </a:r>
          </a:p>
        </p:txBody>
      </p:sp>
      <p:sp>
        <p:nvSpPr>
          <p:cNvPr id="11" name="TextBox 10"/>
          <p:cNvSpPr txBox="1"/>
          <p:nvPr/>
        </p:nvSpPr>
        <p:spPr>
          <a:xfrm>
            <a:off x="3415352" y="4797189"/>
            <a:ext cx="308098" cy="369332"/>
          </a:xfrm>
          <a:prstGeom prst="rect">
            <a:avLst/>
          </a:prstGeom>
          <a:noFill/>
        </p:spPr>
        <p:txBody>
          <a:bodyPr wrap="none" rtlCol="0">
            <a:spAutoFit/>
          </a:bodyPr>
          <a:lstStyle/>
          <a:p>
            <a:r>
              <a:rPr lang="en-US" b="1" dirty="0">
                <a:solidFill>
                  <a:schemeClr val="bg1"/>
                </a:solidFill>
              </a:rPr>
              <a:t>d</a:t>
            </a:r>
          </a:p>
        </p:txBody>
      </p:sp>
      <p:sp>
        <p:nvSpPr>
          <p:cNvPr id="12" name="TextBox 11"/>
          <p:cNvSpPr txBox="1"/>
          <p:nvPr/>
        </p:nvSpPr>
        <p:spPr>
          <a:xfrm>
            <a:off x="3522146" y="4170402"/>
            <a:ext cx="527709" cy="369332"/>
          </a:xfrm>
          <a:prstGeom prst="rect">
            <a:avLst/>
          </a:prstGeom>
          <a:noFill/>
        </p:spPr>
        <p:txBody>
          <a:bodyPr wrap="none" rtlCol="0">
            <a:spAutoFit/>
          </a:bodyPr>
          <a:lstStyle/>
          <a:p>
            <a:r>
              <a:rPr lang="en-US" b="1" dirty="0" err="1">
                <a:solidFill>
                  <a:schemeClr val="bg1"/>
                </a:solidFill>
              </a:rPr>
              <a:t>bcd</a:t>
            </a:r>
            <a:endParaRPr lang="en-US" b="1" dirty="0">
              <a:solidFill>
                <a:schemeClr val="bg1"/>
              </a:solidFill>
            </a:endParaRPr>
          </a:p>
        </p:txBody>
      </p:sp>
      <p:sp>
        <p:nvSpPr>
          <p:cNvPr id="13" name="TextBox 12"/>
          <p:cNvSpPr txBox="1"/>
          <p:nvPr/>
        </p:nvSpPr>
        <p:spPr>
          <a:xfrm>
            <a:off x="3894952" y="4793061"/>
            <a:ext cx="308098" cy="369332"/>
          </a:xfrm>
          <a:prstGeom prst="rect">
            <a:avLst/>
          </a:prstGeom>
          <a:noFill/>
        </p:spPr>
        <p:txBody>
          <a:bodyPr wrap="none" rtlCol="0">
            <a:spAutoFit/>
          </a:bodyPr>
          <a:lstStyle/>
          <a:p>
            <a:r>
              <a:rPr lang="en-US" b="1" dirty="0">
                <a:solidFill>
                  <a:schemeClr val="bg1"/>
                </a:solidFill>
              </a:rPr>
              <a:t>d</a:t>
            </a:r>
          </a:p>
        </p:txBody>
      </p:sp>
      <p:sp>
        <p:nvSpPr>
          <p:cNvPr id="14" name="TextBox 13"/>
          <p:cNvSpPr txBox="1"/>
          <p:nvPr/>
        </p:nvSpPr>
        <p:spPr>
          <a:xfrm>
            <a:off x="4495800" y="4427857"/>
            <a:ext cx="280846" cy="369332"/>
          </a:xfrm>
          <a:prstGeom prst="rect">
            <a:avLst/>
          </a:prstGeom>
          <a:noFill/>
        </p:spPr>
        <p:txBody>
          <a:bodyPr wrap="none" rtlCol="0">
            <a:spAutoFit/>
          </a:bodyPr>
          <a:lstStyle/>
          <a:p>
            <a:r>
              <a:rPr lang="en-US" b="1" dirty="0">
                <a:solidFill>
                  <a:schemeClr val="bg1"/>
                </a:solidFill>
              </a:rPr>
              <a:t>c</a:t>
            </a:r>
          </a:p>
        </p:txBody>
      </p:sp>
      <p:sp>
        <p:nvSpPr>
          <p:cNvPr id="15" name="TextBox 14"/>
          <p:cNvSpPr txBox="1"/>
          <p:nvPr/>
        </p:nvSpPr>
        <p:spPr>
          <a:xfrm>
            <a:off x="4774905" y="2362200"/>
            <a:ext cx="298480" cy="369332"/>
          </a:xfrm>
          <a:prstGeom prst="rect">
            <a:avLst/>
          </a:prstGeom>
          <a:noFill/>
        </p:spPr>
        <p:txBody>
          <a:bodyPr wrap="none" rtlCol="0">
            <a:spAutoFit/>
          </a:bodyPr>
          <a:lstStyle/>
          <a:p>
            <a:r>
              <a:rPr lang="en-US" b="1" dirty="0">
                <a:solidFill>
                  <a:schemeClr val="bg1"/>
                </a:solidFill>
              </a:rPr>
              <a:t>a</a:t>
            </a:r>
          </a:p>
        </p:txBody>
      </p:sp>
      <p:sp>
        <p:nvSpPr>
          <p:cNvPr id="16" name="TextBox 15"/>
          <p:cNvSpPr txBox="1"/>
          <p:nvPr/>
        </p:nvSpPr>
        <p:spPr>
          <a:xfrm>
            <a:off x="4991075" y="3331192"/>
            <a:ext cx="308098" cy="369332"/>
          </a:xfrm>
          <a:prstGeom prst="rect">
            <a:avLst/>
          </a:prstGeom>
          <a:noFill/>
        </p:spPr>
        <p:txBody>
          <a:bodyPr wrap="none" rtlCol="0">
            <a:spAutoFit/>
          </a:bodyPr>
          <a:lstStyle/>
          <a:p>
            <a:r>
              <a:rPr lang="en-US" b="1" dirty="0">
                <a:solidFill>
                  <a:schemeClr val="bg1"/>
                </a:solidFill>
              </a:rPr>
              <a:t>b</a:t>
            </a:r>
          </a:p>
        </p:txBody>
      </p:sp>
      <p:sp>
        <p:nvSpPr>
          <p:cNvPr id="17" name="TextBox 16"/>
          <p:cNvSpPr txBox="1"/>
          <p:nvPr/>
        </p:nvSpPr>
        <p:spPr>
          <a:xfrm>
            <a:off x="5560837" y="3700524"/>
            <a:ext cx="308098" cy="369332"/>
          </a:xfrm>
          <a:prstGeom prst="rect">
            <a:avLst/>
          </a:prstGeom>
          <a:noFill/>
        </p:spPr>
        <p:txBody>
          <a:bodyPr wrap="none" rtlCol="0">
            <a:spAutoFit/>
          </a:bodyPr>
          <a:lstStyle/>
          <a:p>
            <a:r>
              <a:rPr lang="en-US" b="1" dirty="0">
                <a:solidFill>
                  <a:schemeClr val="bg1"/>
                </a:solidFill>
              </a:rPr>
              <a:t>b</a:t>
            </a:r>
          </a:p>
        </p:txBody>
      </p:sp>
      <p:sp>
        <p:nvSpPr>
          <p:cNvPr id="18" name="TextBox 17"/>
          <p:cNvSpPr txBox="1"/>
          <p:nvPr/>
        </p:nvSpPr>
        <p:spPr>
          <a:xfrm>
            <a:off x="5831833" y="1587044"/>
            <a:ext cx="308098" cy="369332"/>
          </a:xfrm>
          <a:prstGeom prst="rect">
            <a:avLst/>
          </a:prstGeom>
          <a:noFill/>
        </p:spPr>
        <p:txBody>
          <a:bodyPr wrap="none" rtlCol="0">
            <a:spAutoFit/>
          </a:bodyPr>
          <a:lstStyle/>
          <a:p>
            <a:r>
              <a:rPr lang="en-US" b="1" dirty="0">
                <a:solidFill>
                  <a:schemeClr val="bg1"/>
                </a:solidFill>
              </a:rPr>
              <a:t>a</a:t>
            </a:r>
          </a:p>
        </p:txBody>
      </p:sp>
      <p:sp>
        <p:nvSpPr>
          <p:cNvPr id="19" name="TextBox 18"/>
          <p:cNvSpPr txBox="1"/>
          <p:nvPr/>
        </p:nvSpPr>
        <p:spPr>
          <a:xfrm>
            <a:off x="6067770" y="1997320"/>
            <a:ext cx="308098" cy="369332"/>
          </a:xfrm>
          <a:prstGeom prst="rect">
            <a:avLst/>
          </a:prstGeom>
          <a:noFill/>
        </p:spPr>
        <p:txBody>
          <a:bodyPr wrap="none" rtlCol="0">
            <a:spAutoFit/>
          </a:bodyPr>
          <a:lstStyle/>
          <a:p>
            <a:r>
              <a:rPr lang="en-US" b="1" dirty="0">
                <a:solidFill>
                  <a:schemeClr val="bg1"/>
                </a:solidFill>
              </a:rPr>
              <a:t>a</a:t>
            </a:r>
          </a:p>
        </p:txBody>
      </p:sp>
      <p:cxnSp>
        <p:nvCxnSpPr>
          <p:cNvPr id="21" name="Straight Connector 20"/>
          <p:cNvCxnSpPr/>
          <p:nvPr/>
        </p:nvCxnSpPr>
        <p:spPr>
          <a:xfrm>
            <a:off x="3200400" y="1219200"/>
            <a:ext cx="1" cy="5257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94952" y="6088927"/>
            <a:ext cx="1620957" cy="369332"/>
          </a:xfrm>
          <a:prstGeom prst="rect">
            <a:avLst/>
          </a:prstGeom>
          <a:noFill/>
        </p:spPr>
        <p:txBody>
          <a:bodyPr wrap="none" rtlCol="0">
            <a:spAutoFit/>
          </a:bodyPr>
          <a:lstStyle/>
          <a:p>
            <a:r>
              <a:rPr lang="en-US" b="1">
                <a:solidFill>
                  <a:schemeClr val="bg1"/>
                </a:solidFill>
                <a:latin typeface="Arial" charset="0"/>
                <a:ea typeface="Arial" charset="0"/>
                <a:cs typeface="Arial" charset="0"/>
              </a:rPr>
              <a:t>Post drought</a:t>
            </a:r>
          </a:p>
        </p:txBody>
      </p:sp>
      <p:sp>
        <p:nvSpPr>
          <p:cNvPr id="26" name="TextBox 25"/>
          <p:cNvSpPr txBox="1"/>
          <p:nvPr/>
        </p:nvSpPr>
        <p:spPr>
          <a:xfrm>
            <a:off x="1136915" y="6088927"/>
            <a:ext cx="1082348" cy="369332"/>
          </a:xfrm>
          <a:prstGeom prst="rect">
            <a:avLst/>
          </a:prstGeom>
          <a:noFill/>
        </p:spPr>
        <p:txBody>
          <a:bodyPr wrap="none" rtlCol="0">
            <a:spAutoFit/>
          </a:bodyPr>
          <a:lstStyle/>
          <a:p>
            <a:r>
              <a:rPr lang="en-US" b="1" dirty="0">
                <a:solidFill>
                  <a:schemeClr val="bg1"/>
                </a:solidFill>
                <a:latin typeface="Arial" charset="0"/>
                <a:ea typeface="Arial" charset="0"/>
                <a:cs typeface="Arial" charset="0"/>
              </a:rPr>
              <a:t>Drought</a:t>
            </a:r>
          </a:p>
        </p:txBody>
      </p:sp>
      <p:cxnSp>
        <p:nvCxnSpPr>
          <p:cNvPr id="28" name="Straight Connector 27"/>
          <p:cNvCxnSpPr>
            <a:stCxn id="26" idx="3"/>
          </p:cNvCxnSpPr>
          <p:nvPr/>
        </p:nvCxnSpPr>
        <p:spPr>
          <a:xfrm>
            <a:off x="2219263" y="6273593"/>
            <a:ext cx="775169"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353823" y="6273593"/>
            <a:ext cx="541129"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605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2325"/>
          </a:xfrm>
        </p:spPr>
        <p:txBody>
          <a:bodyPr>
            <a:normAutofit/>
          </a:bodyPr>
          <a:lstStyle/>
          <a:p>
            <a:r>
              <a:rPr lang="en-US" sz="4000" i="1"/>
              <a:t>Phragmites </a:t>
            </a:r>
            <a:r>
              <a:rPr lang="en-US" sz="4000"/>
              <a:t>growth</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472995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1000" y="1371600"/>
            <a:ext cx="16514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Biomass (g)</a:t>
            </a:r>
          </a:p>
        </p:txBody>
      </p:sp>
      <p:sp>
        <p:nvSpPr>
          <p:cNvPr id="6" name="TextBox 5"/>
          <p:cNvSpPr txBox="1"/>
          <p:nvPr/>
        </p:nvSpPr>
        <p:spPr>
          <a:xfrm>
            <a:off x="1908444" y="3657600"/>
            <a:ext cx="404278" cy="369332"/>
          </a:xfrm>
          <a:prstGeom prst="rect">
            <a:avLst/>
          </a:prstGeom>
          <a:noFill/>
        </p:spPr>
        <p:txBody>
          <a:bodyPr wrap="none" rtlCol="0">
            <a:spAutoFit/>
          </a:bodyPr>
          <a:lstStyle/>
          <a:p>
            <a:r>
              <a:rPr lang="en-US" b="1" dirty="0" err="1">
                <a:solidFill>
                  <a:schemeClr val="bg1"/>
                </a:solidFill>
              </a:rPr>
              <a:t>bc</a:t>
            </a:r>
            <a:endParaRPr lang="en-US" b="1" dirty="0">
              <a:solidFill>
                <a:schemeClr val="bg1"/>
              </a:solidFill>
            </a:endParaRPr>
          </a:p>
        </p:txBody>
      </p:sp>
      <p:sp>
        <p:nvSpPr>
          <p:cNvPr id="7" name="TextBox 6"/>
          <p:cNvSpPr txBox="1"/>
          <p:nvPr/>
        </p:nvSpPr>
        <p:spPr>
          <a:xfrm>
            <a:off x="2552654" y="4419600"/>
            <a:ext cx="404278" cy="369332"/>
          </a:xfrm>
          <a:prstGeom prst="rect">
            <a:avLst/>
          </a:prstGeom>
          <a:noFill/>
        </p:spPr>
        <p:txBody>
          <a:bodyPr wrap="none" rtlCol="0">
            <a:spAutoFit/>
          </a:bodyPr>
          <a:lstStyle/>
          <a:p>
            <a:r>
              <a:rPr lang="en-US" b="1" dirty="0" err="1">
                <a:solidFill>
                  <a:schemeClr val="bg1"/>
                </a:solidFill>
              </a:rPr>
              <a:t>bc</a:t>
            </a:r>
            <a:endParaRPr lang="en-US" b="1" dirty="0">
              <a:solidFill>
                <a:schemeClr val="bg1"/>
              </a:solidFill>
            </a:endParaRPr>
          </a:p>
        </p:txBody>
      </p:sp>
      <p:sp>
        <p:nvSpPr>
          <p:cNvPr id="8" name="TextBox 7"/>
          <p:cNvSpPr txBox="1"/>
          <p:nvPr/>
        </p:nvSpPr>
        <p:spPr>
          <a:xfrm>
            <a:off x="3067700" y="4730213"/>
            <a:ext cx="280846" cy="369332"/>
          </a:xfrm>
          <a:prstGeom prst="rect">
            <a:avLst/>
          </a:prstGeom>
          <a:noFill/>
        </p:spPr>
        <p:txBody>
          <a:bodyPr wrap="none" rtlCol="0">
            <a:spAutoFit/>
          </a:bodyPr>
          <a:lstStyle/>
          <a:p>
            <a:r>
              <a:rPr lang="en-US" b="1" dirty="0">
                <a:solidFill>
                  <a:schemeClr val="bg1"/>
                </a:solidFill>
              </a:rPr>
              <a:t>c</a:t>
            </a:r>
          </a:p>
        </p:txBody>
      </p:sp>
      <p:sp>
        <p:nvSpPr>
          <p:cNvPr id="9" name="TextBox 8"/>
          <p:cNvSpPr txBox="1"/>
          <p:nvPr/>
        </p:nvSpPr>
        <p:spPr>
          <a:xfrm>
            <a:off x="4419600" y="3472934"/>
            <a:ext cx="308098" cy="369332"/>
          </a:xfrm>
          <a:prstGeom prst="rect">
            <a:avLst/>
          </a:prstGeom>
          <a:noFill/>
        </p:spPr>
        <p:txBody>
          <a:bodyPr wrap="none" rtlCol="0">
            <a:spAutoFit/>
          </a:bodyPr>
          <a:lstStyle/>
          <a:p>
            <a:r>
              <a:rPr lang="en-US" b="1" dirty="0">
                <a:solidFill>
                  <a:schemeClr val="bg1"/>
                </a:solidFill>
              </a:rPr>
              <a:t>b</a:t>
            </a:r>
          </a:p>
        </p:txBody>
      </p:sp>
      <p:sp>
        <p:nvSpPr>
          <p:cNvPr id="10" name="TextBox 9"/>
          <p:cNvSpPr txBox="1"/>
          <p:nvPr/>
        </p:nvSpPr>
        <p:spPr>
          <a:xfrm>
            <a:off x="4953000" y="1905000"/>
            <a:ext cx="308098" cy="369332"/>
          </a:xfrm>
          <a:prstGeom prst="rect">
            <a:avLst/>
          </a:prstGeom>
          <a:noFill/>
        </p:spPr>
        <p:txBody>
          <a:bodyPr wrap="none" rtlCol="0">
            <a:spAutoFit/>
          </a:bodyPr>
          <a:lstStyle/>
          <a:p>
            <a:r>
              <a:rPr lang="en-US" b="1" dirty="0">
                <a:solidFill>
                  <a:schemeClr val="bg1"/>
                </a:solidFill>
              </a:rPr>
              <a:t>a</a:t>
            </a:r>
          </a:p>
        </p:txBody>
      </p:sp>
      <p:sp>
        <p:nvSpPr>
          <p:cNvPr id="11" name="TextBox 10"/>
          <p:cNvSpPr txBox="1"/>
          <p:nvPr/>
        </p:nvSpPr>
        <p:spPr>
          <a:xfrm>
            <a:off x="5562600" y="3487424"/>
            <a:ext cx="308098" cy="369332"/>
          </a:xfrm>
          <a:prstGeom prst="rect">
            <a:avLst/>
          </a:prstGeom>
          <a:noFill/>
        </p:spPr>
        <p:txBody>
          <a:bodyPr wrap="none" rtlCol="0">
            <a:spAutoFit/>
          </a:bodyPr>
          <a:lstStyle/>
          <a:p>
            <a:r>
              <a:rPr lang="en-US" b="1" dirty="0">
                <a:solidFill>
                  <a:schemeClr val="bg1"/>
                </a:solidFill>
              </a:rPr>
              <a:t>b</a:t>
            </a:r>
          </a:p>
        </p:txBody>
      </p:sp>
      <p:cxnSp>
        <p:nvCxnSpPr>
          <p:cNvPr id="12" name="Straight Connector 11"/>
          <p:cNvCxnSpPr/>
          <p:nvPr/>
        </p:nvCxnSpPr>
        <p:spPr>
          <a:xfrm>
            <a:off x="3657352" y="1234281"/>
            <a:ext cx="1" cy="5257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58237" y="6085474"/>
            <a:ext cx="1620957" cy="369332"/>
          </a:xfrm>
          <a:prstGeom prst="rect">
            <a:avLst/>
          </a:prstGeom>
          <a:noFill/>
        </p:spPr>
        <p:txBody>
          <a:bodyPr wrap="none" rtlCol="0">
            <a:spAutoFit/>
          </a:bodyPr>
          <a:lstStyle/>
          <a:p>
            <a:r>
              <a:rPr lang="en-US" b="1">
                <a:solidFill>
                  <a:schemeClr val="bg1"/>
                </a:solidFill>
                <a:latin typeface="Arial" charset="0"/>
                <a:ea typeface="Arial" charset="0"/>
                <a:cs typeface="Arial" charset="0"/>
              </a:rPr>
              <a:t>Post drought</a:t>
            </a:r>
          </a:p>
        </p:txBody>
      </p:sp>
      <p:sp>
        <p:nvSpPr>
          <p:cNvPr id="14" name="TextBox 13"/>
          <p:cNvSpPr txBox="1"/>
          <p:nvPr/>
        </p:nvSpPr>
        <p:spPr>
          <a:xfrm>
            <a:off x="1600200" y="6085474"/>
            <a:ext cx="1082348" cy="369332"/>
          </a:xfrm>
          <a:prstGeom prst="rect">
            <a:avLst/>
          </a:prstGeom>
          <a:noFill/>
        </p:spPr>
        <p:txBody>
          <a:bodyPr wrap="none" rtlCol="0">
            <a:spAutoFit/>
          </a:bodyPr>
          <a:lstStyle/>
          <a:p>
            <a:r>
              <a:rPr lang="en-US" b="1" dirty="0">
                <a:solidFill>
                  <a:schemeClr val="bg1"/>
                </a:solidFill>
                <a:latin typeface="Arial" charset="0"/>
                <a:ea typeface="Arial" charset="0"/>
                <a:cs typeface="Arial" charset="0"/>
              </a:rPr>
              <a:t>Drought</a:t>
            </a:r>
          </a:p>
        </p:txBody>
      </p:sp>
      <p:cxnSp>
        <p:nvCxnSpPr>
          <p:cNvPr id="15" name="Straight Connector 14"/>
          <p:cNvCxnSpPr/>
          <p:nvPr/>
        </p:nvCxnSpPr>
        <p:spPr>
          <a:xfrm>
            <a:off x="2682548" y="6270140"/>
            <a:ext cx="775169"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817108" y="6270140"/>
            <a:ext cx="541129"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4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Phragmites </a:t>
            </a:r>
            <a:r>
              <a:rPr lang="en-US" dirty="0"/>
              <a:t>growth </a:t>
            </a:r>
            <a:br>
              <a:rPr lang="en-US" dirty="0"/>
            </a:br>
            <a:r>
              <a:rPr lang="en-US" dirty="0"/>
              <a:t>(post-drought)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653359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1000" y="1371600"/>
            <a:ext cx="1593706"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Height (cm)</a:t>
            </a:r>
          </a:p>
        </p:txBody>
      </p:sp>
      <p:sp>
        <p:nvSpPr>
          <p:cNvPr id="6" name="TextBox 5"/>
          <p:cNvSpPr txBox="1"/>
          <p:nvPr/>
        </p:nvSpPr>
        <p:spPr>
          <a:xfrm>
            <a:off x="1641144" y="3546144"/>
            <a:ext cx="308098" cy="369332"/>
          </a:xfrm>
          <a:prstGeom prst="rect">
            <a:avLst/>
          </a:prstGeom>
          <a:noFill/>
        </p:spPr>
        <p:txBody>
          <a:bodyPr wrap="none" rtlCol="0">
            <a:spAutoFit/>
          </a:bodyPr>
          <a:lstStyle/>
          <a:p>
            <a:r>
              <a:rPr lang="en-US" b="1" dirty="0">
                <a:solidFill>
                  <a:schemeClr val="bg1"/>
                </a:solidFill>
              </a:rPr>
              <a:t>d</a:t>
            </a:r>
          </a:p>
        </p:txBody>
      </p:sp>
      <p:sp>
        <p:nvSpPr>
          <p:cNvPr id="7" name="TextBox 6"/>
          <p:cNvSpPr txBox="1"/>
          <p:nvPr/>
        </p:nvSpPr>
        <p:spPr>
          <a:xfrm>
            <a:off x="2002002" y="3438393"/>
            <a:ext cx="404278" cy="369332"/>
          </a:xfrm>
          <a:prstGeom prst="rect">
            <a:avLst/>
          </a:prstGeom>
          <a:noFill/>
        </p:spPr>
        <p:txBody>
          <a:bodyPr wrap="none" rtlCol="0">
            <a:spAutoFit/>
          </a:bodyPr>
          <a:lstStyle/>
          <a:p>
            <a:r>
              <a:rPr lang="en-US" b="1" dirty="0">
                <a:solidFill>
                  <a:schemeClr val="bg1"/>
                </a:solidFill>
              </a:rPr>
              <a:t>cd</a:t>
            </a:r>
          </a:p>
        </p:txBody>
      </p:sp>
      <p:sp>
        <p:nvSpPr>
          <p:cNvPr id="8" name="TextBox 7"/>
          <p:cNvSpPr txBox="1"/>
          <p:nvPr/>
        </p:nvSpPr>
        <p:spPr>
          <a:xfrm>
            <a:off x="2429538" y="4267200"/>
            <a:ext cx="308098" cy="369332"/>
          </a:xfrm>
          <a:prstGeom prst="rect">
            <a:avLst/>
          </a:prstGeom>
          <a:noFill/>
        </p:spPr>
        <p:txBody>
          <a:bodyPr wrap="none" rtlCol="0">
            <a:spAutoFit/>
          </a:bodyPr>
          <a:lstStyle/>
          <a:p>
            <a:r>
              <a:rPr lang="en-US" b="1" dirty="0">
                <a:solidFill>
                  <a:schemeClr val="bg1"/>
                </a:solidFill>
              </a:rPr>
              <a:t>e</a:t>
            </a:r>
          </a:p>
        </p:txBody>
      </p:sp>
      <p:sp>
        <p:nvSpPr>
          <p:cNvPr id="9" name="TextBox 8"/>
          <p:cNvSpPr txBox="1"/>
          <p:nvPr/>
        </p:nvSpPr>
        <p:spPr>
          <a:xfrm>
            <a:off x="3222008" y="2922896"/>
            <a:ext cx="404278" cy="369332"/>
          </a:xfrm>
          <a:prstGeom prst="rect">
            <a:avLst/>
          </a:prstGeom>
          <a:noFill/>
        </p:spPr>
        <p:txBody>
          <a:bodyPr wrap="none" rtlCol="0">
            <a:spAutoFit/>
          </a:bodyPr>
          <a:lstStyle/>
          <a:p>
            <a:r>
              <a:rPr lang="en-US" b="1" dirty="0" err="1">
                <a:solidFill>
                  <a:schemeClr val="bg1"/>
                </a:solidFill>
              </a:rPr>
              <a:t>bc</a:t>
            </a:r>
            <a:endParaRPr lang="en-US" b="1" dirty="0">
              <a:solidFill>
                <a:schemeClr val="bg1"/>
              </a:solidFill>
            </a:endParaRPr>
          </a:p>
        </p:txBody>
      </p:sp>
      <p:sp>
        <p:nvSpPr>
          <p:cNvPr id="10" name="TextBox 9"/>
          <p:cNvSpPr txBox="1"/>
          <p:nvPr/>
        </p:nvSpPr>
        <p:spPr>
          <a:xfrm>
            <a:off x="3651836" y="2362200"/>
            <a:ext cx="421910" cy="369332"/>
          </a:xfrm>
          <a:prstGeom prst="rect">
            <a:avLst/>
          </a:prstGeom>
          <a:noFill/>
        </p:spPr>
        <p:txBody>
          <a:bodyPr wrap="none" rtlCol="0">
            <a:spAutoFit/>
          </a:bodyPr>
          <a:lstStyle/>
          <a:p>
            <a:r>
              <a:rPr lang="en-US" b="1" dirty="0" err="1">
                <a:solidFill>
                  <a:schemeClr val="bg1"/>
                </a:solidFill>
              </a:rPr>
              <a:t>ab</a:t>
            </a:r>
            <a:endParaRPr lang="en-US" b="1" dirty="0">
              <a:solidFill>
                <a:schemeClr val="bg1"/>
              </a:solidFill>
            </a:endParaRPr>
          </a:p>
        </p:txBody>
      </p:sp>
      <p:sp>
        <p:nvSpPr>
          <p:cNvPr id="11" name="TextBox 10"/>
          <p:cNvSpPr txBox="1"/>
          <p:nvPr/>
        </p:nvSpPr>
        <p:spPr>
          <a:xfrm>
            <a:off x="4073746" y="3107562"/>
            <a:ext cx="404278" cy="369332"/>
          </a:xfrm>
          <a:prstGeom prst="rect">
            <a:avLst/>
          </a:prstGeom>
          <a:noFill/>
        </p:spPr>
        <p:txBody>
          <a:bodyPr wrap="none" rtlCol="0">
            <a:spAutoFit/>
          </a:bodyPr>
          <a:lstStyle/>
          <a:p>
            <a:r>
              <a:rPr lang="en-US" b="1" dirty="0">
                <a:solidFill>
                  <a:schemeClr val="bg1"/>
                </a:solidFill>
              </a:rPr>
              <a:t>cd</a:t>
            </a:r>
          </a:p>
        </p:txBody>
      </p:sp>
      <p:sp>
        <p:nvSpPr>
          <p:cNvPr id="12" name="TextBox 11"/>
          <p:cNvSpPr txBox="1"/>
          <p:nvPr/>
        </p:nvSpPr>
        <p:spPr>
          <a:xfrm>
            <a:off x="4953000" y="2514600"/>
            <a:ext cx="421910" cy="369332"/>
          </a:xfrm>
          <a:prstGeom prst="rect">
            <a:avLst/>
          </a:prstGeom>
          <a:noFill/>
        </p:spPr>
        <p:txBody>
          <a:bodyPr wrap="none" rtlCol="0">
            <a:spAutoFit/>
          </a:bodyPr>
          <a:lstStyle/>
          <a:p>
            <a:r>
              <a:rPr lang="en-US" b="1" dirty="0" err="1">
                <a:solidFill>
                  <a:schemeClr val="bg1"/>
                </a:solidFill>
              </a:rPr>
              <a:t>ab</a:t>
            </a:r>
            <a:endParaRPr lang="en-US" b="1" dirty="0">
              <a:solidFill>
                <a:schemeClr val="bg1"/>
              </a:solidFill>
            </a:endParaRPr>
          </a:p>
        </p:txBody>
      </p:sp>
      <p:sp>
        <p:nvSpPr>
          <p:cNvPr id="13" name="TextBox 12"/>
          <p:cNvSpPr txBox="1"/>
          <p:nvPr/>
        </p:nvSpPr>
        <p:spPr>
          <a:xfrm>
            <a:off x="5456798" y="1931157"/>
            <a:ext cx="298480" cy="369332"/>
          </a:xfrm>
          <a:prstGeom prst="rect">
            <a:avLst/>
          </a:prstGeom>
          <a:noFill/>
        </p:spPr>
        <p:txBody>
          <a:bodyPr wrap="none" rtlCol="0">
            <a:spAutoFit/>
          </a:bodyPr>
          <a:lstStyle/>
          <a:p>
            <a:r>
              <a:rPr lang="en-US" b="1" dirty="0">
                <a:solidFill>
                  <a:schemeClr val="bg1"/>
                </a:solidFill>
              </a:rPr>
              <a:t>a</a:t>
            </a:r>
          </a:p>
        </p:txBody>
      </p:sp>
      <p:sp>
        <p:nvSpPr>
          <p:cNvPr id="14" name="TextBox 13"/>
          <p:cNvSpPr txBox="1"/>
          <p:nvPr/>
        </p:nvSpPr>
        <p:spPr>
          <a:xfrm>
            <a:off x="5783929" y="2357650"/>
            <a:ext cx="421910" cy="369332"/>
          </a:xfrm>
          <a:prstGeom prst="rect">
            <a:avLst/>
          </a:prstGeom>
          <a:noFill/>
        </p:spPr>
        <p:txBody>
          <a:bodyPr wrap="none" rtlCol="0">
            <a:spAutoFit/>
          </a:bodyPr>
          <a:lstStyle/>
          <a:p>
            <a:r>
              <a:rPr lang="en-US" b="1" dirty="0" err="1">
                <a:solidFill>
                  <a:schemeClr val="bg1"/>
                </a:solidFill>
              </a:rPr>
              <a:t>ab</a:t>
            </a:r>
            <a:endParaRPr lang="en-US" b="1" dirty="0">
              <a:solidFill>
                <a:schemeClr val="bg1"/>
              </a:solidFill>
            </a:endParaRPr>
          </a:p>
        </p:txBody>
      </p:sp>
    </p:spTree>
    <p:extLst>
      <p:ext uri="{BB962C8B-B14F-4D97-AF65-F5344CB8AC3E}">
        <p14:creationId xmlns:p14="http://schemas.microsoft.com/office/powerpoint/2010/main" val="2607968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srcRect l="18522" r="16302"/>
          <a:stretch/>
        </p:blipFill>
        <p:spPr bwMode="auto">
          <a:xfrm>
            <a:off x="228600" y="296816"/>
            <a:ext cx="5478911" cy="6305187"/>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cstate="print"/>
          <a:srcRect/>
          <a:stretch>
            <a:fillRect/>
          </a:stretch>
        </p:blipFill>
        <p:spPr bwMode="auto">
          <a:xfrm>
            <a:off x="4250735" y="296816"/>
            <a:ext cx="4729271" cy="6305187"/>
          </a:xfrm>
          <a:prstGeom prst="rect">
            <a:avLst/>
          </a:prstGeom>
          <a:noFill/>
          <a:ln w="9525">
            <a:noFill/>
            <a:miter lim="800000"/>
            <a:headEnd/>
            <a:tailEnd/>
          </a:ln>
          <a:effectLst/>
        </p:spPr>
      </p:pic>
      <p:sp>
        <p:nvSpPr>
          <p:cNvPr id="8" name="TextBox 7"/>
          <p:cNvSpPr txBox="1"/>
          <p:nvPr/>
        </p:nvSpPr>
        <p:spPr>
          <a:xfrm>
            <a:off x="457200" y="337759"/>
            <a:ext cx="1523174" cy="707886"/>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Low stress</a:t>
            </a:r>
          </a:p>
          <a:p>
            <a:r>
              <a:rPr lang="en-US" sz="2000" b="1" dirty="0">
                <a:solidFill>
                  <a:schemeClr val="bg1"/>
                </a:solidFill>
                <a:latin typeface="Arial" pitchFamily="34" charset="0"/>
                <a:cs typeface="Arial" pitchFamily="34" charset="0"/>
              </a:rPr>
              <a:t>Day 70</a:t>
            </a:r>
          </a:p>
        </p:txBody>
      </p:sp>
      <p:sp>
        <p:nvSpPr>
          <p:cNvPr id="9" name="TextBox 8"/>
          <p:cNvSpPr txBox="1"/>
          <p:nvPr/>
        </p:nvSpPr>
        <p:spPr>
          <a:xfrm>
            <a:off x="4250735" y="5791200"/>
            <a:ext cx="2678938" cy="707886"/>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Low stress</a:t>
            </a:r>
          </a:p>
          <a:p>
            <a:r>
              <a:rPr lang="en-US" sz="2000" b="1" dirty="0">
                <a:solidFill>
                  <a:schemeClr val="bg1"/>
                </a:solidFill>
                <a:latin typeface="Arial" pitchFamily="34" charset="0"/>
                <a:cs typeface="Arial" pitchFamily="34" charset="0"/>
              </a:rPr>
              <a:t>Day 25 post-drought</a:t>
            </a:r>
          </a:p>
        </p:txBody>
      </p:sp>
    </p:spTree>
    <p:extLst>
      <p:ext uri="{BB962C8B-B14F-4D97-AF65-F5344CB8AC3E}">
        <p14:creationId xmlns:p14="http://schemas.microsoft.com/office/powerpoint/2010/main" val="3451403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l="14906" r="25998"/>
          <a:stretch/>
        </p:blipFill>
        <p:spPr bwMode="auto">
          <a:xfrm>
            <a:off x="152400" y="152400"/>
            <a:ext cx="5090615" cy="6461125"/>
          </a:xfrm>
          <a:prstGeom prst="rect">
            <a:avLst/>
          </a:prstGeom>
          <a:noFill/>
          <a:ln w="9525">
            <a:noFill/>
            <a:miter lim="800000"/>
            <a:headEnd/>
            <a:tailEnd/>
          </a:ln>
          <a:effectLst/>
        </p:spPr>
      </p:pic>
      <p:pic>
        <p:nvPicPr>
          <p:cNvPr id="2051" name="Picture 3"/>
          <p:cNvPicPr>
            <a:picLocks noChangeAspect="1" noChangeArrowheads="1"/>
          </p:cNvPicPr>
          <p:nvPr/>
        </p:nvPicPr>
        <p:blipFill rotWithShape="1">
          <a:blip r:embed="rId3" cstate="print"/>
          <a:srcRect l="7628" r="7041"/>
          <a:stretch/>
        </p:blipFill>
        <p:spPr bwMode="auto">
          <a:xfrm>
            <a:off x="4800600" y="152399"/>
            <a:ext cx="4135273" cy="6461125"/>
          </a:xfrm>
          <a:prstGeom prst="rect">
            <a:avLst/>
          </a:prstGeom>
          <a:noFill/>
          <a:ln w="9525">
            <a:noFill/>
            <a:miter lim="800000"/>
            <a:headEnd/>
            <a:tailEnd/>
          </a:ln>
          <a:effectLst/>
        </p:spPr>
      </p:pic>
      <p:sp>
        <p:nvSpPr>
          <p:cNvPr id="6" name="TextBox 5"/>
          <p:cNvSpPr txBox="1"/>
          <p:nvPr/>
        </p:nvSpPr>
        <p:spPr>
          <a:xfrm>
            <a:off x="320723" y="5884507"/>
            <a:ext cx="1851789" cy="707886"/>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Severe stress</a:t>
            </a:r>
          </a:p>
          <a:p>
            <a:r>
              <a:rPr lang="en-US" sz="2000" b="1" dirty="0">
                <a:solidFill>
                  <a:schemeClr val="bg1"/>
                </a:solidFill>
                <a:latin typeface="Arial" pitchFamily="34" charset="0"/>
                <a:cs typeface="Arial" pitchFamily="34" charset="0"/>
              </a:rPr>
              <a:t>Day 70</a:t>
            </a:r>
          </a:p>
        </p:txBody>
      </p:sp>
      <p:sp>
        <p:nvSpPr>
          <p:cNvPr id="7" name="TextBox 6"/>
          <p:cNvSpPr txBox="1"/>
          <p:nvPr/>
        </p:nvSpPr>
        <p:spPr>
          <a:xfrm>
            <a:off x="4953000" y="5807599"/>
            <a:ext cx="2678938" cy="707886"/>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Severe stress</a:t>
            </a:r>
          </a:p>
          <a:p>
            <a:r>
              <a:rPr lang="en-US" sz="2000" b="1" dirty="0">
                <a:solidFill>
                  <a:schemeClr val="bg1"/>
                </a:solidFill>
                <a:latin typeface="Arial" pitchFamily="34" charset="0"/>
                <a:cs typeface="Arial" pitchFamily="34" charset="0"/>
              </a:rPr>
              <a:t>Day 25 post-drought</a:t>
            </a:r>
          </a:p>
        </p:txBody>
      </p:sp>
    </p:spTree>
    <p:extLst>
      <p:ext uri="{BB962C8B-B14F-4D97-AF65-F5344CB8AC3E}">
        <p14:creationId xmlns:p14="http://schemas.microsoft.com/office/powerpoint/2010/main" val="1900441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IMG0022.JPG"/>
          <p:cNvPicPr>
            <a:picLocks noChangeAspect="1"/>
          </p:cNvPicPr>
          <p:nvPr/>
        </p:nvPicPr>
        <p:blipFill>
          <a:blip r:embed="rId2" cstate="print"/>
          <a:stretch>
            <a:fillRect/>
          </a:stretch>
        </p:blipFill>
        <p:spPr>
          <a:xfrm rot="16200000">
            <a:off x="3120430" y="2518370"/>
            <a:ext cx="3078162" cy="2308622"/>
          </a:xfrm>
          <a:prstGeom prst="rect">
            <a:avLst/>
          </a:prstGeom>
        </p:spPr>
      </p:pic>
      <p:pic>
        <p:nvPicPr>
          <p:cNvPr id="6" name="Picture 5" descr="Attaching bags3.JPG"/>
          <p:cNvPicPr>
            <a:picLocks noChangeAspect="1"/>
          </p:cNvPicPr>
          <p:nvPr/>
        </p:nvPicPr>
        <p:blipFill>
          <a:blip r:embed="rId3" cstate="print"/>
          <a:stretch>
            <a:fillRect/>
          </a:stretch>
        </p:blipFill>
        <p:spPr>
          <a:xfrm>
            <a:off x="5943600" y="1219200"/>
            <a:ext cx="2908968" cy="2181726"/>
          </a:xfrm>
          <a:prstGeom prst="rect">
            <a:avLst/>
          </a:prstGeom>
        </p:spPr>
      </p:pic>
      <p:sp>
        <p:nvSpPr>
          <p:cNvPr id="3" name="Title 2"/>
          <p:cNvSpPr>
            <a:spLocks noGrp="1"/>
          </p:cNvSpPr>
          <p:nvPr>
            <p:ph type="title"/>
          </p:nvPr>
        </p:nvSpPr>
        <p:spPr>
          <a:xfrm>
            <a:off x="533400" y="274638"/>
            <a:ext cx="8001000" cy="944562"/>
          </a:xfrm>
        </p:spPr>
        <p:txBody>
          <a:bodyPr>
            <a:normAutofit fontScale="90000"/>
          </a:bodyPr>
          <a:lstStyle/>
          <a:p>
            <a:r>
              <a:rPr lang="en-US" b="1" i="1" dirty="0">
                <a:solidFill>
                  <a:srgbClr val="FF0000"/>
                </a:solidFill>
              </a:rPr>
              <a:t>Carduus nutans </a:t>
            </a:r>
            <a:r>
              <a:rPr lang="en-US" b="1" dirty="0">
                <a:solidFill>
                  <a:srgbClr val="FF0000"/>
                </a:solidFill>
              </a:rPr>
              <a:t>(Musk thistle)</a:t>
            </a:r>
          </a:p>
        </p:txBody>
      </p:sp>
      <p:sp>
        <p:nvSpPr>
          <p:cNvPr id="4" name="Content Placeholder 3"/>
          <p:cNvSpPr>
            <a:spLocks noGrp="1"/>
          </p:cNvSpPr>
          <p:nvPr>
            <p:ph idx="1"/>
          </p:nvPr>
        </p:nvSpPr>
        <p:spPr>
          <a:xfrm>
            <a:off x="304800" y="1394618"/>
            <a:ext cx="3810000" cy="4830763"/>
          </a:xfrm>
        </p:spPr>
        <p:txBody>
          <a:bodyPr>
            <a:normAutofit/>
          </a:bodyPr>
          <a:lstStyle/>
          <a:p>
            <a:r>
              <a:rPr lang="en-US" u="sng" dirty="0"/>
              <a:t>Growth habit</a:t>
            </a:r>
            <a:r>
              <a:rPr lang="en-US" b="1" dirty="0"/>
              <a:t>: </a:t>
            </a:r>
          </a:p>
          <a:p>
            <a:pPr lvl="1"/>
            <a:r>
              <a:rPr lang="en-US" dirty="0"/>
              <a:t>Biennial?</a:t>
            </a:r>
          </a:p>
          <a:p>
            <a:pPr lvl="1"/>
            <a:r>
              <a:rPr lang="en-US" dirty="0"/>
              <a:t>Prolific flowering?</a:t>
            </a:r>
          </a:p>
          <a:p>
            <a:pPr lvl="1"/>
            <a:r>
              <a:rPr lang="en-US" dirty="0"/>
              <a:t>Establishes easily?</a:t>
            </a:r>
          </a:p>
        </p:txBody>
      </p:sp>
      <p:pic>
        <p:nvPicPr>
          <p:cNvPr id="9" name="Picture 8" descr="musk thistle plants-bare2.JPG"/>
          <p:cNvPicPr>
            <a:picLocks noChangeAspect="1"/>
          </p:cNvPicPr>
          <p:nvPr/>
        </p:nvPicPr>
        <p:blipFill>
          <a:blip r:embed="rId4" cstate="print"/>
          <a:stretch>
            <a:fillRect/>
          </a:stretch>
        </p:blipFill>
        <p:spPr>
          <a:xfrm>
            <a:off x="5943600" y="3810000"/>
            <a:ext cx="2997200" cy="2247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eeds.hotmeal.net/weeds/Spotted_Knapweed.jpg"/>
          <p:cNvPicPr>
            <a:picLocks noChangeAspect="1" noChangeArrowheads="1"/>
          </p:cNvPicPr>
          <p:nvPr/>
        </p:nvPicPr>
        <p:blipFill>
          <a:blip r:embed="rId2" cstate="print"/>
          <a:srcRect/>
          <a:stretch>
            <a:fillRect/>
          </a:stretch>
        </p:blipFill>
        <p:spPr bwMode="auto">
          <a:xfrm>
            <a:off x="152400" y="228600"/>
            <a:ext cx="2857500" cy="4286250"/>
          </a:xfrm>
          <a:prstGeom prst="rect">
            <a:avLst/>
          </a:prstGeom>
          <a:noFill/>
        </p:spPr>
      </p:pic>
      <p:pic>
        <p:nvPicPr>
          <p:cNvPr id="92164" name="Picture 4" descr="http://www.usu.edu/weeds/plant_species/weedspecies/weed_images/cheatgrass/cheatgrass_infest.jpg"/>
          <p:cNvPicPr>
            <a:picLocks noChangeAspect="1" noChangeArrowheads="1"/>
          </p:cNvPicPr>
          <p:nvPr/>
        </p:nvPicPr>
        <p:blipFill>
          <a:blip r:embed="rId3" cstate="print"/>
          <a:srcRect/>
          <a:stretch>
            <a:fillRect/>
          </a:stretch>
        </p:blipFill>
        <p:spPr bwMode="auto">
          <a:xfrm>
            <a:off x="3124200" y="304800"/>
            <a:ext cx="5838825" cy="3886201"/>
          </a:xfrm>
          <a:prstGeom prst="rect">
            <a:avLst/>
          </a:prstGeom>
          <a:noFill/>
        </p:spPr>
      </p:pic>
      <p:pic>
        <p:nvPicPr>
          <p:cNvPr id="92166" name="Picture 6" descr="http://farm4.static.flickr.com/3234/2774141016_c64730c109.jpg"/>
          <p:cNvPicPr>
            <a:picLocks noChangeAspect="1" noChangeArrowheads="1"/>
          </p:cNvPicPr>
          <p:nvPr/>
        </p:nvPicPr>
        <p:blipFill>
          <a:blip r:embed="rId4" cstate="print"/>
          <a:srcRect/>
          <a:stretch>
            <a:fillRect/>
          </a:stretch>
        </p:blipFill>
        <p:spPr bwMode="auto">
          <a:xfrm>
            <a:off x="5257800" y="1828800"/>
            <a:ext cx="3667125" cy="4762500"/>
          </a:xfrm>
          <a:prstGeom prst="rect">
            <a:avLst/>
          </a:prstGeom>
          <a:noFill/>
        </p:spPr>
      </p:pic>
      <p:pic>
        <p:nvPicPr>
          <p:cNvPr id="92168" name="Picture 8" descr="http://www.co.stevens.wa.us/weedboard/other%20weeds/ct1.jpg"/>
          <p:cNvPicPr>
            <a:picLocks noChangeAspect="1" noChangeArrowheads="1"/>
          </p:cNvPicPr>
          <p:nvPr/>
        </p:nvPicPr>
        <p:blipFill>
          <a:blip r:embed="rId5" cstate="print"/>
          <a:srcRect/>
          <a:stretch>
            <a:fillRect/>
          </a:stretch>
        </p:blipFill>
        <p:spPr bwMode="auto">
          <a:xfrm>
            <a:off x="1295400" y="2057400"/>
            <a:ext cx="3524250" cy="4324351"/>
          </a:xfrm>
          <a:prstGeom prst="rect">
            <a:avLst/>
          </a:prstGeom>
          <a:noFill/>
        </p:spPr>
      </p:pic>
      <p:pic>
        <p:nvPicPr>
          <p:cNvPr id="92170" name="Picture 10" descr="http://www.texasinvasives.org/plant_database/plant_images/LELA2.jpg"/>
          <p:cNvPicPr>
            <a:picLocks noChangeAspect="1" noChangeArrowheads="1"/>
          </p:cNvPicPr>
          <p:nvPr/>
        </p:nvPicPr>
        <p:blipFill>
          <a:blip r:embed="rId6" cstate="print"/>
          <a:srcRect/>
          <a:stretch>
            <a:fillRect/>
          </a:stretch>
        </p:blipFill>
        <p:spPr bwMode="auto">
          <a:xfrm>
            <a:off x="2667000" y="533400"/>
            <a:ext cx="3657600" cy="2409826"/>
          </a:xfrm>
          <a:prstGeom prst="rect">
            <a:avLst/>
          </a:prstGeom>
          <a:noFill/>
        </p:spPr>
      </p:pic>
      <p:pic>
        <p:nvPicPr>
          <p:cNvPr id="92172" name="Picture 12" descr="http://www.fs.fed.us/r10/spf/fhp/weed_book/images/japanese_knotweed.jpg"/>
          <p:cNvPicPr>
            <a:picLocks noChangeAspect="1" noChangeArrowheads="1"/>
          </p:cNvPicPr>
          <p:nvPr/>
        </p:nvPicPr>
        <p:blipFill>
          <a:blip r:embed="rId7" cstate="print"/>
          <a:srcRect/>
          <a:stretch>
            <a:fillRect/>
          </a:stretch>
        </p:blipFill>
        <p:spPr bwMode="auto">
          <a:xfrm>
            <a:off x="3429000" y="3124200"/>
            <a:ext cx="4800600" cy="3390900"/>
          </a:xfrm>
          <a:prstGeom prst="rect">
            <a:avLst/>
          </a:prstGeom>
          <a:noFill/>
        </p:spPr>
      </p:pic>
      <p:sp>
        <p:nvSpPr>
          <p:cNvPr id="2" name="TextBox 1"/>
          <p:cNvSpPr txBox="1"/>
          <p:nvPr/>
        </p:nvSpPr>
        <p:spPr>
          <a:xfrm>
            <a:off x="437638" y="1905000"/>
            <a:ext cx="8116324" cy="1569660"/>
          </a:xfrm>
          <a:prstGeom prst="rect">
            <a:avLst/>
          </a:prstGeom>
          <a:noFill/>
        </p:spPr>
        <p:txBody>
          <a:bodyPr wrap="none" rtlCol="0">
            <a:spAutoFit/>
          </a:bodyPr>
          <a:lstStyle/>
          <a:p>
            <a:r>
              <a:rPr lang="en-US" sz="9600" b="1" u="sng" dirty="0">
                <a:solidFill>
                  <a:schemeClr val="bg1"/>
                </a:solidFill>
                <a:latin typeface="Arial" pitchFamily="34" charset="0"/>
                <a:cs typeface="Arial" pitchFamily="34" charset="0"/>
              </a:rPr>
              <a:t>How quickly?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additive="base">
                                        <p:cTn id="7" dur="500" fill="hold"/>
                                        <p:tgtEl>
                                          <p:spTgt spid="92162"/>
                                        </p:tgtEl>
                                        <p:attrNameLst>
                                          <p:attrName>ppt_x</p:attrName>
                                        </p:attrNameLst>
                                      </p:cBhvr>
                                      <p:tavLst>
                                        <p:tav tm="0">
                                          <p:val>
                                            <p:strVal val="#ppt_x"/>
                                          </p:val>
                                        </p:tav>
                                        <p:tav tm="100000">
                                          <p:val>
                                            <p:strVal val="#ppt_x"/>
                                          </p:val>
                                        </p:tav>
                                      </p:tavLst>
                                    </p:anim>
                                    <p:anim calcmode="lin" valueType="num">
                                      <p:cBhvr additive="base">
                                        <p:cTn id="8" dur="500" fill="hold"/>
                                        <p:tgtEl>
                                          <p:spTgt spid="921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66"/>
                                        </p:tgtEl>
                                        <p:attrNameLst>
                                          <p:attrName>style.visibility</p:attrName>
                                        </p:attrNameLst>
                                      </p:cBhvr>
                                      <p:to>
                                        <p:strVal val="visible"/>
                                      </p:to>
                                    </p:set>
                                    <p:anim calcmode="lin" valueType="num">
                                      <p:cBhvr additive="base">
                                        <p:cTn id="19" dur="500" fill="hold"/>
                                        <p:tgtEl>
                                          <p:spTgt spid="92166"/>
                                        </p:tgtEl>
                                        <p:attrNameLst>
                                          <p:attrName>ppt_x</p:attrName>
                                        </p:attrNameLst>
                                      </p:cBhvr>
                                      <p:tavLst>
                                        <p:tav tm="0">
                                          <p:val>
                                            <p:strVal val="#ppt_x"/>
                                          </p:val>
                                        </p:tav>
                                        <p:tav tm="100000">
                                          <p:val>
                                            <p:strVal val="#ppt_x"/>
                                          </p:val>
                                        </p:tav>
                                      </p:tavLst>
                                    </p:anim>
                                    <p:anim calcmode="lin" valueType="num">
                                      <p:cBhvr additive="base">
                                        <p:cTn id="20" dur="500" fill="hold"/>
                                        <p:tgtEl>
                                          <p:spTgt spid="921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168"/>
                                        </p:tgtEl>
                                        <p:attrNameLst>
                                          <p:attrName>style.visibility</p:attrName>
                                        </p:attrNameLst>
                                      </p:cBhvr>
                                      <p:to>
                                        <p:strVal val="visible"/>
                                      </p:to>
                                    </p:set>
                                    <p:anim calcmode="lin" valueType="num">
                                      <p:cBhvr additive="base">
                                        <p:cTn id="25" dur="500" fill="hold"/>
                                        <p:tgtEl>
                                          <p:spTgt spid="92168"/>
                                        </p:tgtEl>
                                        <p:attrNameLst>
                                          <p:attrName>ppt_x</p:attrName>
                                        </p:attrNameLst>
                                      </p:cBhvr>
                                      <p:tavLst>
                                        <p:tav tm="0">
                                          <p:val>
                                            <p:strVal val="#ppt_x"/>
                                          </p:val>
                                        </p:tav>
                                        <p:tav tm="100000">
                                          <p:val>
                                            <p:strVal val="#ppt_x"/>
                                          </p:val>
                                        </p:tav>
                                      </p:tavLst>
                                    </p:anim>
                                    <p:anim calcmode="lin" valueType="num">
                                      <p:cBhvr additive="base">
                                        <p:cTn id="26" dur="500" fill="hold"/>
                                        <p:tgtEl>
                                          <p:spTgt spid="9216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170"/>
                                        </p:tgtEl>
                                        <p:attrNameLst>
                                          <p:attrName>style.visibility</p:attrName>
                                        </p:attrNameLst>
                                      </p:cBhvr>
                                      <p:to>
                                        <p:strVal val="visible"/>
                                      </p:to>
                                    </p:set>
                                    <p:anim calcmode="lin" valueType="num">
                                      <p:cBhvr additive="base">
                                        <p:cTn id="31" dur="500" fill="hold"/>
                                        <p:tgtEl>
                                          <p:spTgt spid="92170"/>
                                        </p:tgtEl>
                                        <p:attrNameLst>
                                          <p:attrName>ppt_x</p:attrName>
                                        </p:attrNameLst>
                                      </p:cBhvr>
                                      <p:tavLst>
                                        <p:tav tm="0">
                                          <p:val>
                                            <p:strVal val="#ppt_x"/>
                                          </p:val>
                                        </p:tav>
                                        <p:tav tm="100000">
                                          <p:val>
                                            <p:strVal val="#ppt_x"/>
                                          </p:val>
                                        </p:tav>
                                      </p:tavLst>
                                    </p:anim>
                                    <p:anim calcmode="lin" valueType="num">
                                      <p:cBhvr additive="base">
                                        <p:cTn id="32" dur="500" fill="hold"/>
                                        <p:tgtEl>
                                          <p:spTgt spid="9217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2172"/>
                                        </p:tgtEl>
                                        <p:attrNameLst>
                                          <p:attrName>style.visibility</p:attrName>
                                        </p:attrNameLst>
                                      </p:cBhvr>
                                      <p:to>
                                        <p:strVal val="visible"/>
                                      </p:to>
                                    </p:set>
                                    <p:anim calcmode="lin" valueType="num">
                                      <p:cBhvr additive="base">
                                        <p:cTn id="37" dur="500" fill="hold"/>
                                        <p:tgtEl>
                                          <p:spTgt spid="92172"/>
                                        </p:tgtEl>
                                        <p:attrNameLst>
                                          <p:attrName>ppt_x</p:attrName>
                                        </p:attrNameLst>
                                      </p:cBhvr>
                                      <p:tavLst>
                                        <p:tav tm="0">
                                          <p:val>
                                            <p:strVal val="#ppt_x"/>
                                          </p:val>
                                        </p:tav>
                                        <p:tav tm="100000">
                                          <p:val>
                                            <p:strVal val="#ppt_x"/>
                                          </p:val>
                                        </p:tav>
                                      </p:tavLst>
                                    </p:anim>
                                    <p:anim calcmode="lin" valueType="num">
                                      <p:cBhvr additive="base">
                                        <p:cTn id="38" dur="500" fill="hold"/>
                                        <p:tgtEl>
                                          <p:spTgt spid="92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229600" cy="868362"/>
          </a:xfrm>
        </p:spPr>
        <p:txBody>
          <a:bodyPr/>
          <a:lstStyle/>
          <a:p>
            <a:r>
              <a:rPr lang="en-US" dirty="0"/>
              <a:t>2-Year Field Experiment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1371600"/>
            <a:ext cx="4800600" cy="3600450"/>
          </a:xfrm>
          <a:prstGeom prst="rect">
            <a:avLst/>
          </a:prstGeom>
        </p:spPr>
      </p:pic>
      <p:sp>
        <p:nvSpPr>
          <p:cNvPr id="3" name="Content Placeholder 2"/>
          <p:cNvSpPr>
            <a:spLocks noGrp="1"/>
          </p:cNvSpPr>
          <p:nvPr>
            <p:ph idx="1"/>
          </p:nvPr>
        </p:nvSpPr>
        <p:spPr>
          <a:xfrm>
            <a:off x="183078" y="1143000"/>
            <a:ext cx="3962400" cy="4525963"/>
          </a:xfrm>
        </p:spPr>
        <p:txBody>
          <a:bodyPr>
            <a:normAutofit fontScale="92500" lnSpcReduction="10000"/>
          </a:bodyPr>
          <a:lstStyle/>
          <a:p>
            <a:r>
              <a:rPr lang="en-US" dirty="0"/>
              <a:t>Treatments</a:t>
            </a:r>
          </a:p>
          <a:p>
            <a:pPr lvl="1"/>
            <a:r>
              <a:rPr lang="en-US" dirty="0"/>
              <a:t>Cool- and warm-season perennial grasses</a:t>
            </a:r>
          </a:p>
          <a:p>
            <a:pPr lvl="1"/>
            <a:r>
              <a:rPr lang="en-US" dirty="0"/>
              <a:t>Simulated grazing for two years</a:t>
            </a:r>
          </a:p>
          <a:p>
            <a:pPr lvl="1"/>
            <a:r>
              <a:rPr lang="en-US" dirty="0" err="1"/>
              <a:t>Precip</a:t>
            </a:r>
            <a:r>
              <a:rPr lang="en-US" dirty="0"/>
              <a:t>. – normal in 2011 and drought in 2012</a:t>
            </a:r>
          </a:p>
          <a:p>
            <a:pPr lvl="1"/>
            <a:r>
              <a:rPr lang="en-US" dirty="0"/>
              <a:t>Introduced musk thistle (April 2011)</a:t>
            </a:r>
          </a:p>
        </p:txBody>
      </p:sp>
    </p:spTree>
    <p:extLst>
      <p:ext uri="{BB962C8B-B14F-4D97-AF65-F5344CB8AC3E}">
        <p14:creationId xmlns:p14="http://schemas.microsoft.com/office/powerpoint/2010/main" val="3618558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893220" y="1524506"/>
            <a:ext cx="3882910" cy="3490230"/>
            <a:chOff x="4893220" y="1524506"/>
            <a:chExt cx="3882910" cy="3490230"/>
          </a:xfrm>
        </p:grpSpPr>
        <p:pic>
          <p:nvPicPr>
            <p:cNvPr id="24"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51908" b="33262"/>
            <a:stretch/>
          </p:blipFill>
          <p:spPr>
            <a:xfrm>
              <a:off x="4893220" y="1524506"/>
              <a:ext cx="3882910" cy="3490230"/>
            </a:xfrm>
            <a:prstGeom prst="rect">
              <a:avLst/>
            </a:prstGeom>
          </p:spPr>
        </p:pic>
        <p:sp>
          <p:nvSpPr>
            <p:cNvPr id="28" name="Rectangle 27"/>
            <p:cNvSpPr/>
            <p:nvPr/>
          </p:nvSpPr>
          <p:spPr>
            <a:xfrm>
              <a:off x="6484778" y="1552579"/>
              <a:ext cx="914400" cy="248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98711" y="1524506"/>
            <a:ext cx="4114800" cy="3490230"/>
            <a:chOff x="198711" y="1524506"/>
            <a:chExt cx="4114800" cy="3490230"/>
          </a:xfrm>
        </p:grpSpPr>
        <p:pic>
          <p:nvPicPr>
            <p:cNvPr id="22" name="Content Placeholder 6"/>
            <p:cNvPicPr>
              <a:picLocks noChangeAspect="1"/>
            </p:cNvPicPr>
            <p:nvPr/>
          </p:nvPicPr>
          <p:blipFill rotWithShape="1">
            <a:blip r:embed="rId2">
              <a:extLst>
                <a:ext uri="{28A0092B-C50C-407E-A947-70E740481C1C}">
                  <a14:useLocalDpi xmlns:a14="http://schemas.microsoft.com/office/drawing/2010/main" val="0"/>
                </a:ext>
              </a:extLst>
            </a:blip>
            <a:srcRect r="49036" b="33262"/>
            <a:stretch/>
          </p:blipFill>
          <p:spPr>
            <a:xfrm>
              <a:off x="198711" y="1524506"/>
              <a:ext cx="4114800" cy="3490230"/>
            </a:xfrm>
            <a:prstGeom prst="rect">
              <a:avLst/>
            </a:prstGeom>
          </p:spPr>
        </p:pic>
        <p:sp>
          <p:nvSpPr>
            <p:cNvPr id="4" name="Rectangle 3"/>
            <p:cNvSpPr/>
            <p:nvPr/>
          </p:nvSpPr>
          <p:spPr>
            <a:xfrm>
              <a:off x="198711" y="2362200"/>
              <a:ext cx="336334" cy="530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10287" y="3360388"/>
              <a:ext cx="336334" cy="530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34611" y="4263346"/>
              <a:ext cx="336334" cy="530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828800" y="1552580"/>
              <a:ext cx="914400" cy="248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a:xfrm>
            <a:off x="457200" y="274638"/>
            <a:ext cx="8229600" cy="782445"/>
          </a:xfrm>
        </p:spPr>
        <p:txBody>
          <a:bodyPr>
            <a:normAutofit/>
          </a:bodyPr>
          <a:lstStyle/>
          <a:p>
            <a:r>
              <a:rPr lang="en-US">
                <a:solidFill>
                  <a:srgbClr val="FF0000"/>
                </a:solidFill>
              </a:rPr>
              <a:t>Plant Phenology</a:t>
            </a:r>
            <a:endParaRPr lang="en-US" dirty="0">
              <a:solidFill>
                <a:srgbClr val="FF0000"/>
              </a:solidFill>
            </a:endParaRPr>
          </a:p>
        </p:txBody>
      </p:sp>
      <p:sp>
        <p:nvSpPr>
          <p:cNvPr id="20" name="TextBox 19"/>
          <p:cNvSpPr txBox="1"/>
          <p:nvPr/>
        </p:nvSpPr>
        <p:spPr>
          <a:xfrm>
            <a:off x="706016" y="1502875"/>
            <a:ext cx="3159968" cy="369332"/>
          </a:xfrm>
          <a:prstGeom prst="rect">
            <a:avLst/>
          </a:prstGeom>
          <a:noFill/>
        </p:spPr>
        <p:txBody>
          <a:bodyPr wrap="none" rtlCol="0">
            <a:spAutoFit/>
          </a:bodyPr>
          <a:lstStyle/>
          <a:p>
            <a:pPr algn="ctr"/>
            <a:r>
              <a:rPr lang="en-US" b="1" dirty="0">
                <a:latin typeface="Arial" pitchFamily="34" charset="0"/>
                <a:cs typeface="Arial" pitchFamily="34" charset="0"/>
              </a:rPr>
              <a:t>2011 (Normal Precipitation)</a:t>
            </a:r>
          </a:p>
        </p:txBody>
      </p:sp>
      <p:pic>
        <p:nvPicPr>
          <p:cNvPr id="23"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66738" r="1571" b="14698"/>
          <a:stretch/>
        </p:blipFill>
        <p:spPr>
          <a:xfrm>
            <a:off x="198711" y="5339707"/>
            <a:ext cx="8577419" cy="1047879"/>
          </a:xfrm>
          <a:prstGeom prst="rect">
            <a:avLst/>
          </a:prstGeom>
        </p:spPr>
      </p:pic>
      <p:sp>
        <p:nvSpPr>
          <p:cNvPr id="15" name="TextBox 14"/>
          <p:cNvSpPr txBox="1"/>
          <p:nvPr/>
        </p:nvSpPr>
        <p:spPr>
          <a:xfrm>
            <a:off x="3496379" y="3034438"/>
            <a:ext cx="2024913" cy="307777"/>
          </a:xfrm>
          <a:prstGeom prst="rect">
            <a:avLst/>
          </a:prstGeom>
          <a:solidFill>
            <a:srgbClr val="FFFF00">
              <a:alpha val="75000"/>
            </a:srgbClr>
          </a:solidFill>
        </p:spPr>
        <p:txBody>
          <a:bodyPr wrap="none" rtlCol="0">
            <a:spAutoFit/>
          </a:bodyPr>
          <a:lstStyle/>
          <a:p>
            <a:pPr algn="ctr"/>
            <a:r>
              <a:rPr lang="en-US" sz="1400" b="1" dirty="0">
                <a:latin typeface="Arial" pitchFamily="34" charset="0"/>
                <a:cs typeface="Arial" pitchFamily="34" charset="0"/>
              </a:rPr>
              <a:t>Cool Season Grasses</a:t>
            </a:r>
          </a:p>
        </p:txBody>
      </p:sp>
      <p:sp>
        <p:nvSpPr>
          <p:cNvPr id="17" name="TextBox 16"/>
          <p:cNvSpPr txBox="1"/>
          <p:nvPr/>
        </p:nvSpPr>
        <p:spPr>
          <a:xfrm>
            <a:off x="3563000" y="3983296"/>
            <a:ext cx="2120837" cy="307777"/>
          </a:xfrm>
          <a:prstGeom prst="rect">
            <a:avLst/>
          </a:prstGeom>
          <a:solidFill>
            <a:srgbClr val="FFFF00">
              <a:alpha val="75000"/>
            </a:srgbClr>
          </a:solidFill>
        </p:spPr>
        <p:txBody>
          <a:bodyPr wrap="none" rtlCol="0">
            <a:spAutoFit/>
          </a:bodyPr>
          <a:lstStyle/>
          <a:p>
            <a:pPr algn="ctr"/>
            <a:r>
              <a:rPr lang="en-US" sz="1400" b="1" dirty="0">
                <a:latin typeface="Arial" pitchFamily="34" charset="0"/>
                <a:cs typeface="Arial" pitchFamily="34" charset="0"/>
              </a:rPr>
              <a:t>Warm Season Grasses</a:t>
            </a:r>
          </a:p>
        </p:txBody>
      </p:sp>
      <p:sp>
        <p:nvSpPr>
          <p:cNvPr id="19" name="TextBox 18"/>
          <p:cNvSpPr txBox="1"/>
          <p:nvPr/>
        </p:nvSpPr>
        <p:spPr>
          <a:xfrm>
            <a:off x="3938654" y="4812811"/>
            <a:ext cx="1266692" cy="307777"/>
          </a:xfrm>
          <a:prstGeom prst="rect">
            <a:avLst/>
          </a:prstGeom>
          <a:solidFill>
            <a:srgbClr val="FFFF00">
              <a:alpha val="75000"/>
            </a:srgbClr>
          </a:solidFill>
        </p:spPr>
        <p:txBody>
          <a:bodyPr wrap="none" rtlCol="0">
            <a:spAutoFit/>
          </a:bodyPr>
          <a:lstStyle/>
          <a:p>
            <a:pPr algn="ctr"/>
            <a:r>
              <a:rPr lang="en-US" sz="1400" b="1" dirty="0">
                <a:latin typeface="Arial" pitchFamily="34" charset="0"/>
                <a:cs typeface="Arial" pitchFamily="34" charset="0"/>
              </a:rPr>
              <a:t>Musk Thistle</a:t>
            </a:r>
          </a:p>
        </p:txBody>
      </p:sp>
      <p:sp>
        <p:nvSpPr>
          <p:cNvPr id="21" name="TextBox 20"/>
          <p:cNvSpPr txBox="1"/>
          <p:nvPr/>
        </p:nvSpPr>
        <p:spPr>
          <a:xfrm>
            <a:off x="5440704" y="1482720"/>
            <a:ext cx="2787943" cy="369332"/>
          </a:xfrm>
          <a:prstGeom prst="rect">
            <a:avLst/>
          </a:prstGeom>
          <a:noFill/>
        </p:spPr>
        <p:txBody>
          <a:bodyPr wrap="none" rtlCol="0">
            <a:spAutoFit/>
          </a:bodyPr>
          <a:lstStyle/>
          <a:p>
            <a:pPr algn="ctr"/>
            <a:r>
              <a:rPr lang="en-US" b="1" dirty="0">
                <a:latin typeface="Arial" pitchFamily="34" charset="0"/>
                <a:cs typeface="Arial" pitchFamily="34" charset="0"/>
              </a:rPr>
              <a:t>2012 (Extreme Drought)</a:t>
            </a:r>
          </a:p>
        </p:txBody>
      </p:sp>
    </p:spTree>
    <p:extLst>
      <p:ext uri="{BB962C8B-B14F-4D97-AF65-F5344CB8AC3E}">
        <p14:creationId xmlns:p14="http://schemas.microsoft.com/office/powerpoint/2010/main" val="2683826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a:t>Results – Light penetration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3278" b="52763"/>
          <a:stretch/>
        </p:blipFill>
        <p:spPr>
          <a:xfrm>
            <a:off x="76200" y="1638146"/>
            <a:ext cx="4390474" cy="3574712"/>
          </a:xfrm>
        </p:spPr>
      </p:pic>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47697"/>
          <a:stretch/>
        </p:blipFill>
        <p:spPr>
          <a:xfrm>
            <a:off x="4572000" y="1638146"/>
            <a:ext cx="4404862" cy="4267200"/>
          </a:xfrm>
          <a:prstGeom prst="rect">
            <a:avLst/>
          </a:prstGeom>
        </p:spPr>
      </p:pic>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91437"/>
          <a:stretch/>
        </p:blipFill>
        <p:spPr>
          <a:xfrm>
            <a:off x="68282" y="5207756"/>
            <a:ext cx="4398264" cy="697590"/>
          </a:xfrm>
          <a:prstGeom prst="rect">
            <a:avLst/>
          </a:prstGeom>
        </p:spPr>
      </p:pic>
      <p:cxnSp>
        <p:nvCxnSpPr>
          <p:cNvPr id="9" name="Straight Connector 8"/>
          <p:cNvCxnSpPr/>
          <p:nvPr/>
        </p:nvCxnSpPr>
        <p:spPr>
          <a:xfrm>
            <a:off x="685800" y="2743200"/>
            <a:ext cx="1752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971800" y="5714846"/>
            <a:ext cx="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113314" y="5714846"/>
            <a:ext cx="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391400" y="5714846"/>
            <a:ext cx="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543800" y="5714846"/>
            <a:ext cx="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707086" y="2209800"/>
            <a:ext cx="0" cy="2822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848600" y="2209800"/>
            <a:ext cx="0" cy="2822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54" y="274638"/>
            <a:ext cx="8745020" cy="828023"/>
          </a:xfrm>
        </p:spPr>
        <p:txBody>
          <a:bodyPr>
            <a:normAutofit fontScale="90000"/>
          </a:bodyPr>
          <a:lstStyle/>
          <a:p>
            <a:r>
              <a:rPr lang="en-US" dirty="0"/>
              <a:t>Results – Musk thistle populations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854" y="1234281"/>
            <a:ext cx="8745020" cy="4792758"/>
          </a:xfrm>
        </p:spPr>
      </p:pic>
      <p:cxnSp>
        <p:nvCxnSpPr>
          <p:cNvPr id="6" name="Straight Arrow Connector 5"/>
          <p:cNvCxnSpPr/>
          <p:nvPr/>
        </p:nvCxnSpPr>
        <p:spPr>
          <a:xfrm>
            <a:off x="1371600" y="3352800"/>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05000" y="2781300"/>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38400" y="4183682"/>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334000" y="3886357"/>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019800" y="3960344"/>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543800" y="4000500"/>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81901" y="1400654"/>
            <a:ext cx="5495415" cy="461665"/>
          </a:xfrm>
          <a:prstGeom prst="rect">
            <a:avLst/>
          </a:prstGeom>
          <a:noFill/>
        </p:spPr>
        <p:txBody>
          <a:bodyPr wrap="none" rtlCol="0">
            <a:spAutoFit/>
          </a:bodyPr>
          <a:lstStyle/>
          <a:p>
            <a:pPr algn="ctr"/>
            <a:r>
              <a:rPr lang="en-US" sz="2400" b="1" dirty="0">
                <a:latin typeface="Arial" charset="0"/>
                <a:ea typeface="Arial" charset="0"/>
                <a:cs typeface="Arial" charset="0"/>
              </a:rPr>
              <a:t>Interaction of light and </a:t>
            </a:r>
            <a:r>
              <a:rPr lang="en-US" sz="2400" b="1">
                <a:latin typeface="Arial" charset="0"/>
                <a:ea typeface="Arial" charset="0"/>
                <a:cs typeface="Arial" charset="0"/>
              </a:rPr>
              <a:t>soil moisture</a:t>
            </a:r>
            <a:endParaRPr lang="en-US" sz="2400" b="1" dirty="0">
              <a:latin typeface="Arial" charset="0"/>
              <a:ea typeface="Arial" charset="0"/>
              <a:cs typeface="Arial" charset="0"/>
            </a:endParaRPr>
          </a:p>
        </p:txBody>
      </p:sp>
      <p:cxnSp>
        <p:nvCxnSpPr>
          <p:cNvPr id="17" name="Straight Connector 16"/>
          <p:cNvCxnSpPr/>
          <p:nvPr/>
        </p:nvCxnSpPr>
        <p:spPr>
          <a:xfrm>
            <a:off x="4094940" y="2179444"/>
            <a:ext cx="2" cy="4361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77763" y="2129498"/>
            <a:ext cx="3159968" cy="369332"/>
          </a:xfrm>
          <a:prstGeom prst="rect">
            <a:avLst/>
          </a:prstGeom>
          <a:noFill/>
        </p:spPr>
        <p:txBody>
          <a:bodyPr wrap="none" rtlCol="0">
            <a:spAutoFit/>
          </a:bodyPr>
          <a:lstStyle/>
          <a:p>
            <a:pPr algn="ctr"/>
            <a:r>
              <a:rPr lang="en-US" b="1" dirty="0">
                <a:latin typeface="Arial" pitchFamily="34" charset="0"/>
                <a:cs typeface="Arial" pitchFamily="34" charset="0"/>
              </a:rPr>
              <a:t>2011 (Normal Precipitation)</a:t>
            </a:r>
          </a:p>
        </p:txBody>
      </p:sp>
      <p:sp>
        <p:nvSpPr>
          <p:cNvPr id="29" name="TextBox 28"/>
          <p:cNvSpPr txBox="1"/>
          <p:nvPr/>
        </p:nvSpPr>
        <p:spPr>
          <a:xfrm>
            <a:off x="4487330" y="2119598"/>
            <a:ext cx="2787943" cy="369332"/>
          </a:xfrm>
          <a:prstGeom prst="rect">
            <a:avLst/>
          </a:prstGeom>
          <a:noFill/>
        </p:spPr>
        <p:txBody>
          <a:bodyPr wrap="none" rtlCol="0">
            <a:spAutoFit/>
          </a:bodyPr>
          <a:lstStyle/>
          <a:p>
            <a:pPr algn="ctr"/>
            <a:r>
              <a:rPr lang="en-US" b="1" dirty="0">
                <a:latin typeface="Arial" pitchFamily="34" charset="0"/>
                <a:cs typeface="Arial" pitchFamily="34" charset="0"/>
              </a:rPr>
              <a:t>2012 (Extreme Drought)</a:t>
            </a:r>
          </a:p>
        </p:txBody>
      </p:sp>
      <p:cxnSp>
        <p:nvCxnSpPr>
          <p:cNvPr id="30" name="Straight Arrow Connector 29"/>
          <p:cNvCxnSpPr/>
          <p:nvPr/>
        </p:nvCxnSpPr>
        <p:spPr>
          <a:xfrm>
            <a:off x="6781800" y="4000500"/>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072784" y="2508355"/>
            <a:ext cx="949299" cy="338554"/>
          </a:xfrm>
          <a:prstGeom prst="rect">
            <a:avLst/>
          </a:prstGeom>
          <a:noFill/>
        </p:spPr>
        <p:txBody>
          <a:bodyPr wrap="none" rtlCol="0">
            <a:spAutoFit/>
          </a:bodyPr>
          <a:lstStyle/>
          <a:p>
            <a:r>
              <a:rPr lang="en-US" sz="1600" b="1">
                <a:latin typeface="Arial" charset="0"/>
                <a:ea typeface="Arial" charset="0"/>
                <a:cs typeface="Arial" charset="0"/>
              </a:rPr>
              <a:t>Grazing</a:t>
            </a:r>
          </a:p>
        </p:txBody>
      </p:sp>
      <p:sp>
        <p:nvSpPr>
          <p:cNvPr id="32" name="TextBox 31"/>
          <p:cNvSpPr txBox="1"/>
          <p:nvPr/>
        </p:nvSpPr>
        <p:spPr>
          <a:xfrm>
            <a:off x="8082047" y="2764903"/>
            <a:ext cx="696024" cy="338554"/>
          </a:xfrm>
          <a:prstGeom prst="rect">
            <a:avLst/>
          </a:prstGeom>
          <a:noFill/>
        </p:spPr>
        <p:txBody>
          <a:bodyPr wrap="none" rtlCol="0">
            <a:spAutoFit/>
          </a:bodyPr>
          <a:lstStyle/>
          <a:p>
            <a:r>
              <a:rPr lang="en-US" sz="1600" b="1" dirty="0">
                <a:latin typeface="Arial" charset="0"/>
                <a:ea typeface="Arial" charset="0"/>
                <a:cs typeface="Arial" charset="0"/>
              </a:rPr>
              <a:t>None</a:t>
            </a:r>
          </a:p>
        </p:txBody>
      </p:sp>
    </p:spTree>
    <p:extLst>
      <p:ext uri="{BB962C8B-B14F-4D97-AF65-F5344CB8AC3E}">
        <p14:creationId xmlns:p14="http://schemas.microsoft.com/office/powerpoint/2010/main" val="206510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a:t>Results – Musk thistle cover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990600"/>
            <a:ext cx="7315200" cy="5469165"/>
          </a:xfrm>
        </p:spPr>
      </p:pic>
      <p:cxnSp>
        <p:nvCxnSpPr>
          <p:cNvPr id="8" name="Straight Connector 7"/>
          <p:cNvCxnSpPr/>
          <p:nvPr/>
        </p:nvCxnSpPr>
        <p:spPr>
          <a:xfrm>
            <a:off x="4817377" y="1210420"/>
            <a:ext cx="3478" cy="4656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0200" y="1160474"/>
            <a:ext cx="3159968" cy="369332"/>
          </a:xfrm>
          <a:prstGeom prst="rect">
            <a:avLst/>
          </a:prstGeom>
          <a:noFill/>
        </p:spPr>
        <p:txBody>
          <a:bodyPr wrap="none" rtlCol="0">
            <a:spAutoFit/>
          </a:bodyPr>
          <a:lstStyle/>
          <a:p>
            <a:pPr algn="ctr"/>
            <a:r>
              <a:rPr lang="en-US" b="1" dirty="0">
                <a:latin typeface="Arial" pitchFamily="34" charset="0"/>
                <a:cs typeface="Arial" pitchFamily="34" charset="0"/>
              </a:rPr>
              <a:t>2011 (Normal Precipitation)</a:t>
            </a:r>
          </a:p>
        </p:txBody>
      </p:sp>
      <p:sp>
        <p:nvSpPr>
          <p:cNvPr id="13" name="TextBox 12"/>
          <p:cNvSpPr txBox="1"/>
          <p:nvPr/>
        </p:nvSpPr>
        <p:spPr>
          <a:xfrm>
            <a:off x="4881545" y="1160474"/>
            <a:ext cx="2787943" cy="369332"/>
          </a:xfrm>
          <a:prstGeom prst="rect">
            <a:avLst/>
          </a:prstGeom>
          <a:noFill/>
        </p:spPr>
        <p:txBody>
          <a:bodyPr wrap="none" rtlCol="0">
            <a:spAutoFit/>
          </a:bodyPr>
          <a:lstStyle/>
          <a:p>
            <a:pPr algn="ctr"/>
            <a:r>
              <a:rPr lang="en-US" b="1" dirty="0">
                <a:latin typeface="Arial" pitchFamily="34" charset="0"/>
                <a:cs typeface="Arial" pitchFamily="34" charset="0"/>
              </a:rPr>
              <a:t>2012 (Extreme Drought)</a:t>
            </a:r>
          </a:p>
        </p:txBody>
      </p:sp>
      <p:sp>
        <p:nvSpPr>
          <p:cNvPr id="4" name="TextBox 3"/>
          <p:cNvSpPr txBox="1"/>
          <p:nvPr/>
        </p:nvSpPr>
        <p:spPr>
          <a:xfrm>
            <a:off x="7194838" y="2029452"/>
            <a:ext cx="949299" cy="338554"/>
          </a:xfrm>
          <a:prstGeom prst="rect">
            <a:avLst/>
          </a:prstGeom>
          <a:noFill/>
        </p:spPr>
        <p:txBody>
          <a:bodyPr wrap="none" rtlCol="0">
            <a:spAutoFit/>
          </a:bodyPr>
          <a:lstStyle/>
          <a:p>
            <a:r>
              <a:rPr lang="en-US" sz="1600" b="1">
                <a:latin typeface="Arial" charset="0"/>
                <a:ea typeface="Arial" charset="0"/>
                <a:cs typeface="Arial" charset="0"/>
              </a:rPr>
              <a:t>Grazing</a:t>
            </a:r>
          </a:p>
        </p:txBody>
      </p:sp>
      <p:sp>
        <p:nvSpPr>
          <p:cNvPr id="14" name="TextBox 13"/>
          <p:cNvSpPr txBox="1"/>
          <p:nvPr/>
        </p:nvSpPr>
        <p:spPr>
          <a:xfrm>
            <a:off x="7204101" y="2286000"/>
            <a:ext cx="696024" cy="338554"/>
          </a:xfrm>
          <a:prstGeom prst="rect">
            <a:avLst/>
          </a:prstGeom>
          <a:noFill/>
        </p:spPr>
        <p:txBody>
          <a:bodyPr wrap="none" rtlCol="0">
            <a:spAutoFit/>
          </a:bodyPr>
          <a:lstStyle/>
          <a:p>
            <a:r>
              <a:rPr lang="en-US" sz="1600" b="1" dirty="0">
                <a:latin typeface="Arial" charset="0"/>
                <a:ea typeface="Arial" charset="0"/>
                <a:cs typeface="Arial" charset="0"/>
              </a:rPr>
              <a:t>None</a:t>
            </a:r>
          </a:p>
        </p:txBody>
      </p:sp>
    </p:spTree>
    <p:extLst>
      <p:ext uri="{BB962C8B-B14F-4D97-AF65-F5344CB8AC3E}">
        <p14:creationId xmlns:p14="http://schemas.microsoft.com/office/powerpoint/2010/main" val="2706794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fontScale="90000"/>
          </a:bodyPr>
          <a:lstStyle/>
          <a:p>
            <a:r>
              <a:rPr lang="en-US" dirty="0"/>
              <a:t>Results – Soil moisture (0-10 cm)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50527"/>
            <a:ext cx="8620420" cy="4746641"/>
          </a:xfrm>
          <a:prstGeom prst="rect">
            <a:avLst/>
          </a:prstGeom>
        </p:spPr>
      </p:pic>
      <p:sp>
        <p:nvSpPr>
          <p:cNvPr id="8" name="Rectangle 7"/>
          <p:cNvSpPr/>
          <p:nvPr/>
        </p:nvSpPr>
        <p:spPr>
          <a:xfrm>
            <a:off x="2819400" y="2590800"/>
            <a:ext cx="1981200" cy="1828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0" y="3352800"/>
            <a:ext cx="1981200" cy="1828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0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99219"/>
            <a:ext cx="8229600" cy="586581"/>
          </a:xfrm>
        </p:spPr>
        <p:txBody>
          <a:bodyPr>
            <a:normAutofit fontScale="90000"/>
          </a:bodyPr>
          <a:lstStyle/>
          <a:p>
            <a:r>
              <a:rPr lang="en-US" dirty="0"/>
              <a:t>Musk thistle (</a:t>
            </a:r>
            <a:r>
              <a:rPr lang="en-US" i="1" dirty="0" err="1"/>
              <a:t>Carduus</a:t>
            </a:r>
            <a:r>
              <a:rPr lang="en-US" i="1" dirty="0"/>
              <a:t> </a:t>
            </a:r>
            <a:r>
              <a:rPr lang="en-US" i="1" dirty="0" err="1"/>
              <a:t>nutans</a:t>
            </a:r>
            <a:r>
              <a:rPr lang="en-US" dirty="0"/>
              <a:t>)</a:t>
            </a:r>
          </a:p>
        </p:txBody>
      </p:sp>
      <p:grpSp>
        <p:nvGrpSpPr>
          <p:cNvPr id="9" name="Group 8"/>
          <p:cNvGrpSpPr/>
          <p:nvPr/>
        </p:nvGrpSpPr>
        <p:grpSpPr>
          <a:xfrm>
            <a:off x="152400" y="761999"/>
            <a:ext cx="4446930" cy="5548914"/>
            <a:chOff x="152400" y="761999"/>
            <a:chExt cx="4446930" cy="5548914"/>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6964" y="761999"/>
              <a:ext cx="2422366" cy="322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048000"/>
              <a:ext cx="2447185" cy="326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2600" y="3168134"/>
              <a:ext cx="1369926" cy="369332"/>
            </a:xfrm>
            <a:prstGeom prst="rect">
              <a:avLst/>
            </a:prstGeom>
            <a:solidFill>
              <a:schemeClr val="bg1">
                <a:alpha val="77000"/>
              </a:schemeClr>
            </a:solidFill>
          </p:spPr>
          <p:txBody>
            <a:bodyPr wrap="none" rtlCol="0">
              <a:spAutoFit/>
            </a:bodyPr>
            <a:lstStyle/>
            <a:p>
              <a:pPr algn="ctr"/>
              <a:r>
                <a:rPr lang="en-US" b="1" dirty="0"/>
                <a:t>August 2011</a:t>
              </a:r>
            </a:p>
          </p:txBody>
        </p:sp>
      </p:grpSp>
      <p:grpSp>
        <p:nvGrpSpPr>
          <p:cNvPr id="12" name="Group 11"/>
          <p:cNvGrpSpPr/>
          <p:nvPr/>
        </p:nvGrpSpPr>
        <p:grpSpPr>
          <a:xfrm>
            <a:off x="3388146" y="1131331"/>
            <a:ext cx="5699964" cy="5452509"/>
            <a:chOff x="3388146" y="1131331"/>
            <a:chExt cx="5699964" cy="5452509"/>
          </a:xfrm>
        </p:grpSpPr>
        <p:grpSp>
          <p:nvGrpSpPr>
            <p:cNvPr id="7" name="Group 6"/>
            <p:cNvGrpSpPr/>
            <p:nvPr/>
          </p:nvGrpSpPr>
          <p:grpSpPr>
            <a:xfrm>
              <a:off x="3388146" y="4267200"/>
              <a:ext cx="3088853" cy="2316640"/>
              <a:chOff x="299644" y="762000"/>
              <a:chExt cx="3088853" cy="2316640"/>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644" y="762000"/>
                <a:ext cx="3088853" cy="231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25043" y="762000"/>
                <a:ext cx="1279774" cy="646331"/>
              </a:xfrm>
              <a:prstGeom prst="rect">
                <a:avLst/>
              </a:prstGeom>
              <a:solidFill>
                <a:schemeClr val="bg1">
                  <a:alpha val="80000"/>
                </a:schemeClr>
              </a:solidFill>
            </p:spPr>
            <p:txBody>
              <a:bodyPr wrap="none" rtlCol="0">
                <a:spAutoFit/>
              </a:bodyPr>
              <a:lstStyle/>
              <a:p>
                <a:pPr algn="ctr"/>
                <a:r>
                  <a:rPr lang="en-US" b="1" dirty="0"/>
                  <a:t>July 2012</a:t>
                </a:r>
              </a:p>
              <a:p>
                <a:pPr algn="ctr"/>
                <a:r>
                  <a:rPr lang="en-US" b="1" dirty="0"/>
                  <a:t>Non-grazed</a:t>
                </a:r>
              </a:p>
            </p:txBody>
          </p:sp>
        </p:grpSp>
        <p:grpSp>
          <p:nvGrpSpPr>
            <p:cNvPr id="8" name="Group 7"/>
            <p:cNvGrpSpPr/>
            <p:nvPr/>
          </p:nvGrpSpPr>
          <p:grpSpPr>
            <a:xfrm>
              <a:off x="4816859" y="1131331"/>
              <a:ext cx="3813679" cy="2860489"/>
              <a:chOff x="4816859" y="1131331"/>
              <a:chExt cx="3813679" cy="2860489"/>
            </a:xfrm>
          </p:grpSpPr>
          <p:pic>
            <p:nvPicPr>
              <p:cNvPr id="307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816859" y="1131331"/>
                <a:ext cx="3813679" cy="286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491294" y="1157060"/>
                <a:ext cx="1071126" cy="369332"/>
              </a:xfrm>
              <a:prstGeom prst="rect">
                <a:avLst/>
              </a:prstGeom>
              <a:solidFill>
                <a:schemeClr val="bg1">
                  <a:alpha val="64000"/>
                </a:schemeClr>
              </a:solidFill>
            </p:spPr>
            <p:txBody>
              <a:bodyPr wrap="none" rtlCol="0">
                <a:spAutoFit/>
              </a:bodyPr>
              <a:lstStyle/>
              <a:p>
                <a:pPr algn="ctr"/>
                <a:r>
                  <a:rPr lang="en-US" b="1" dirty="0"/>
                  <a:t>July 2012</a:t>
                </a:r>
              </a:p>
            </p:txBody>
          </p:sp>
        </p:grpSp>
        <p:grpSp>
          <p:nvGrpSpPr>
            <p:cNvPr id="5" name="Group 4"/>
            <p:cNvGrpSpPr/>
            <p:nvPr/>
          </p:nvGrpSpPr>
          <p:grpSpPr>
            <a:xfrm>
              <a:off x="6630462" y="3307240"/>
              <a:ext cx="2457648" cy="3276600"/>
              <a:chOff x="2895600" y="3200400"/>
              <a:chExt cx="2457648" cy="3276600"/>
            </a:xfrm>
          </p:grpSpPr>
          <p:pic>
            <p:nvPicPr>
              <p:cNvPr id="3076"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895600" y="3200400"/>
                <a:ext cx="245764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45680" y="5807137"/>
                <a:ext cx="1357488" cy="646331"/>
              </a:xfrm>
              <a:prstGeom prst="rect">
                <a:avLst/>
              </a:prstGeom>
              <a:solidFill>
                <a:schemeClr val="bg1">
                  <a:alpha val="64000"/>
                </a:schemeClr>
              </a:solidFill>
            </p:spPr>
            <p:txBody>
              <a:bodyPr wrap="none" rtlCol="0">
                <a:spAutoFit/>
              </a:bodyPr>
              <a:lstStyle/>
              <a:p>
                <a:pPr algn="ctr"/>
                <a:r>
                  <a:rPr lang="en-US" b="1" dirty="0"/>
                  <a:t>July 2012</a:t>
                </a:r>
              </a:p>
              <a:p>
                <a:pPr algn="ctr"/>
                <a:r>
                  <a:rPr lang="en-US" b="1" dirty="0"/>
                  <a:t>Bare ground</a:t>
                </a:r>
              </a:p>
            </p:txBody>
          </p:sp>
        </p:grpSp>
      </p:grpSp>
      <p:cxnSp>
        <p:nvCxnSpPr>
          <p:cNvPr id="17" name="Straight Connector 16"/>
          <p:cNvCxnSpPr/>
          <p:nvPr/>
        </p:nvCxnSpPr>
        <p:spPr>
          <a:xfrm flipH="1">
            <a:off x="4693319" y="914400"/>
            <a:ext cx="34600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693319" y="908902"/>
            <a:ext cx="0" cy="32058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971800" y="4114800"/>
            <a:ext cx="17215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971800" y="4114800"/>
            <a:ext cx="0" cy="2469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5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Research Summary</a:t>
            </a:r>
          </a:p>
        </p:txBody>
      </p:sp>
      <p:sp>
        <p:nvSpPr>
          <p:cNvPr id="3" name="Content Placeholder 2"/>
          <p:cNvSpPr>
            <a:spLocks noGrp="1"/>
          </p:cNvSpPr>
          <p:nvPr>
            <p:ph idx="1"/>
          </p:nvPr>
        </p:nvSpPr>
        <p:spPr>
          <a:xfrm>
            <a:off x="228600" y="1143000"/>
            <a:ext cx="8686800" cy="4983163"/>
          </a:xfrm>
        </p:spPr>
        <p:txBody>
          <a:bodyPr>
            <a:normAutofit fontScale="92500" lnSpcReduction="10000"/>
          </a:bodyPr>
          <a:lstStyle/>
          <a:p>
            <a:r>
              <a:rPr lang="en-US" i="1" dirty="0"/>
              <a:t>Phragmites</a:t>
            </a:r>
          </a:p>
          <a:p>
            <a:pPr lvl="1"/>
            <a:r>
              <a:rPr lang="en-US" dirty="0"/>
              <a:t>Following removal of water stress treatments:</a:t>
            </a:r>
          </a:p>
          <a:p>
            <a:pPr lvl="2"/>
            <a:r>
              <a:rPr lang="en-US" dirty="0"/>
              <a:t>Medium stressed (36 days of drought) plants had the greatest re-growth compared low (19 days) and high (58 days) stressed plants</a:t>
            </a:r>
          </a:p>
          <a:p>
            <a:pPr lvl="2"/>
            <a:r>
              <a:rPr lang="en-US" dirty="0"/>
              <a:t>Plant cover increased 10 fold in the medium and high stressed plants</a:t>
            </a:r>
          </a:p>
          <a:p>
            <a:r>
              <a:rPr lang="en-US" dirty="0"/>
              <a:t>Musk thistle</a:t>
            </a:r>
            <a:r>
              <a:rPr lang="en-US" i="1" dirty="0"/>
              <a:t> </a:t>
            </a:r>
          </a:p>
          <a:p>
            <a:pPr lvl="1"/>
            <a:r>
              <a:rPr lang="en-US" dirty="0"/>
              <a:t>Establishment in perennial grass stands</a:t>
            </a:r>
          </a:p>
          <a:p>
            <a:pPr lvl="2"/>
            <a:r>
              <a:rPr lang="en-US" dirty="0"/>
              <a:t>With adequate moisture, light is required (e.g., grazing impacts)</a:t>
            </a:r>
          </a:p>
          <a:p>
            <a:pPr lvl="2"/>
            <a:r>
              <a:rPr lang="en-US" dirty="0"/>
              <a:t>During drought, water is the limiting factor, but grazing could lead to long-term problems</a:t>
            </a:r>
          </a:p>
        </p:txBody>
      </p:sp>
    </p:spTree>
    <p:extLst>
      <p:ext uri="{BB962C8B-B14F-4D97-AF65-F5344CB8AC3E}">
        <p14:creationId xmlns:p14="http://schemas.microsoft.com/office/powerpoint/2010/main" val="1664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Further</a:t>
            </a:r>
            <a:r>
              <a:rPr lang="is-IS" dirty="0"/>
              <a:t>…....</a:t>
            </a:r>
            <a:endParaRPr lang="en-US" dirty="0"/>
          </a:p>
        </p:txBody>
      </p:sp>
      <p:sp>
        <p:nvSpPr>
          <p:cNvPr id="3" name="Content Placeholder 2"/>
          <p:cNvSpPr>
            <a:spLocks noGrp="1"/>
          </p:cNvSpPr>
          <p:nvPr>
            <p:ph idx="1"/>
          </p:nvPr>
        </p:nvSpPr>
        <p:spPr>
          <a:xfrm>
            <a:off x="228600" y="1143000"/>
            <a:ext cx="8686800" cy="4983163"/>
          </a:xfrm>
        </p:spPr>
        <p:txBody>
          <a:bodyPr>
            <a:normAutofit/>
          </a:bodyPr>
          <a:lstStyle/>
          <a:p>
            <a:r>
              <a:rPr lang="en-US" dirty="0"/>
              <a:t>So, what?</a:t>
            </a:r>
          </a:p>
          <a:p>
            <a:pPr lvl="1"/>
            <a:r>
              <a:rPr lang="en-US" dirty="0"/>
              <a:t>Is this a physiological response (e.g., plasticity) or could continuous extreme drought be a selection pressure for plants with genes tolerant to drought? </a:t>
            </a:r>
          </a:p>
          <a:p>
            <a:pPr marL="457200" lvl="1" indent="0">
              <a:buNone/>
            </a:pPr>
            <a:endParaRPr lang="en-US" dirty="0"/>
          </a:p>
          <a:p>
            <a:pPr lvl="1"/>
            <a:r>
              <a:rPr lang="en-US" dirty="0"/>
              <a:t>What do extended periods of drought mean for managing invasive plant species in riparian areas and rangelands?</a:t>
            </a:r>
          </a:p>
        </p:txBody>
      </p:sp>
    </p:spTree>
    <p:extLst>
      <p:ext uri="{BB962C8B-B14F-4D97-AF65-F5344CB8AC3E}">
        <p14:creationId xmlns:p14="http://schemas.microsoft.com/office/powerpoint/2010/main" val="346720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52400"/>
            <a:ext cx="8229600" cy="868362"/>
          </a:xfrm>
        </p:spPr>
        <p:txBody>
          <a:bodyPr>
            <a:normAutofit fontScale="90000"/>
          </a:bodyPr>
          <a:lstStyle/>
          <a:p>
            <a:r>
              <a:rPr lang="en-US" dirty="0"/>
              <a:t>Future Research (another time)</a:t>
            </a:r>
          </a:p>
        </p:txBody>
      </p:sp>
      <p:sp>
        <p:nvSpPr>
          <p:cNvPr id="3" name="Content Placeholder 2"/>
          <p:cNvSpPr>
            <a:spLocks noGrp="1"/>
          </p:cNvSpPr>
          <p:nvPr>
            <p:ph idx="1"/>
          </p:nvPr>
        </p:nvSpPr>
        <p:spPr>
          <a:xfrm>
            <a:off x="304800" y="1219199"/>
            <a:ext cx="4953000" cy="4906963"/>
          </a:xfrm>
        </p:spPr>
        <p:txBody>
          <a:bodyPr>
            <a:normAutofit/>
          </a:bodyPr>
          <a:lstStyle/>
          <a:p>
            <a:r>
              <a:rPr lang="en-US" dirty="0"/>
              <a:t>Plant Plasticity – ability of plants to change in response to the environment </a:t>
            </a:r>
          </a:p>
          <a:p>
            <a:pPr lvl="1"/>
            <a:r>
              <a:rPr lang="en-US" dirty="0"/>
              <a:t>Phenotypic</a:t>
            </a:r>
          </a:p>
          <a:p>
            <a:pPr lvl="2"/>
            <a:r>
              <a:rPr lang="en-US" dirty="0"/>
              <a:t>Temporary</a:t>
            </a:r>
          </a:p>
          <a:p>
            <a:pPr lvl="1"/>
            <a:r>
              <a:rPr lang="en-US" dirty="0"/>
              <a:t>Genetic</a:t>
            </a:r>
          </a:p>
          <a:p>
            <a:pPr lvl="2"/>
            <a:r>
              <a:rPr lang="en-US" dirty="0"/>
              <a:t>Permanent</a:t>
            </a:r>
          </a:p>
        </p:txBody>
      </p:sp>
      <p:pic>
        <p:nvPicPr>
          <p:cNvPr id="2050" name="Picture 2" descr="http://www.google.com/url?source=imglanding&amp;ct=img&amp;q=http://www.slcu.cam.ac.uk/images/branching.jpg&amp;sa=X&amp;ei=XGFKUMSQBcnY2QXItYGYBg&amp;ved=0CAsQ8wc4Kw&amp;usg=AFQjCNE1gazzkN-W18MzdBb2rCj25TYO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19199"/>
            <a:ext cx="2721162" cy="5372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oogle.com/url?source=imglanding&amp;ct=img&amp;q=http://www.irbv.umontreal.ca/wp-content/uploads/brisson-plastic1.jpg&amp;sa=X&amp;ei=GmJKUIvzA---2AXb94HwBQ&amp;ved=0CAwQ8wc4RQ&amp;usg=AFQjCNGtRbE-CtArOjpAemTv9bi9x9H3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48175"/>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547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6" name="Picture 6" descr="http://farm4.static.flickr.com/3234/2774141016_c64730c109.jpg"/>
          <p:cNvPicPr>
            <a:picLocks noChangeAspect="1" noChangeArrowheads="1"/>
          </p:cNvPicPr>
          <p:nvPr/>
        </p:nvPicPr>
        <p:blipFill>
          <a:blip r:embed="rId2" cstate="print"/>
          <a:srcRect/>
          <a:stretch>
            <a:fillRect/>
          </a:stretch>
        </p:blipFill>
        <p:spPr bwMode="auto">
          <a:xfrm>
            <a:off x="3962400" y="146462"/>
            <a:ext cx="4962525" cy="6444838"/>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Further</a:t>
            </a:r>
            <a:r>
              <a:rPr lang="is-IS" dirty="0"/>
              <a:t>…...</a:t>
            </a:r>
            <a:endParaRPr lang="en-US" dirty="0"/>
          </a:p>
        </p:txBody>
      </p:sp>
      <p:sp>
        <p:nvSpPr>
          <p:cNvPr id="3" name="Content Placeholder 2"/>
          <p:cNvSpPr>
            <a:spLocks noGrp="1"/>
          </p:cNvSpPr>
          <p:nvPr>
            <p:ph idx="1"/>
          </p:nvPr>
        </p:nvSpPr>
        <p:spPr>
          <a:xfrm>
            <a:off x="228600" y="1143000"/>
            <a:ext cx="8686800" cy="4983163"/>
          </a:xfrm>
        </p:spPr>
        <p:txBody>
          <a:bodyPr>
            <a:normAutofit/>
          </a:bodyPr>
          <a:lstStyle/>
          <a:p>
            <a:r>
              <a:rPr lang="en-US" dirty="0"/>
              <a:t>So, what?</a:t>
            </a:r>
          </a:p>
          <a:p>
            <a:pPr lvl="1"/>
            <a:r>
              <a:rPr lang="en-US" dirty="0">
                <a:solidFill>
                  <a:schemeClr val="tx1">
                    <a:lumMod val="65000"/>
                    <a:lumOff val="35000"/>
                  </a:schemeClr>
                </a:solidFill>
              </a:rPr>
              <a:t>Is this a physiological response (e.g., plasticity) or could continuous extreme drought be a selection pressure for plants with genes tolerant to drought? </a:t>
            </a:r>
          </a:p>
          <a:p>
            <a:pPr marL="457200" lvl="1" indent="0">
              <a:buNone/>
            </a:pPr>
            <a:endParaRPr lang="en-US" dirty="0"/>
          </a:p>
          <a:p>
            <a:pPr lvl="1"/>
            <a:r>
              <a:rPr lang="en-US" dirty="0"/>
              <a:t>What do extended periods of drought mean for management of invasive plant species?</a:t>
            </a:r>
          </a:p>
        </p:txBody>
      </p:sp>
    </p:spTree>
    <p:extLst>
      <p:ext uri="{BB962C8B-B14F-4D97-AF65-F5344CB8AC3E}">
        <p14:creationId xmlns:p14="http://schemas.microsoft.com/office/powerpoint/2010/main" val="386030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What will ‘work’ in drought?</a:t>
            </a:r>
          </a:p>
        </p:txBody>
      </p:sp>
      <p:sp>
        <p:nvSpPr>
          <p:cNvPr id="3" name="Content Placeholder 2"/>
          <p:cNvSpPr>
            <a:spLocks noGrp="1"/>
          </p:cNvSpPr>
          <p:nvPr>
            <p:ph idx="1"/>
          </p:nvPr>
        </p:nvSpPr>
        <p:spPr>
          <a:xfrm>
            <a:off x="228600" y="1143000"/>
            <a:ext cx="8686800" cy="4983163"/>
          </a:xfrm>
        </p:spPr>
        <p:txBody>
          <a:bodyPr>
            <a:normAutofit fontScale="92500" lnSpcReduction="10000"/>
          </a:bodyPr>
          <a:lstStyle/>
          <a:p>
            <a:r>
              <a:rPr lang="en-US" dirty="0"/>
              <a:t>Grassland management</a:t>
            </a:r>
          </a:p>
          <a:p>
            <a:pPr lvl="1"/>
            <a:r>
              <a:rPr lang="en-US" dirty="0"/>
              <a:t>High richness (HR) and high density (HD)?</a:t>
            </a:r>
          </a:p>
          <a:p>
            <a:pPr lvl="2"/>
            <a:r>
              <a:rPr lang="en-US" dirty="0"/>
              <a:t>“Neither HR nor HD treatments produced plant communities with superior drought resistance, recovery, or resilience” (Carter &amp; Blair, 2012)</a:t>
            </a:r>
          </a:p>
          <a:p>
            <a:pPr lvl="2"/>
            <a:r>
              <a:rPr lang="en-US" u="sng" dirty="0"/>
              <a:t>Management option</a:t>
            </a:r>
            <a:r>
              <a:rPr lang="en-US" dirty="0"/>
              <a:t>: greater native species with DT traits and (hope for) 1-year drought</a:t>
            </a:r>
          </a:p>
          <a:p>
            <a:pPr lvl="1"/>
            <a:r>
              <a:rPr lang="en-US" dirty="0"/>
              <a:t>Establishing certain plant groups?</a:t>
            </a:r>
          </a:p>
          <a:p>
            <a:pPr lvl="2"/>
            <a:r>
              <a:rPr lang="en-US" dirty="0"/>
              <a:t>“Maintaining the number of grams of biomass produced (i.e., productivity) is what matters most for repelling </a:t>
            </a:r>
            <a:r>
              <a:rPr lang="en-US" i="1" dirty="0"/>
              <a:t>Centaurea </a:t>
            </a:r>
            <a:r>
              <a:rPr lang="en-US" i="1" dirty="0" err="1"/>
              <a:t>maculosa</a:t>
            </a:r>
            <a:r>
              <a:rPr lang="en-US" dirty="0"/>
              <a:t> (spotted knapweed) invasions” (</a:t>
            </a:r>
            <a:r>
              <a:rPr lang="en-US" dirty="0" err="1"/>
              <a:t>Rinella</a:t>
            </a:r>
            <a:r>
              <a:rPr lang="en-US" dirty="0"/>
              <a:t> et al., 2007)</a:t>
            </a:r>
          </a:p>
          <a:p>
            <a:pPr lvl="2"/>
            <a:r>
              <a:rPr lang="en-US" u="sng" dirty="0"/>
              <a:t>Management option</a:t>
            </a:r>
            <a:r>
              <a:rPr lang="en-US" dirty="0"/>
              <a:t>: maintain grass growth or risk invasives accessing unused resources </a:t>
            </a:r>
            <a:endParaRPr lang="en-US" u="sng" dirty="0"/>
          </a:p>
        </p:txBody>
      </p:sp>
    </p:spTree>
    <p:extLst>
      <p:ext uri="{BB962C8B-B14F-4D97-AF65-F5344CB8AC3E}">
        <p14:creationId xmlns:p14="http://schemas.microsoft.com/office/powerpoint/2010/main" val="47384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What will ‘work’ in drought?</a:t>
            </a:r>
          </a:p>
        </p:txBody>
      </p:sp>
      <p:sp>
        <p:nvSpPr>
          <p:cNvPr id="3" name="Content Placeholder 2"/>
          <p:cNvSpPr>
            <a:spLocks noGrp="1"/>
          </p:cNvSpPr>
          <p:nvPr>
            <p:ph idx="1"/>
          </p:nvPr>
        </p:nvSpPr>
        <p:spPr>
          <a:xfrm>
            <a:off x="228600" y="1143000"/>
            <a:ext cx="8686800" cy="5410200"/>
          </a:xfrm>
        </p:spPr>
        <p:txBody>
          <a:bodyPr>
            <a:normAutofit/>
          </a:bodyPr>
          <a:lstStyle/>
          <a:p>
            <a:r>
              <a:rPr lang="en-US" dirty="0"/>
              <a:t>Grassland management (cont.)</a:t>
            </a:r>
          </a:p>
          <a:p>
            <a:pPr lvl="1"/>
            <a:r>
              <a:rPr lang="en-US" dirty="0"/>
              <a:t>Cool- or warm-season perennial grasses?</a:t>
            </a:r>
          </a:p>
          <a:p>
            <a:pPr lvl="2"/>
            <a:r>
              <a:rPr lang="en-US" dirty="0"/>
              <a:t>“During a drought year, warm- and cool-season perennial grasses are able to out compete musk thistle, unless a WS community is excessively grazed in the year prior to the drought.” (Han &amp; Young, 2016)</a:t>
            </a:r>
          </a:p>
          <a:p>
            <a:pPr lvl="2"/>
            <a:r>
              <a:rPr lang="en-US" u="sng" dirty="0"/>
              <a:t>Management option</a:t>
            </a:r>
            <a:r>
              <a:rPr lang="en-US" dirty="0"/>
              <a:t>: In drought years, less frequent or no grazing to prevent establishment of a few musk thistle plants leading to higher populations in later years with normal precipitation</a:t>
            </a:r>
          </a:p>
        </p:txBody>
      </p:sp>
    </p:spTree>
    <p:extLst>
      <p:ext uri="{BB962C8B-B14F-4D97-AF65-F5344CB8AC3E}">
        <p14:creationId xmlns:p14="http://schemas.microsoft.com/office/powerpoint/2010/main" val="10227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What will ‘work’ in drought?</a:t>
            </a:r>
          </a:p>
        </p:txBody>
      </p:sp>
      <p:sp>
        <p:nvSpPr>
          <p:cNvPr id="3" name="Content Placeholder 2"/>
          <p:cNvSpPr>
            <a:spLocks noGrp="1"/>
          </p:cNvSpPr>
          <p:nvPr>
            <p:ph idx="1"/>
          </p:nvPr>
        </p:nvSpPr>
        <p:spPr>
          <a:xfrm>
            <a:off x="228600" y="1143000"/>
            <a:ext cx="8686800" cy="5410200"/>
          </a:xfrm>
        </p:spPr>
        <p:txBody>
          <a:bodyPr>
            <a:normAutofit fontScale="92500"/>
          </a:bodyPr>
          <a:lstStyle/>
          <a:p>
            <a:r>
              <a:rPr lang="en-US" dirty="0"/>
              <a:t>Wetland management</a:t>
            </a:r>
          </a:p>
          <a:p>
            <a:pPr lvl="1"/>
            <a:r>
              <a:rPr lang="en-US" dirty="0"/>
              <a:t>Control the flow of river systems?</a:t>
            </a:r>
          </a:p>
          <a:p>
            <a:pPr lvl="2"/>
            <a:r>
              <a:rPr lang="en-US" dirty="0"/>
              <a:t>“Using environmental flows to limit the spread of invasive plants by targeting a life-stage that is particularly sensitive to prolonged submergence. However, there may be narrow thresholds between the conditions that provide effective control of an invasive species, and those that instead facilitate growth and may promote further invasion.” (Vivian et al. 2014)</a:t>
            </a:r>
          </a:p>
          <a:p>
            <a:pPr lvl="2"/>
            <a:r>
              <a:rPr lang="en-US" u="sng" dirty="0"/>
              <a:t>Management option</a:t>
            </a:r>
            <a:r>
              <a:rPr lang="en-US" dirty="0"/>
              <a:t>: Drought has little effect on </a:t>
            </a:r>
            <a:r>
              <a:rPr lang="en-US" i="1" dirty="0"/>
              <a:t>Phragmites</a:t>
            </a:r>
            <a:r>
              <a:rPr lang="en-US" dirty="0"/>
              <a:t>; longer-term control requires a combination of mechanical and chemical treatments; revegetation with desirable species is an additional option (Rapp et al. 2012)</a:t>
            </a:r>
            <a:endParaRPr lang="en-US" u="sng" dirty="0"/>
          </a:p>
        </p:txBody>
      </p:sp>
    </p:spTree>
    <p:extLst>
      <p:ext uri="{BB962C8B-B14F-4D97-AF65-F5344CB8AC3E}">
        <p14:creationId xmlns:p14="http://schemas.microsoft.com/office/powerpoint/2010/main" val="9901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085850"/>
          </a:xfrm>
        </p:spPr>
        <p:txBody>
          <a:bodyPr/>
          <a:lstStyle/>
          <a:p>
            <a:r>
              <a:rPr lang="en-US" dirty="0"/>
              <a:t>Thanks!</a:t>
            </a:r>
          </a:p>
        </p:txBody>
      </p:sp>
      <p:pic>
        <p:nvPicPr>
          <p:cNvPr id="6" name="Picture 5" descr="NAIPSC_description.jpg"/>
          <p:cNvPicPr>
            <a:picLocks noChangeAspect="1"/>
          </p:cNvPicPr>
          <p:nvPr/>
        </p:nvPicPr>
        <p:blipFill>
          <a:blip r:embed="rId2" cstate="print"/>
          <a:srcRect l="15316" t="10800" r="15316" b="48701"/>
          <a:stretch>
            <a:fillRect/>
          </a:stretch>
        </p:blipFill>
        <p:spPr>
          <a:xfrm>
            <a:off x="894080" y="3250870"/>
            <a:ext cx="7564120" cy="1473530"/>
          </a:xfrm>
          <a:prstGeom prst="rect">
            <a:avLst/>
          </a:prstGeom>
          <a:ln w="63500">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12429" t="35266" r="72179" b="24042"/>
          <a:stretch>
            <a:fillRect/>
          </a:stretch>
        </p:blipFill>
        <p:spPr bwMode="auto">
          <a:xfrm>
            <a:off x="0" y="54336"/>
            <a:ext cx="9144000" cy="6803664"/>
          </a:xfrm>
          <a:prstGeom prst="rect">
            <a:avLst/>
          </a:prstGeom>
          <a:noFill/>
          <a:ln w="9525">
            <a:noFill/>
            <a:miter lim="800000"/>
            <a:headEnd/>
            <a:tailEnd/>
          </a:ln>
        </p:spPr>
      </p:pic>
      <p:sp>
        <p:nvSpPr>
          <p:cNvPr id="14" name="TextBox 13"/>
          <p:cNvSpPr txBox="1"/>
          <p:nvPr/>
        </p:nvSpPr>
        <p:spPr>
          <a:xfrm>
            <a:off x="3429000" y="4114800"/>
            <a:ext cx="2262158" cy="1323439"/>
          </a:xfrm>
          <a:prstGeom prst="rect">
            <a:avLst/>
          </a:prstGeom>
          <a:solidFill>
            <a:schemeClr val="bg1">
              <a:alpha val="50000"/>
            </a:schemeClr>
          </a:solidFill>
        </p:spPr>
        <p:txBody>
          <a:bodyPr wrap="none" rtlCol="0">
            <a:spAutoFit/>
          </a:bodyPr>
          <a:lstStyle/>
          <a:p>
            <a:r>
              <a:rPr lang="en-US" sz="8000" b="1" dirty="0"/>
              <a:t>1900</a:t>
            </a:r>
          </a:p>
        </p:txBody>
      </p:sp>
      <p:sp>
        <p:nvSpPr>
          <p:cNvPr id="15" name="Title 14"/>
          <p:cNvSpPr>
            <a:spLocks noGrp="1"/>
          </p:cNvSpPr>
          <p:nvPr>
            <p:ph type="title"/>
          </p:nvPr>
        </p:nvSpPr>
        <p:spPr>
          <a:xfrm>
            <a:off x="457200" y="92120"/>
            <a:ext cx="8229600" cy="685800"/>
          </a:xfrm>
          <a:solidFill>
            <a:schemeClr val="bg1"/>
          </a:solidFill>
        </p:spPr>
        <p:txBody>
          <a:bodyPr>
            <a:normAutofit fontScale="90000"/>
          </a:bodyPr>
          <a:lstStyle/>
          <a:p>
            <a:r>
              <a:rPr lang="en-US" dirty="0"/>
              <a:t>Yellow starthistle</a:t>
            </a:r>
          </a:p>
        </p:txBody>
      </p:sp>
      <p:sp>
        <p:nvSpPr>
          <p:cNvPr id="7" name="Rectangle 6"/>
          <p:cNvSpPr/>
          <p:nvPr/>
        </p:nvSpPr>
        <p:spPr>
          <a:xfrm>
            <a:off x="1219200" y="6248400"/>
            <a:ext cx="2428935" cy="369332"/>
          </a:xfrm>
          <a:prstGeom prst="rect">
            <a:avLst/>
          </a:prstGeom>
        </p:spPr>
        <p:txBody>
          <a:bodyPr wrap="none">
            <a:spAutoFit/>
          </a:bodyPr>
          <a:lstStyle/>
          <a:p>
            <a:r>
              <a:rPr lang="en-US" b="1" dirty="0">
                <a:latin typeface="Arial" pitchFamily="34" charset="0"/>
                <a:cs typeface="Arial" pitchFamily="34" charset="0"/>
              </a:rPr>
              <a:t>invader.dbs.umt.edu</a:t>
            </a:r>
            <a:endParaRPr lang="en-US"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12434" t="35829" r="72103" b="23457"/>
          <a:stretch>
            <a:fillRect/>
          </a:stretch>
        </p:blipFill>
        <p:spPr bwMode="auto">
          <a:xfrm>
            <a:off x="0" y="82623"/>
            <a:ext cx="9144000" cy="6775377"/>
          </a:xfrm>
          <a:prstGeom prst="rect">
            <a:avLst/>
          </a:prstGeom>
          <a:noFill/>
          <a:ln w="9525">
            <a:noFill/>
            <a:miter lim="800000"/>
            <a:headEnd/>
            <a:tailEnd/>
          </a:ln>
        </p:spPr>
      </p:pic>
      <p:sp>
        <p:nvSpPr>
          <p:cNvPr id="14" name="TextBox 13"/>
          <p:cNvSpPr txBox="1"/>
          <p:nvPr/>
        </p:nvSpPr>
        <p:spPr>
          <a:xfrm>
            <a:off x="3429000" y="4114800"/>
            <a:ext cx="2262158" cy="1323439"/>
          </a:xfrm>
          <a:prstGeom prst="rect">
            <a:avLst/>
          </a:prstGeom>
          <a:solidFill>
            <a:schemeClr val="bg1">
              <a:alpha val="50000"/>
            </a:schemeClr>
          </a:solidFill>
        </p:spPr>
        <p:txBody>
          <a:bodyPr wrap="none" rtlCol="0">
            <a:spAutoFit/>
          </a:bodyPr>
          <a:lstStyle/>
          <a:p>
            <a:r>
              <a:rPr lang="en-US" sz="8000" b="1" dirty="0"/>
              <a:t>2010</a:t>
            </a:r>
          </a:p>
        </p:txBody>
      </p:sp>
      <p:sp>
        <p:nvSpPr>
          <p:cNvPr id="15" name="Title 14"/>
          <p:cNvSpPr>
            <a:spLocks noGrp="1"/>
          </p:cNvSpPr>
          <p:nvPr>
            <p:ph type="title"/>
          </p:nvPr>
        </p:nvSpPr>
        <p:spPr>
          <a:xfrm>
            <a:off x="457200" y="92120"/>
            <a:ext cx="8229600" cy="685800"/>
          </a:xfrm>
          <a:solidFill>
            <a:schemeClr val="bg1"/>
          </a:solidFill>
        </p:spPr>
        <p:txBody>
          <a:bodyPr>
            <a:normAutofit fontScale="90000"/>
          </a:bodyPr>
          <a:lstStyle/>
          <a:p>
            <a:r>
              <a:rPr lang="en-US" dirty="0"/>
              <a:t>Yellow starthistle</a:t>
            </a:r>
          </a:p>
        </p:txBody>
      </p:sp>
      <p:sp>
        <p:nvSpPr>
          <p:cNvPr id="7" name="Rectangle 6"/>
          <p:cNvSpPr/>
          <p:nvPr/>
        </p:nvSpPr>
        <p:spPr>
          <a:xfrm>
            <a:off x="1219200" y="6248400"/>
            <a:ext cx="2428935" cy="369332"/>
          </a:xfrm>
          <a:prstGeom prst="rect">
            <a:avLst/>
          </a:prstGeom>
        </p:spPr>
        <p:txBody>
          <a:bodyPr wrap="none">
            <a:spAutoFit/>
          </a:bodyPr>
          <a:lstStyle/>
          <a:p>
            <a:r>
              <a:rPr lang="en-US" b="1" dirty="0">
                <a:latin typeface="Arial" pitchFamily="34" charset="0"/>
                <a:cs typeface="Arial" pitchFamily="34" charset="0"/>
              </a:rPr>
              <a:t>invader.dbs.umt.edu</a:t>
            </a:r>
            <a:endParaRPr lang="en-US"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0" name="Picture 10" descr="http://www.texasinvasives.org/plant_database/plant_images/LELA2.jpg"/>
          <p:cNvPicPr>
            <a:picLocks noChangeAspect="1" noChangeArrowheads="1"/>
          </p:cNvPicPr>
          <p:nvPr/>
        </p:nvPicPr>
        <p:blipFill>
          <a:blip r:embed="rId2" cstate="print"/>
          <a:srcRect/>
          <a:stretch>
            <a:fillRect/>
          </a:stretch>
        </p:blipFill>
        <p:spPr bwMode="auto">
          <a:xfrm>
            <a:off x="304800" y="228599"/>
            <a:ext cx="8458200" cy="557272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12290" t="35266" r="72106" b="23501"/>
          <a:stretch>
            <a:fillRect/>
          </a:stretch>
        </p:blipFill>
        <p:spPr bwMode="auto">
          <a:xfrm>
            <a:off x="0" y="50100"/>
            <a:ext cx="9144000" cy="6807900"/>
          </a:xfrm>
          <a:prstGeom prst="rect">
            <a:avLst/>
          </a:prstGeom>
          <a:noFill/>
          <a:ln w="9525">
            <a:noFill/>
            <a:miter lim="800000"/>
            <a:headEnd/>
            <a:tailEnd/>
          </a:ln>
        </p:spPr>
      </p:pic>
      <p:sp>
        <p:nvSpPr>
          <p:cNvPr id="14" name="TextBox 13"/>
          <p:cNvSpPr txBox="1"/>
          <p:nvPr/>
        </p:nvSpPr>
        <p:spPr>
          <a:xfrm>
            <a:off x="3429000" y="4114800"/>
            <a:ext cx="2262158" cy="1323439"/>
          </a:xfrm>
          <a:prstGeom prst="rect">
            <a:avLst/>
          </a:prstGeom>
          <a:solidFill>
            <a:schemeClr val="bg1">
              <a:alpha val="50000"/>
            </a:schemeClr>
          </a:solidFill>
        </p:spPr>
        <p:txBody>
          <a:bodyPr wrap="none" rtlCol="0">
            <a:spAutoFit/>
          </a:bodyPr>
          <a:lstStyle/>
          <a:p>
            <a:r>
              <a:rPr lang="en-US" sz="8000" b="1" dirty="0"/>
              <a:t>1950</a:t>
            </a:r>
          </a:p>
        </p:txBody>
      </p:sp>
      <p:sp>
        <p:nvSpPr>
          <p:cNvPr id="15" name="Title 14"/>
          <p:cNvSpPr>
            <a:spLocks noGrp="1"/>
          </p:cNvSpPr>
          <p:nvPr>
            <p:ph type="title"/>
          </p:nvPr>
        </p:nvSpPr>
        <p:spPr>
          <a:xfrm>
            <a:off x="457200" y="92120"/>
            <a:ext cx="8229600" cy="685800"/>
          </a:xfrm>
          <a:solidFill>
            <a:schemeClr val="bg1"/>
          </a:solidFill>
        </p:spPr>
        <p:txBody>
          <a:bodyPr>
            <a:normAutofit fontScale="90000"/>
          </a:bodyPr>
          <a:lstStyle/>
          <a:p>
            <a:r>
              <a:rPr lang="en-US" dirty="0"/>
              <a:t>Perennial </a:t>
            </a:r>
            <a:r>
              <a:rPr lang="en-US" dirty="0" err="1"/>
              <a:t>Pepperweed</a:t>
            </a:r>
            <a:endParaRPr lang="en-US" dirty="0"/>
          </a:p>
        </p:txBody>
      </p:sp>
      <p:sp>
        <p:nvSpPr>
          <p:cNvPr id="7" name="Rectangle 6"/>
          <p:cNvSpPr/>
          <p:nvPr/>
        </p:nvSpPr>
        <p:spPr>
          <a:xfrm>
            <a:off x="1219200" y="6248400"/>
            <a:ext cx="2428935" cy="369332"/>
          </a:xfrm>
          <a:prstGeom prst="rect">
            <a:avLst/>
          </a:prstGeom>
        </p:spPr>
        <p:txBody>
          <a:bodyPr wrap="none">
            <a:spAutoFit/>
          </a:bodyPr>
          <a:lstStyle/>
          <a:p>
            <a:r>
              <a:rPr lang="en-US" b="1" dirty="0">
                <a:latin typeface="Arial" pitchFamily="34" charset="0"/>
                <a:cs typeface="Arial" pitchFamily="34" charset="0"/>
              </a:rPr>
              <a:t>invader.dbs.umt.edu</a:t>
            </a:r>
            <a:endParaRPr lang="en-US" b="1"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6&quot;&gt;&lt;property id=&quot;20148&quot; value=&quot;5&quot;/&gt;&lt;property id=&quot;20300&quot; value=&quot;Slide 2 - &amp;quot;Significant Community Changes&amp;quot;&quot;/&gt;&lt;property id=&quot;20307&quot; value=&quot;339&quot;/&gt;&lt;/object&gt;&lt;object type=&quot;3&quot; unique_id=&quot;10007&quot;&gt;&lt;property id=&quot;20148&quot; value=&quot;5&quot;/&gt;&lt;property id=&quot;20300&quot; value=&quot;Slide 4&quot;/&gt;&lt;property id=&quot;20307&quot; value=&quot;324&quot;/&gt;&lt;/object&gt;&lt;object type=&quot;3&quot; unique_id=&quot;10008&quot;&gt;&lt;property id=&quot;20148&quot; value=&quot;5&quot;/&gt;&lt;property id=&quot;20300&quot; value=&quot;Slide 5&quot;/&gt;&lt;property id=&quot;20307&quot; value=&quot;394&quot;/&gt;&lt;/object&gt;&lt;object type=&quot;3&quot; unique_id=&quot;10009&quot;&gt;&lt;property id=&quot;20148&quot; value=&quot;5&quot;/&gt;&lt;property id=&quot;20300&quot; value=&quot;Slide 6 - &amp;quot;Yellow starthistle&amp;quot;&quot;/&gt;&lt;property id=&quot;20307&quot; value=&quot;366&quot;/&gt;&lt;/object&gt;&lt;object type=&quot;3&quot; unique_id=&quot;10010&quot;&gt;&lt;property id=&quot;20148&quot; value=&quot;5&quot;/&gt;&lt;property id=&quot;20300&quot; value=&quot;Slide 7 - &amp;quot;Yellow starthistle&amp;quot;&quot;/&gt;&lt;property id=&quot;20307&quot; value=&quot;379&quot;/&gt;&lt;/object&gt;&lt;object type=&quot;3&quot; unique_id=&quot;10011&quot;&gt;&lt;property id=&quot;20148&quot; value=&quot;5&quot;/&gt;&lt;property id=&quot;20300&quot; value=&quot;Slide 8&quot;/&gt;&lt;property id=&quot;20307&quot; value=&quot;395&quot;/&gt;&lt;/object&gt;&lt;object type=&quot;3&quot; unique_id=&quot;10012&quot;&gt;&lt;property id=&quot;20148&quot; value=&quot;5&quot;/&gt;&lt;property id=&quot;20300&quot; value=&quot;Slide 9 - &amp;quot;Perennial Pepperweed&amp;quot;&quot;/&gt;&lt;property id=&quot;20307&quot; value=&quot;367&quot;/&gt;&lt;/object&gt;&lt;object type=&quot;3&quot; unique_id=&quot;10013&quot;&gt;&lt;property id=&quot;20148&quot; value=&quot;5&quot;/&gt;&lt;property id=&quot;20300&quot; value=&quot;Slide 10 - &amp;quot;Perennial Pepperweed&amp;quot;&quot;/&gt;&lt;property id=&quot;20307&quot; value=&quot;382&quot;/&gt;&lt;/object&gt;&lt;object type=&quot;3&quot; unique_id=&quot;10014&quot;&gt;&lt;property id=&quot;20148&quot; value=&quot;5&quot;/&gt;&lt;property id=&quot;20300&quot; value=&quot;Slide 11&quot;/&gt;&lt;property id=&quot;20307&quot; value=&quot;397&quot;/&gt;&lt;/object&gt;&lt;object type=&quot;3&quot; unique_id=&quot;10015&quot;&gt;&lt;property id=&quot;20148&quot; value=&quot;5&quot;/&gt;&lt;property id=&quot;20300&quot; value=&quot;Slide 12 - &amp;quot;Japanese knotweed&amp;quot;&quot;/&gt;&lt;property id=&quot;20307&quot; value=&quot;370&quot;/&gt;&lt;/object&gt;&lt;object type=&quot;3&quot; unique_id=&quot;10016&quot;&gt;&lt;property id=&quot;20148&quot; value=&quot;5&quot;/&gt;&lt;property id=&quot;20300&quot; value=&quot;Slide 13 - &amp;quot;Japanese knotweed&amp;quot;&quot;/&gt;&lt;property id=&quot;20307&quot; value=&quot;390&quot;/&gt;&lt;/object&gt;&lt;object type=&quot;3&quot; unique_id=&quot;10017&quot;&gt;&lt;property id=&quot;20148&quot; value=&quot;5&quot;/&gt;&lt;property id=&quot;20300&quot; value=&quot;Slide 14 - &amp;quot;Weeds – social, environmental, economical&amp;quot;&quot;/&gt;&lt;property id=&quot;20307&quot; value=&quot;368&quot;/&gt;&lt;/object&gt;&lt;object type=&quot;3&quot; unique_id=&quot;10020&quot;&gt;&lt;property id=&quot;20148&quot; value=&quot;5&quot;/&gt;&lt;property id=&quot;20300&quot; value=&quot;Slide 15&quot;/&gt;&lt;property id=&quot;20307&quot; value=&quot;332&quot;/&gt;&lt;/object&gt;&lt;object type=&quot;3&quot; unique_id=&quot;10023&quot;&gt;&lt;property id=&quot;20148&quot; value=&quot;5&quot;/&gt;&lt;property id=&quot;20300&quot; value=&quot;Slide 18 - &amp;quot;Invasive Plant Management&amp;quot;&quot;/&gt;&lt;property id=&quot;20307&quot; value=&quot;265&quot;/&gt;&lt;/object&gt;&lt;object type=&quot;3&quot; unique_id=&quot;10024&quot;&gt;&lt;property id=&quot;20148&quot; value=&quot;5&quot;/&gt;&lt;property id=&quot;20300&quot; value=&quot;Slide 19 - &amp;quot;Invasive Plant Management&amp;quot;&quot;/&gt;&lt;property id=&quot;20307&quot; value=&quot;266&quot;/&gt;&lt;/object&gt;&lt;object type=&quot;3&quot; unique_id=&quot;10025&quot;&gt;&lt;property id=&quot;20148&quot; value=&quot;5&quot;/&gt;&lt;property id=&quot;20300&quot; value=&quot;Slide 20 - &amp;quot;Invasive plant response to drought:&amp;quot;&quot;/&gt;&lt;property id=&quot;20307&quot; value=&quot;405&quot;/&gt;&lt;/object&gt;&lt;object type=&quot;3&quot; unique_id=&quot;10026&quot;&gt;&lt;property id=&quot;20148&quot; value=&quot;5&quot;/&gt;&lt;property id=&quot;20300&quot; value=&quot;Slide 27 - &amp;quot;Phragmites australis (non-native  or introduced common reed)&amp;quot;&quot;/&gt;&lt;property id=&quot;20307&quot; value=&quot;406&quot;/&gt;&lt;/object&gt;&lt;object type=&quot;3&quot; unique_id=&quot;10027&quot;&gt;&lt;property id=&quot;20148&quot; value=&quot;5&quot;/&gt;&lt;property id=&quot;20300&quot; value=&quot;Slide 22 - &amp;quot;Central Great Plains Hydrology&amp;quot;&quot;/&gt;&lt;property id=&quot;20307&quot; value=&quot;407&quot;/&gt;&lt;/object&gt;&lt;object type=&quot;3&quot; unique_id=&quot;10028&quot;&gt;&lt;property id=&quot;20148&quot; value=&quot;5&quot;/&gt;&lt;property id=&quot;20300&quot; value=&quot;Slide 23 - &amp;quot;Central Great Plains Hydrology&amp;quot;&quot;/&gt;&lt;property id=&quot;20307&quot; value=&quot;408&quot;/&gt;&lt;/object&gt;&lt;object type=&quot;3&quot; unique_id=&quot;10029&quot;&gt;&lt;property id=&quot;20148&quot; value=&quot;5&quot;/&gt;&lt;property id=&quot;20300&quot; value=&quot;Slide 24 - &amp;quot;Hydrology of the Central Great Plains&amp;quot;&quot;/&gt;&lt;property id=&quot;20307&quot; value=&quot;409&quot;/&gt;&lt;/object&gt;&lt;object type=&quot;3&quot; unique_id=&quot;10030&quot;&gt;&lt;property id=&quot;20148&quot; value=&quot;5&quot;/&gt;&lt;property id=&quot;20300&quot; value=&quot;Slide 25&quot;/&gt;&lt;property id=&quot;20307&quot; value=&quot;410&quot;/&gt;&lt;/object&gt;&lt;object type=&quot;3&quot; unique_id=&quot;10031&quot;&gt;&lt;property id=&quot;20148&quot; value=&quot;5&quot;/&gt;&lt;property id=&quot;20300&quot; value=&quot;Slide 28 - &amp;quot;Mechanisms for survival and spread&amp;quot;&quot;/&gt;&lt;property id=&quot;20307&quot; value=&quot;411&quot;/&gt;&lt;/object&gt;&lt;object type=&quot;3&quot; unique_id=&quot;10032&quot;&gt;&lt;property id=&quot;20148&quot; value=&quot;5&quot;/&gt;&lt;property id=&quot;20300&quot; value=&quot;Slide 26 - &amp;quot;Objectives&amp;quot;&quot;/&gt;&lt;property id=&quot;20307&quot; value=&quot;412&quot;/&gt;&lt;/object&gt;&lt;object type=&quot;3&quot; unique_id=&quot;10033&quot;&gt;&lt;property id=&quot;20148&quot; value=&quot;5&quot;/&gt;&lt;property id=&quot;20300&quot; value=&quot;Slide 30 - &amp;quot;Drought regimes&amp;quot;&quot;/&gt;&lt;property id=&quot;20307&quot; value=&quot;413&quot;/&gt;&lt;/object&gt;&lt;object type=&quot;3&quot; unique_id=&quot;10034&quot;&gt;&lt;property id=&quot;20148&quot; value=&quot;5&quot;/&gt;&lt;property id=&quot;20300&quot; value=&quot;Slide 31 - &amp;quot;Phragmites growth (drought) and regrowth (post-drought)&amp;quot;&quot;/&gt;&lt;property id=&quot;20307&quot; value=&quot;414&quot;/&gt;&lt;/object&gt;&lt;object type=&quot;3&quot; unique_id=&quot;10035&quot;&gt;&lt;property id=&quot;20148&quot; value=&quot;5&quot;/&gt;&lt;property id=&quot;20300&quot; value=&quot;Slide 32 - &amp;quot;Phragmites regrowth (post-drought)&amp;quot;&quot;/&gt;&lt;property id=&quot;20307&quot; value=&quot;415&quot;/&gt;&lt;/object&gt;&lt;object type=&quot;3&quot; unique_id=&quot;10036&quot;&gt;&lt;property id=&quot;20148&quot; value=&quot;5&quot;/&gt;&lt;property id=&quot;20300&quot; value=&quot;Slide 33 - &amp;quot;Phragmites growth (drought) and re-growth (post-drought)&amp;quot;&quot;/&gt;&lt;property id=&quot;20307&quot; value=&quot;416&quot;/&gt;&lt;/object&gt;&lt;object type=&quot;3&quot; unique_id=&quot;10037&quot;&gt;&lt;property id=&quot;20148&quot; value=&quot;5&quot;/&gt;&lt;property id=&quot;20300&quot; value=&quot;Slide 44 - &amp;quot;Summary&amp;quot;&quot;/&gt;&lt;property id=&quot;20307&quot; value=&quot;417&quot;/&gt;&lt;/object&gt;&lt;object type=&quot;3&quot; unique_id=&quot;10039&quot;&gt;&lt;property id=&quot;20148&quot; value=&quot;5&quot;/&gt;&lt;property id=&quot;20300&quot; value=&quot;Slide 36 - &amp;quot;Carduus nutans (Musk thistle)&amp;quot;&quot;/&gt;&lt;property id=&quot;20307&quot; value=&quot;284&quot;/&gt;&lt;/object&gt;&lt;object type=&quot;3&quot; unique_id=&quot;10046&quot;&gt;&lt;property id=&quot;20148&quot; value=&quot;5&quot;/&gt;&lt;property id=&quot;20300&quot; value=&quot;Slide 47 - &amp;quot;Invasive Plant Management&amp;quot;&quot;/&gt;&lt;property id=&quot;20307&quot; value=&quot;272&quot;/&gt;&lt;/object&gt;&lt;object type=&quot;3&quot; unique_id=&quot;10047&quot;&gt;&lt;property id=&quot;20148&quot; value=&quot;5&quot;/&gt;&lt;property id=&quot;20300&quot; value=&quot;Slide 48 - &amp;quot;steve.young@unl.edu&amp;quot;&quot;/&gt;&lt;property id=&quot;20307&quot; value=&quot;403&quot;/&gt;&lt;/object&gt;&lt;object type=&quot;3&quot; unique_id=&quot;10370&quot;&gt;&lt;property id=&quot;20148&quot; value=&quot;5&quot;/&gt;&lt;property id=&quot;20300&quot; value=&quot;Slide 34&quot;/&gt;&lt;property id=&quot;20307&quot; value=&quot;418&quot;/&gt;&lt;/object&gt;&lt;object type=&quot;3&quot; unique_id=&quot;10371&quot;&gt;&lt;property id=&quot;20148&quot; value=&quot;5&quot;/&gt;&lt;property id=&quot;20300&quot; value=&quot;Slide 35&quot;/&gt;&lt;property id=&quot;20307&quot; value=&quot;419&quot;/&gt;&lt;/object&gt;&lt;object type=&quot;3&quot; unique_id=&quot;10374&quot;&gt;&lt;property id=&quot;20148&quot; value=&quot;5&quot;/&gt;&lt;property id=&quot;20300&quot; value=&quot;Slide 38 - &amp;quot;Musk thistle phenology &amp;#x0D;&amp;#x0A;North Platte, NE&amp;quot;&quot;/&gt;&lt;property id=&quot;20307&quot; value=&quot;423&quot;/&gt;&lt;/object&gt;&lt;object type=&quot;3&quot; unique_id=&quot;10375&quot;&gt;&lt;property id=&quot;20148&quot; value=&quot;5&quot;/&gt;&lt;property id=&quot;20300&quot; value=&quot;Slide 43 - &amp;quot;Musk thistle (Carduus nutans)&amp;quot;&quot;/&gt;&lt;property id=&quot;20307&quot; value=&quot;422&quot;/&gt;&lt;/object&gt;&lt;object type=&quot;3&quot; unique_id=&quot;10726&quot;&gt;&lt;property id=&quot;20148&quot; value=&quot;5&quot;/&gt;&lt;property id=&quot;20300&quot; value=&quot;Slide 3&quot;/&gt;&lt;property id=&quot;20307&quot; value=&quot;427&quot;/&gt;&lt;/object&gt;&lt;object type=&quot;3&quot; unique_id=&quot;10727&quot;&gt;&lt;property id=&quot;20148&quot; value=&quot;5&quot;/&gt;&lt;property id=&quot;20300&quot; value=&quot;Slide 16 - &amp;quot;Ecosystem under stress?&amp;quot;&quot;/&gt;&lt;property id=&quot;20307&quot; value=&quot;425&quot;/&gt;&lt;/object&gt;&lt;object type=&quot;3&quot; unique_id=&quot;10728&quot;&gt;&lt;property id=&quot;20148&quot; value=&quot;5&quot;/&gt;&lt;property id=&quot;20300&quot; value=&quot;Slide 17 - &amp;quot;Ecosystem under stress?&amp;quot;&quot;/&gt;&lt;property id=&quot;20307&quot; value=&quot;426&quot;/&gt;&lt;/object&gt;&lt;object type=&quot;3&quot; unique_id=&quot;10729&quot;&gt;&lt;property id=&quot;20148&quot; value=&quot;5&quot;/&gt;&lt;property id=&quot;20300&quot; value=&quot;Slide 29 - &amp;quot;Greenhouse experiments&amp;quot;&quot;/&gt;&lt;property id=&quot;20307&quot; value=&quot;428&quot;/&gt;&lt;/object&gt;&lt;object type=&quot;3&quot; unique_id=&quot;10730&quot;&gt;&lt;property id=&quot;20148&quot; value=&quot;5&quot;/&gt;&lt;property id=&quot;20300&quot; value=&quot;Slide 37 - &amp;quot;2-Year Field Experiment&amp;quot;&quot;/&gt;&lt;property id=&quot;20307&quot; value=&quot;431&quot;/&gt;&lt;/object&gt;&lt;object type=&quot;3&quot; unique_id=&quot;10731&quot;&gt;&lt;property id=&quot;20148&quot; value=&quot;5&quot;/&gt;&lt;property id=&quot;20300&quot; value=&quot;Slide 39 - &amp;quot;Results – Musk thistle populations&amp;quot;&quot;/&gt;&lt;property id=&quot;20307&quot; value=&quot;432&quot;/&gt;&lt;/object&gt;&lt;object type=&quot;3&quot; unique_id=&quot;10732&quot;&gt;&lt;property id=&quot;20148&quot; value=&quot;5&quot;/&gt;&lt;property id=&quot;20300&quot; value=&quot;Slide 40 - &amp;quot;Results – Musk thistle cover&amp;quot;&quot;/&gt;&lt;property id=&quot;20307&quot; value=&quot;433&quot;/&gt;&lt;/object&gt;&lt;object type=&quot;3&quot; unique_id=&quot;10733&quot;&gt;&lt;property id=&quot;20148&quot; value=&quot;5&quot;/&gt;&lt;property id=&quot;20300&quot; value=&quot;Slide 41 - &amp;quot;Results – Light penetration&amp;quot;&quot;/&gt;&lt;property id=&quot;20307&quot; value=&quot;434&quot;/&gt;&lt;/object&gt;&lt;object type=&quot;3&quot; unique_id=&quot;10734&quot;&gt;&lt;property id=&quot;20148&quot; value=&quot;5&quot;/&gt;&lt;property id=&quot;20300&quot; value=&quot;Slide 42 - &amp;quot;Results – Soil moisture (0-10 cm)&amp;quot;&quot;/&gt;&lt;property id=&quot;20307&quot; value=&quot;435&quot;/&gt;&lt;/object&gt;&lt;object type=&quot;3&quot; unique_id=&quot;10735&quot;&gt;&lt;property id=&quot;20148&quot; value=&quot;5&quot;/&gt;&lt;property id=&quot;20300&quot; value=&quot;Slide 45 - &amp;quot;Conclusions&amp;quot;&quot;/&gt;&lt;property id=&quot;20307&quot; value=&quot;424&quot;/&gt;&lt;/object&gt;&lt;object type=&quot;3&quot; unique_id=&quot;10736&quot;&gt;&lt;property id=&quot;20148&quot; value=&quot;5&quot;/&gt;&lt;property id=&quot;20300&quot; value=&quot;Slide 46 - &amp;quot;Invasive plant growth&amp;quot;&quot;/&gt;&lt;property id=&quot;20307&quot; value=&quot;429&quot;/&gt;&lt;/object&gt;&lt;object type=&quot;3&quot; unique_id=&quot;10738&quot;&gt;&lt;property id=&quot;20148&quot; value=&quot;5&quot;/&gt;&lt;property id=&quot;20300&quot; value=&quot;Slide 21 - &amp;quot;Weeds – social, environmental, economical&amp;quot;&quot;/&gt;&lt;property id=&quot;20307&quot; value=&quot;436&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UNL_Red-whitediagonal</Template>
  <TotalTime>7907</TotalTime>
  <Words>1497</Words>
  <Application>Microsoft Office PowerPoint</Application>
  <PresentationFormat>On-screen Show (4:3)</PresentationFormat>
  <Paragraphs>283</Paragraphs>
  <Slides>54</Slides>
  <Notes>10</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54</vt:i4>
      </vt:variant>
    </vt:vector>
  </HeadingPairs>
  <TitlesOfParts>
    <vt:vector size="57" baseType="lpstr">
      <vt:lpstr>Arial</vt:lpstr>
      <vt:lpstr>Calibri</vt:lpstr>
      <vt:lpstr>Office Theme</vt:lpstr>
      <vt:lpstr>PowerPoint Presentation</vt:lpstr>
      <vt:lpstr>Important Plant Communities</vt:lpstr>
      <vt:lpstr>PowerPoint Presentation</vt:lpstr>
      <vt:lpstr>PowerPoint Presentation</vt:lpstr>
      <vt:lpstr>PowerPoint Presentation</vt:lpstr>
      <vt:lpstr>Yellow starthistle</vt:lpstr>
      <vt:lpstr>Yellow starthistle</vt:lpstr>
      <vt:lpstr>PowerPoint Presentation</vt:lpstr>
      <vt:lpstr>Perennial Pepperweed</vt:lpstr>
      <vt:lpstr>Perennial Pepperweed</vt:lpstr>
      <vt:lpstr>PowerPoint Presentation</vt:lpstr>
      <vt:lpstr>Japanese knotweed</vt:lpstr>
      <vt:lpstr>Japanese knotweed</vt:lpstr>
      <vt:lpstr>Invasive Plants</vt:lpstr>
      <vt:lpstr>Invasive plant establishment</vt:lpstr>
      <vt:lpstr>PowerPoint Presentation</vt:lpstr>
      <vt:lpstr>Ecosystem under stress?</vt:lpstr>
      <vt:lpstr>Ecosystem under stress?</vt:lpstr>
      <vt:lpstr>Invasive Plant Management</vt:lpstr>
      <vt:lpstr>Invasive Plant Management</vt:lpstr>
      <vt:lpstr>Case Study: Invasive Plants and Extreme Drought</vt:lpstr>
      <vt:lpstr>Central Great Plains Hydrology</vt:lpstr>
      <vt:lpstr>Central Great Plains Hydrology</vt:lpstr>
      <vt:lpstr>Hydrology of the Central Great Plains</vt:lpstr>
      <vt:lpstr>PowerPoint Presentation</vt:lpstr>
      <vt:lpstr>PowerPoint Presentation</vt:lpstr>
      <vt:lpstr>September 27, 2016</vt:lpstr>
      <vt:lpstr>PowerPoint Presentation</vt:lpstr>
      <vt:lpstr>Objectives</vt:lpstr>
      <vt:lpstr>Phragmites australis (non-native  or introduced common reed)</vt:lpstr>
      <vt:lpstr>Mechanisms for survival and spread</vt:lpstr>
      <vt:lpstr>Greenhouse experiments</vt:lpstr>
      <vt:lpstr>Drought regimes</vt:lpstr>
      <vt:lpstr>Phragmites growth</vt:lpstr>
      <vt:lpstr>Phragmites growth</vt:lpstr>
      <vt:lpstr>Phragmites growth  (post-drought)</vt:lpstr>
      <vt:lpstr>PowerPoint Presentation</vt:lpstr>
      <vt:lpstr>PowerPoint Presentation</vt:lpstr>
      <vt:lpstr>Carduus nutans (Musk thistle)</vt:lpstr>
      <vt:lpstr>2-Year Field Experiment</vt:lpstr>
      <vt:lpstr>Plant Phenology</vt:lpstr>
      <vt:lpstr>Results – Light penetration</vt:lpstr>
      <vt:lpstr>Results – Musk thistle populations</vt:lpstr>
      <vt:lpstr>Results – Musk thistle cover</vt:lpstr>
      <vt:lpstr>Results – Soil moisture (0-10 cm)</vt:lpstr>
      <vt:lpstr>Musk thistle (Carduus nutans)</vt:lpstr>
      <vt:lpstr>Research Summary</vt:lpstr>
      <vt:lpstr>Further…....</vt:lpstr>
      <vt:lpstr>Future Research (another time)</vt:lpstr>
      <vt:lpstr>Further…...</vt:lpstr>
      <vt:lpstr>What will ‘work’ in drought?</vt:lpstr>
      <vt:lpstr>What will ‘work’ in drought?</vt:lpstr>
      <vt:lpstr>What will ‘work’ in drought?</vt:lpstr>
      <vt:lpstr>Thanks!</vt:lpstr>
    </vt:vector>
  </TitlesOfParts>
  <Company>University of Nebraska - 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Advisory Committee Meeting WCREC December 2, 2010</dc:title>
  <dc:creator>syoung4</dc:creator>
  <cp:lastModifiedBy>Megan Pistolese</cp:lastModifiedBy>
  <cp:revision>203</cp:revision>
  <dcterms:created xsi:type="dcterms:W3CDTF">2010-12-02T18:04:23Z</dcterms:created>
  <dcterms:modified xsi:type="dcterms:W3CDTF">2017-06-13T14:08:23Z</dcterms:modified>
</cp:coreProperties>
</file>