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3" r:id="rId7"/>
    <p:sldId id="260" r:id="rId8"/>
    <p:sldId id="261" r:id="rId9"/>
    <p:sldId id="264" r:id="rId10"/>
    <p:sldId id="265" r:id="rId11"/>
    <p:sldId id="278" r:id="rId12"/>
    <p:sldId id="272" r:id="rId13"/>
    <p:sldId id="267" r:id="rId14"/>
    <p:sldId id="273" r:id="rId15"/>
    <p:sldId id="271" r:id="rId16"/>
    <p:sldId id="274" r:id="rId17"/>
    <p:sldId id="268" r:id="rId18"/>
    <p:sldId id="269" r:id="rId19"/>
    <p:sldId id="270"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fld id="{01E8F4A7-4991-47ED-9354-F854580145A1}" type="datetimeFigureOut">
              <a:rPr lang="en-US" smtClean="0"/>
              <a:pPr/>
              <a:t>9/19/2011</a:t>
            </a:fld>
            <a:endParaRPr lang="en-US" dirty="0"/>
          </a:p>
        </p:txBody>
      </p:sp>
      <p:sp>
        <p:nvSpPr>
          <p:cNvPr id="16" name="Slide Number Placeholder 15"/>
          <p:cNvSpPr>
            <a:spLocks noGrp="1"/>
          </p:cNvSpPr>
          <p:nvPr>
            <p:ph type="sldNum" sz="quarter" idx="11"/>
          </p:nvPr>
        </p:nvSpPr>
        <p:spPr/>
        <p:txBody>
          <a:bodyPr/>
          <a:lstStyle/>
          <a:p>
            <a:fld id="{CDED141B-6A84-467E-879B-EC1953509257}"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E8F4A7-4991-47ED-9354-F854580145A1}" type="datetimeFigureOut">
              <a:rPr lang="en-US" smtClean="0"/>
              <a:pPr/>
              <a:t>9/19/2011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ED141B-6A84-467E-879B-EC195350925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E8F4A7-4991-47ED-9354-F854580145A1}" type="datetimeFigureOut">
              <a:rPr lang="en-US" smtClean="0"/>
              <a:pPr/>
              <a:t>9/19/2011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ED141B-6A84-467E-879B-EC195350925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01E8F4A7-4991-47ED-9354-F854580145A1}" type="datetimeFigureOut">
              <a:rPr lang="en-US" smtClean="0"/>
              <a:pPr/>
              <a:t>9/19/2011</a:t>
            </a:fld>
            <a:endParaRPr lang="en-US" dirty="0"/>
          </a:p>
        </p:txBody>
      </p:sp>
      <p:sp>
        <p:nvSpPr>
          <p:cNvPr id="15" name="Slide Number Placeholder 14"/>
          <p:cNvSpPr>
            <a:spLocks noGrp="1"/>
          </p:cNvSpPr>
          <p:nvPr>
            <p:ph type="sldNum" sz="quarter" idx="15"/>
          </p:nvPr>
        </p:nvSpPr>
        <p:spPr/>
        <p:txBody>
          <a:bodyPr/>
          <a:lstStyle>
            <a:lvl1pPr algn="ctr">
              <a:defRPr/>
            </a:lvl1pPr>
          </a:lstStyle>
          <a:p>
            <a:fld id="{CDED141B-6A84-467E-879B-EC1953509257}" type="slidenum">
              <a:rPr lang="en-US" smtClean="0"/>
              <a:pPr/>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1E8F4A7-4991-47ED-9354-F854580145A1}" type="datetimeFigureOut">
              <a:rPr lang="en-US" smtClean="0"/>
              <a:pPr/>
              <a:t>9/19/2011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ED141B-6A84-467E-879B-EC1953509257}"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1E8F4A7-4991-47ED-9354-F854580145A1}" type="datetimeFigureOut">
              <a:rPr lang="en-US" smtClean="0"/>
              <a:pPr/>
              <a:t>9/19/2011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ED141B-6A84-467E-879B-EC1953509257}"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DED141B-6A84-467E-879B-EC1953509257}"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01E8F4A7-4991-47ED-9354-F854580145A1}" type="datetimeFigureOut">
              <a:rPr lang="en-US" smtClean="0"/>
              <a:pPr/>
              <a:t>9/19/2011</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1E8F4A7-4991-47ED-9354-F854580145A1}" type="datetimeFigureOut">
              <a:rPr lang="en-US" smtClean="0"/>
              <a:pPr/>
              <a:t>9/19/2011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ED141B-6A84-467E-879B-EC1953509257}"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E8F4A7-4991-47ED-9354-F854580145A1}" type="datetimeFigureOut">
              <a:rPr lang="en-US" smtClean="0"/>
              <a:pPr/>
              <a:t>9/19/2011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ED141B-6A84-467E-879B-EC195350925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01E8F4A7-4991-47ED-9354-F854580145A1}" type="datetimeFigureOut">
              <a:rPr lang="en-US" smtClean="0"/>
              <a:pPr/>
              <a:t>9/19/2011</a:t>
            </a:fld>
            <a:endParaRPr lang="en-US" dirty="0"/>
          </a:p>
        </p:txBody>
      </p:sp>
      <p:sp>
        <p:nvSpPr>
          <p:cNvPr id="9" name="Slide Number Placeholder 8"/>
          <p:cNvSpPr>
            <a:spLocks noGrp="1"/>
          </p:cNvSpPr>
          <p:nvPr>
            <p:ph type="sldNum" sz="quarter" idx="15"/>
          </p:nvPr>
        </p:nvSpPr>
        <p:spPr/>
        <p:txBody>
          <a:bodyPr/>
          <a:lstStyle/>
          <a:p>
            <a:fld id="{CDED141B-6A84-467E-879B-EC1953509257}" type="slidenum">
              <a:rPr lang="en-US" smtClean="0"/>
              <a:pPr/>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01E8F4A7-4991-47ED-9354-F854580145A1}" type="datetimeFigureOut">
              <a:rPr lang="en-US" smtClean="0"/>
              <a:pPr/>
              <a:t>9/19/2011</a:t>
            </a:fld>
            <a:endParaRPr lang="en-US" dirty="0"/>
          </a:p>
        </p:txBody>
      </p:sp>
      <p:sp>
        <p:nvSpPr>
          <p:cNvPr id="9" name="Slide Number Placeholder 8"/>
          <p:cNvSpPr>
            <a:spLocks noGrp="1"/>
          </p:cNvSpPr>
          <p:nvPr>
            <p:ph type="sldNum" sz="quarter" idx="11"/>
          </p:nvPr>
        </p:nvSpPr>
        <p:spPr/>
        <p:txBody>
          <a:bodyPr/>
          <a:lstStyle/>
          <a:p>
            <a:fld id="{CDED141B-6A84-467E-879B-EC1953509257}"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1E8F4A7-4991-47ED-9354-F854580145A1}" type="datetimeFigureOut">
              <a:rPr lang="en-US" smtClean="0"/>
              <a:pPr/>
              <a:t>9/19/2011</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DED141B-6A84-467E-879B-EC1953509257}" type="slidenum">
              <a:rPr lang="en-US" smtClean="0"/>
              <a:pPr/>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sleloinvasives.org/target-species/giant-hogweed/"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1.jpeg"/><Relationship Id="rId3" Type="http://schemas.openxmlformats.org/officeDocument/2006/relationships/image" Target="../media/image13.jpeg"/><Relationship Id="rId7" Type="http://schemas.openxmlformats.org/officeDocument/2006/relationships/hyperlink" Target="http://www.invasive.org/browse/detail.cfm?imgnum=0002038" TargetMode="External"/><Relationship Id="rId12" Type="http://schemas.openxmlformats.org/officeDocument/2006/relationships/hyperlink" Target="http://dnr.wi.gov/invasives/fact/frogbit_photos.htm#photo1" TargetMode="External"/><Relationship Id="rId2" Type="http://schemas.openxmlformats.org/officeDocument/2006/relationships/image" Target="../media/image12.jpeg"/><Relationship Id="rId16"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0.jpeg"/><Relationship Id="rId5" Type="http://schemas.openxmlformats.org/officeDocument/2006/relationships/image" Target="../media/image15.jpeg"/><Relationship Id="rId15" Type="http://schemas.openxmlformats.org/officeDocument/2006/relationships/image" Target="../media/image22.jpeg"/><Relationship Id="rId10" Type="http://schemas.openxmlformats.org/officeDocument/2006/relationships/image" Target="../media/image19.jpeg"/><Relationship Id="rId4" Type="http://schemas.openxmlformats.org/officeDocument/2006/relationships/image" Target="../media/image14.jpeg"/><Relationship Id="rId9" Type="http://schemas.openxmlformats.org/officeDocument/2006/relationships/image" Target="../media/image18.png"/><Relationship Id="rId14" Type="http://schemas.openxmlformats.org/officeDocument/2006/relationships/hyperlink" Target="http://www.bing.com/images/search?q=didymo&amp;view=detail&amp;id=18B6716BF715434BBFAA310165F5579315E35222&amp;first=0&amp;qpvt=didymo&amp;FORM=IDFRIR"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SLELO - PRISM</a:t>
            </a:r>
            <a:endParaRPr lang="en-US" dirty="0"/>
          </a:p>
        </p:txBody>
      </p:sp>
      <p:sp>
        <p:nvSpPr>
          <p:cNvPr id="2" name="Title 1"/>
          <p:cNvSpPr>
            <a:spLocks noGrp="1"/>
          </p:cNvSpPr>
          <p:nvPr>
            <p:ph type="ctrTitle"/>
          </p:nvPr>
        </p:nvSpPr>
        <p:spPr/>
        <p:txBody>
          <a:bodyPr/>
          <a:lstStyle/>
          <a:p>
            <a:r>
              <a:rPr lang="en-US" dirty="0" smtClean="0"/>
              <a:t>Saint Lawrence</a:t>
            </a:r>
            <a:br>
              <a:rPr lang="en-US" dirty="0" smtClean="0"/>
            </a:br>
            <a:r>
              <a:rPr lang="en-US" dirty="0" smtClean="0"/>
              <a:t>Eastern Lake Ontario</a:t>
            </a:r>
            <a:br>
              <a:rPr lang="en-US" dirty="0" smtClean="0"/>
            </a:br>
            <a:r>
              <a:rPr lang="en-US" dirty="0" smtClean="0">
                <a:solidFill>
                  <a:schemeClr val="accent1">
                    <a:lumMod val="50000"/>
                  </a:schemeClr>
                </a:solidFill>
              </a:rPr>
              <a:t>Partnership for Regional Invasive Species Management</a:t>
            </a:r>
            <a:endParaRPr lang="en-US" dirty="0">
              <a:solidFill>
                <a:schemeClr val="accent1">
                  <a:lumMod val="50000"/>
                </a:schemeClr>
              </a:solidFill>
            </a:endParaRPr>
          </a:p>
        </p:txBody>
      </p:sp>
      <p:pic>
        <p:nvPicPr>
          <p:cNvPr id="1026" name="Picture 2"/>
          <p:cNvPicPr>
            <a:picLocks noChangeAspect="1" noChangeArrowheads="1"/>
          </p:cNvPicPr>
          <p:nvPr/>
        </p:nvPicPr>
        <p:blipFill>
          <a:blip r:embed="rId2" cstate="print"/>
          <a:srcRect/>
          <a:stretch>
            <a:fillRect/>
          </a:stretch>
        </p:blipFill>
        <p:spPr bwMode="auto">
          <a:xfrm>
            <a:off x="6172200" y="3733800"/>
            <a:ext cx="2087121" cy="2486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447800"/>
            <a:ext cx="8534400" cy="3970318"/>
          </a:xfrm>
          <a:prstGeom prst="rect">
            <a:avLst/>
          </a:prstGeom>
          <a:noFill/>
        </p:spPr>
        <p:txBody>
          <a:bodyPr wrap="square" rtlCol="0">
            <a:spAutoFit/>
          </a:bodyPr>
          <a:lstStyle/>
          <a:p>
            <a:r>
              <a:rPr lang="en-US" i="1" dirty="0" smtClean="0"/>
              <a:t>Invasive species are a leading source of environmental and economic damage across New York State. </a:t>
            </a:r>
            <a:r>
              <a:rPr lang="en-US" dirty="0" smtClean="0"/>
              <a:t>Recent estimates conclude that invasive species cost the U.S. at least $137 billion per year.</a:t>
            </a:r>
          </a:p>
          <a:p>
            <a:endParaRPr lang="en-US" dirty="0" smtClean="0"/>
          </a:p>
          <a:p>
            <a:r>
              <a:rPr lang="en-US" dirty="0" smtClean="0"/>
              <a:t>In addition to reducing the diversity of native plants and animals, invasive species  have the potential to impact forest regeneration, agriculture, and recreation. </a:t>
            </a:r>
          </a:p>
          <a:p>
            <a:endParaRPr lang="en-US" dirty="0" smtClean="0"/>
          </a:p>
          <a:p>
            <a:r>
              <a:rPr lang="en-US" dirty="0" smtClean="0"/>
              <a:t>Garlic mustard, for example, has been shown to reduce the viability of tree seedlings by exuding a toxic chemical into the soil.</a:t>
            </a:r>
          </a:p>
          <a:p>
            <a:endParaRPr lang="en-US" dirty="0" smtClean="0"/>
          </a:p>
          <a:p>
            <a:r>
              <a:rPr lang="en-US" dirty="0" smtClean="0"/>
              <a:t>Japanese knotweed grows in dense patches along streams, which can alter stream habitat conditions and make fishing access difficult if not impossible.</a:t>
            </a:r>
          </a:p>
          <a:p>
            <a:endParaRPr lang="en-US" dirty="0" smtClean="0"/>
          </a:p>
          <a:p>
            <a:r>
              <a:rPr lang="en-US" dirty="0" smtClean="0"/>
              <a:t>Contact with giant hogweed can have serious health consequences.</a:t>
            </a:r>
            <a:endParaRPr lang="en-US" dirty="0"/>
          </a:p>
        </p:txBody>
      </p:sp>
      <p:sp>
        <p:nvSpPr>
          <p:cNvPr id="3" name="TextBox 2"/>
          <p:cNvSpPr txBox="1"/>
          <p:nvPr/>
        </p:nvSpPr>
        <p:spPr>
          <a:xfrm>
            <a:off x="2133600" y="685800"/>
            <a:ext cx="4191000" cy="369332"/>
          </a:xfrm>
          <a:prstGeom prst="rect">
            <a:avLst/>
          </a:prstGeom>
          <a:noFill/>
        </p:spPr>
        <p:txBody>
          <a:bodyPr wrap="square" rtlCol="0">
            <a:spAutoFit/>
          </a:bodyPr>
          <a:lstStyle/>
          <a:p>
            <a:pPr algn="ctr"/>
            <a:r>
              <a:rPr lang="en-US" dirty="0" smtClean="0"/>
              <a:t>Impacts of Invasive Species, cont…</a:t>
            </a:r>
            <a:endParaRPr lang="en-US" dirty="0"/>
          </a:p>
        </p:txBody>
      </p:sp>
      <p:pic>
        <p:nvPicPr>
          <p:cNvPr id="1026" name="Picture 2" descr="Giant Hogweed">
            <a:hlinkClick r:id="rId2"/>
          </p:cNvPr>
          <p:cNvPicPr>
            <a:picLocks noChangeAspect="1" noChangeArrowheads="1"/>
          </p:cNvPicPr>
          <p:nvPr/>
        </p:nvPicPr>
        <p:blipFill>
          <a:blip r:embed="rId3" cstate="print"/>
          <a:srcRect/>
          <a:stretch>
            <a:fillRect/>
          </a:stretch>
        </p:blipFill>
        <p:spPr bwMode="auto">
          <a:xfrm>
            <a:off x="7086600" y="4953000"/>
            <a:ext cx="1428750" cy="1428750"/>
          </a:xfrm>
          <a:prstGeom prst="rect">
            <a:avLst/>
          </a:prstGeom>
          <a:noFill/>
        </p:spPr>
      </p:pic>
      <p:sp>
        <p:nvSpPr>
          <p:cNvPr id="5" name="TextBox 4"/>
          <p:cNvSpPr txBox="1"/>
          <p:nvPr/>
        </p:nvSpPr>
        <p:spPr>
          <a:xfrm>
            <a:off x="4953000" y="6096000"/>
            <a:ext cx="1828800" cy="261610"/>
          </a:xfrm>
          <a:prstGeom prst="rect">
            <a:avLst/>
          </a:prstGeom>
          <a:noFill/>
        </p:spPr>
        <p:txBody>
          <a:bodyPr wrap="square" rtlCol="0">
            <a:spAutoFit/>
          </a:bodyPr>
          <a:lstStyle/>
          <a:p>
            <a:r>
              <a:rPr lang="en-US" sz="1100" dirty="0" smtClean="0"/>
              <a:t>End of Part I</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228600"/>
            <a:ext cx="4495800" cy="369332"/>
          </a:xfrm>
          <a:prstGeom prst="rect">
            <a:avLst/>
          </a:prstGeom>
          <a:noFill/>
        </p:spPr>
        <p:txBody>
          <a:bodyPr wrap="square" rtlCol="0">
            <a:spAutoFit/>
          </a:bodyPr>
          <a:lstStyle/>
          <a:p>
            <a:r>
              <a:rPr lang="en-US" dirty="0" smtClean="0"/>
              <a:t>Examples of Invasive Species</a:t>
            </a:r>
            <a:endParaRPr lang="en-US" dirty="0"/>
          </a:p>
        </p:txBody>
      </p:sp>
      <p:pic>
        <p:nvPicPr>
          <p:cNvPr id="3" name="Picture 2" descr="Japanese Knotweed.jpg"/>
          <p:cNvPicPr>
            <a:picLocks noChangeAspect="1"/>
          </p:cNvPicPr>
          <p:nvPr/>
        </p:nvPicPr>
        <p:blipFill>
          <a:blip r:embed="rId2" cstate="print"/>
          <a:stretch>
            <a:fillRect/>
          </a:stretch>
        </p:blipFill>
        <p:spPr>
          <a:xfrm>
            <a:off x="533400" y="838200"/>
            <a:ext cx="2133600" cy="1600200"/>
          </a:xfrm>
          <a:prstGeom prst="rect">
            <a:avLst/>
          </a:prstGeom>
        </p:spPr>
      </p:pic>
      <p:pic>
        <p:nvPicPr>
          <p:cNvPr id="5" name="Picture 4" descr="http://ts3.mm.bing.net/images/thumbnail.aspx?q=1041889365986&amp;id=67a8a8b1f16394ac423c05b2a46ea270&amp;url=http%3a%2f%2fnassaulake.org%2fWater%2520Chestnut.jpg"/>
          <p:cNvPicPr>
            <a:picLocks noChangeAspect="1" noChangeArrowheads="1"/>
          </p:cNvPicPr>
          <p:nvPr/>
        </p:nvPicPr>
        <p:blipFill>
          <a:blip r:embed="rId3" cstate="print"/>
          <a:srcRect/>
          <a:stretch>
            <a:fillRect/>
          </a:stretch>
        </p:blipFill>
        <p:spPr bwMode="auto">
          <a:xfrm>
            <a:off x="533400" y="2819400"/>
            <a:ext cx="2219960" cy="1600200"/>
          </a:xfrm>
          <a:prstGeom prst="rect">
            <a:avLst/>
          </a:prstGeom>
          <a:noFill/>
        </p:spPr>
      </p:pic>
      <p:pic>
        <p:nvPicPr>
          <p:cNvPr id="7" name="Picture 6" descr="http://ts3.mm.bing.net/images/thumbnail.aspx?q=1165444396086&amp;id=58b3b15ebb453b54ead19a3a39193592&amp;url=http%3a%2f%2fwww.barkbeetles.org%2fimages%2f768x512%2f9000019.jpg"/>
          <p:cNvPicPr>
            <a:picLocks noChangeAspect="1" noChangeArrowheads="1"/>
          </p:cNvPicPr>
          <p:nvPr/>
        </p:nvPicPr>
        <p:blipFill>
          <a:blip r:embed="rId4" cstate="print"/>
          <a:srcRect/>
          <a:stretch>
            <a:fillRect/>
          </a:stretch>
        </p:blipFill>
        <p:spPr bwMode="auto">
          <a:xfrm>
            <a:off x="609600" y="4876800"/>
            <a:ext cx="2174240" cy="1318591"/>
          </a:xfrm>
          <a:prstGeom prst="rect">
            <a:avLst/>
          </a:prstGeom>
          <a:noFill/>
        </p:spPr>
      </p:pic>
      <p:pic>
        <p:nvPicPr>
          <p:cNvPr id="8" name="Picture 8" descr="http://ts1.mm.bing.net/images/thumbnail.aspx?q=1034447488116&amp;id=89d24e8086cea6bbef9693317cbdb57e&amp;url=http%3a%2f%2fwww.threatsummary.forestthreats.org%2fimages%2fthreats%2fPale_Swallow-wort_242.jpg"/>
          <p:cNvPicPr>
            <a:picLocks noChangeAspect="1" noChangeArrowheads="1"/>
          </p:cNvPicPr>
          <p:nvPr/>
        </p:nvPicPr>
        <p:blipFill>
          <a:blip r:embed="rId5" cstate="print"/>
          <a:srcRect/>
          <a:stretch>
            <a:fillRect/>
          </a:stretch>
        </p:blipFill>
        <p:spPr bwMode="auto">
          <a:xfrm>
            <a:off x="2971800" y="838200"/>
            <a:ext cx="2057400" cy="1524000"/>
          </a:xfrm>
          <a:prstGeom prst="rect">
            <a:avLst/>
          </a:prstGeom>
          <a:noFill/>
        </p:spPr>
      </p:pic>
      <p:pic>
        <p:nvPicPr>
          <p:cNvPr id="1026" name="Picture 2" descr="http://newyorkinvasivespecies.org/images/ALB.jpg"/>
          <p:cNvPicPr>
            <a:picLocks noChangeAspect="1" noChangeArrowheads="1"/>
          </p:cNvPicPr>
          <p:nvPr/>
        </p:nvPicPr>
        <p:blipFill>
          <a:blip r:embed="rId6" cstate="print"/>
          <a:srcRect/>
          <a:stretch>
            <a:fillRect/>
          </a:stretch>
        </p:blipFill>
        <p:spPr bwMode="auto">
          <a:xfrm>
            <a:off x="2971800" y="4876800"/>
            <a:ext cx="1943100" cy="1295400"/>
          </a:xfrm>
          <a:prstGeom prst="rect">
            <a:avLst/>
          </a:prstGeom>
          <a:noFill/>
        </p:spPr>
      </p:pic>
      <p:pic>
        <p:nvPicPr>
          <p:cNvPr id="1028" name="Picture 4" descr="Figure 1. Purple loosestrife stand. (Photo by B. Blossey.)">
            <a:hlinkClick r:id="rId7"/>
          </p:cNvPr>
          <p:cNvPicPr>
            <a:picLocks noChangeAspect="1" noChangeArrowheads="1"/>
          </p:cNvPicPr>
          <p:nvPr/>
        </p:nvPicPr>
        <p:blipFill>
          <a:blip r:embed="rId8" cstate="print"/>
          <a:srcRect/>
          <a:stretch>
            <a:fillRect/>
          </a:stretch>
        </p:blipFill>
        <p:spPr bwMode="auto">
          <a:xfrm>
            <a:off x="7162800" y="304800"/>
            <a:ext cx="1428750" cy="2143125"/>
          </a:xfrm>
          <a:prstGeom prst="rect">
            <a:avLst/>
          </a:prstGeom>
          <a:noFill/>
        </p:spPr>
      </p:pic>
      <p:sp>
        <p:nvSpPr>
          <p:cNvPr id="11" name="Rounded Rectangle 10"/>
          <p:cNvSpPr/>
          <p:nvPr/>
        </p:nvSpPr>
        <p:spPr>
          <a:xfrm>
            <a:off x="3048000" y="2895600"/>
            <a:ext cx="1752600" cy="1524000"/>
          </a:xfrm>
          <a:prstGeom prst="roundRect">
            <a:avLst>
              <a:gd name="adj" fmla="val 10000"/>
            </a:avLst>
          </a:prstGeom>
          <a:blipFill rotWithShape="0">
            <a:blip r:embed="rId9" cstate="print"/>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30" name="Picture 6" descr="http://newyorkinvasivespecies.org/images/ZMussel.jpg"/>
          <p:cNvPicPr>
            <a:picLocks noChangeAspect="1" noChangeArrowheads="1"/>
          </p:cNvPicPr>
          <p:nvPr/>
        </p:nvPicPr>
        <p:blipFill>
          <a:blip r:embed="rId10" cstate="print"/>
          <a:srcRect/>
          <a:stretch>
            <a:fillRect/>
          </a:stretch>
        </p:blipFill>
        <p:spPr bwMode="auto">
          <a:xfrm>
            <a:off x="5181600" y="4876800"/>
            <a:ext cx="1828800" cy="1295400"/>
          </a:xfrm>
          <a:prstGeom prst="rect">
            <a:avLst/>
          </a:prstGeom>
          <a:noFill/>
        </p:spPr>
      </p:pic>
      <p:pic>
        <p:nvPicPr>
          <p:cNvPr id="13" name="Picture 10" descr="http://ts2.mm.bing.net/images/thumbnail.aspx?q=1034692007937&amp;id=7da9238cfb05030a29577c088dec1dd4&amp;url=http%3a%2f%2fwww.jksl.com%2fblog%2fwp-content%2fuploads%2f2009%2f07%2fdsc00604.jpg"/>
          <p:cNvPicPr>
            <a:picLocks noChangeAspect="1" noChangeArrowheads="1"/>
          </p:cNvPicPr>
          <p:nvPr/>
        </p:nvPicPr>
        <p:blipFill>
          <a:blip r:embed="rId11" cstate="print"/>
          <a:srcRect/>
          <a:stretch>
            <a:fillRect/>
          </a:stretch>
        </p:blipFill>
        <p:spPr bwMode="auto">
          <a:xfrm>
            <a:off x="5257800" y="838200"/>
            <a:ext cx="1524000" cy="1524000"/>
          </a:xfrm>
          <a:prstGeom prst="rect">
            <a:avLst/>
          </a:prstGeom>
          <a:noFill/>
        </p:spPr>
      </p:pic>
      <p:pic>
        <p:nvPicPr>
          <p:cNvPr id="1032" name="Picture 8" descr="Photo of European frog-bit">
            <a:hlinkClick r:id="rId12"/>
          </p:cNvPr>
          <p:cNvPicPr>
            <a:picLocks noChangeAspect="1" noChangeArrowheads="1"/>
          </p:cNvPicPr>
          <p:nvPr/>
        </p:nvPicPr>
        <p:blipFill>
          <a:blip r:embed="rId13" cstate="print"/>
          <a:srcRect/>
          <a:stretch>
            <a:fillRect/>
          </a:stretch>
        </p:blipFill>
        <p:spPr bwMode="auto">
          <a:xfrm>
            <a:off x="5105400" y="2971800"/>
            <a:ext cx="1905000" cy="1504951"/>
          </a:xfrm>
          <a:prstGeom prst="rect">
            <a:avLst/>
          </a:prstGeom>
          <a:noFill/>
        </p:spPr>
      </p:pic>
      <p:pic>
        <p:nvPicPr>
          <p:cNvPr id="15" name="Picture 39" descr="http://ts1.mm.bing.net/images/thumbnail.aspx?q=1188340247032&amp;id=536310ea6cf7b65e554bac7e9bc6e733&amp;url=http%3a%2f%2fwww.nwcouncil.org%2fblog%2fwp-content%2fuploads%2f2011%2f01%2fdidymo.jpg">
            <a:hlinkClick r:id="rId14"/>
          </p:cNvPr>
          <p:cNvPicPr>
            <a:picLocks noChangeAspect="1" noChangeArrowheads="1"/>
          </p:cNvPicPr>
          <p:nvPr/>
        </p:nvPicPr>
        <p:blipFill>
          <a:blip r:embed="rId15" cstate="print"/>
          <a:srcRect/>
          <a:stretch>
            <a:fillRect/>
          </a:stretch>
        </p:blipFill>
        <p:spPr bwMode="auto">
          <a:xfrm>
            <a:off x="7391400" y="2895600"/>
            <a:ext cx="1371600" cy="1384589"/>
          </a:xfrm>
          <a:prstGeom prst="rect">
            <a:avLst/>
          </a:prstGeom>
          <a:noFill/>
          <a:ln w="9525">
            <a:noFill/>
            <a:miter lim="800000"/>
            <a:headEnd/>
            <a:tailEnd/>
          </a:ln>
        </p:spPr>
      </p:pic>
      <p:pic>
        <p:nvPicPr>
          <p:cNvPr id="1034" name="Picture 10" descr="http://newyorkinvasivespecies.org/images/Round_goby.jpg"/>
          <p:cNvPicPr>
            <a:picLocks noChangeAspect="1" noChangeArrowheads="1"/>
          </p:cNvPicPr>
          <p:nvPr/>
        </p:nvPicPr>
        <p:blipFill>
          <a:blip r:embed="rId16" cstate="print"/>
          <a:srcRect/>
          <a:stretch>
            <a:fillRect/>
          </a:stretch>
        </p:blipFill>
        <p:spPr bwMode="auto">
          <a:xfrm>
            <a:off x="7162800" y="4876800"/>
            <a:ext cx="1676400" cy="1341120"/>
          </a:xfrm>
          <a:prstGeom prst="rect">
            <a:avLst/>
          </a:prstGeom>
          <a:noFill/>
        </p:spPr>
      </p:pic>
      <p:sp>
        <p:nvSpPr>
          <p:cNvPr id="17" name="TextBox 16"/>
          <p:cNvSpPr txBox="1"/>
          <p:nvPr/>
        </p:nvSpPr>
        <p:spPr>
          <a:xfrm>
            <a:off x="838200" y="2438400"/>
            <a:ext cx="1524000" cy="276999"/>
          </a:xfrm>
          <a:prstGeom prst="rect">
            <a:avLst/>
          </a:prstGeom>
          <a:noFill/>
        </p:spPr>
        <p:txBody>
          <a:bodyPr wrap="square" rtlCol="0">
            <a:spAutoFit/>
          </a:bodyPr>
          <a:lstStyle/>
          <a:p>
            <a:r>
              <a:rPr lang="en-US" sz="1200" dirty="0" smtClean="0"/>
              <a:t>Japanese Knotweed       </a:t>
            </a:r>
            <a:endParaRPr lang="en-US" sz="1200" dirty="0"/>
          </a:p>
        </p:txBody>
      </p:sp>
      <p:sp>
        <p:nvSpPr>
          <p:cNvPr id="19" name="TextBox 18"/>
          <p:cNvSpPr txBox="1"/>
          <p:nvPr/>
        </p:nvSpPr>
        <p:spPr>
          <a:xfrm>
            <a:off x="3352800" y="2362200"/>
            <a:ext cx="1295400" cy="276999"/>
          </a:xfrm>
          <a:prstGeom prst="rect">
            <a:avLst/>
          </a:prstGeom>
          <a:noFill/>
        </p:spPr>
        <p:txBody>
          <a:bodyPr wrap="square" rtlCol="0">
            <a:spAutoFit/>
          </a:bodyPr>
          <a:lstStyle/>
          <a:p>
            <a:r>
              <a:rPr lang="en-US" sz="1200" dirty="0" smtClean="0"/>
              <a:t>Swallow-Wart</a:t>
            </a:r>
            <a:endParaRPr lang="en-US" sz="1200" dirty="0"/>
          </a:p>
        </p:txBody>
      </p:sp>
      <p:sp>
        <p:nvSpPr>
          <p:cNvPr id="20" name="TextBox 19"/>
          <p:cNvSpPr txBox="1"/>
          <p:nvPr/>
        </p:nvSpPr>
        <p:spPr>
          <a:xfrm>
            <a:off x="5334000" y="2362200"/>
            <a:ext cx="1219200" cy="276999"/>
          </a:xfrm>
          <a:prstGeom prst="rect">
            <a:avLst/>
          </a:prstGeom>
          <a:noFill/>
        </p:spPr>
        <p:txBody>
          <a:bodyPr wrap="square" rtlCol="0">
            <a:spAutoFit/>
          </a:bodyPr>
          <a:lstStyle/>
          <a:p>
            <a:r>
              <a:rPr lang="en-US" sz="1200" dirty="0" smtClean="0"/>
              <a:t>Giant Hogweed</a:t>
            </a:r>
            <a:endParaRPr lang="en-US" sz="1200" dirty="0"/>
          </a:p>
        </p:txBody>
      </p:sp>
      <p:sp>
        <p:nvSpPr>
          <p:cNvPr id="21" name="TextBox 20"/>
          <p:cNvSpPr txBox="1"/>
          <p:nvPr/>
        </p:nvSpPr>
        <p:spPr>
          <a:xfrm>
            <a:off x="7239000" y="2438400"/>
            <a:ext cx="1524000" cy="276999"/>
          </a:xfrm>
          <a:prstGeom prst="rect">
            <a:avLst/>
          </a:prstGeom>
          <a:noFill/>
        </p:spPr>
        <p:txBody>
          <a:bodyPr wrap="square" rtlCol="0">
            <a:spAutoFit/>
          </a:bodyPr>
          <a:lstStyle/>
          <a:p>
            <a:r>
              <a:rPr lang="en-US" sz="1200" dirty="0" smtClean="0"/>
              <a:t>Purple Loosestrife</a:t>
            </a:r>
            <a:endParaRPr lang="en-US" sz="1200" dirty="0"/>
          </a:p>
        </p:txBody>
      </p:sp>
      <p:sp>
        <p:nvSpPr>
          <p:cNvPr id="22" name="TextBox 21"/>
          <p:cNvSpPr txBox="1"/>
          <p:nvPr/>
        </p:nvSpPr>
        <p:spPr>
          <a:xfrm>
            <a:off x="838200" y="4419600"/>
            <a:ext cx="1524000" cy="276999"/>
          </a:xfrm>
          <a:prstGeom prst="rect">
            <a:avLst/>
          </a:prstGeom>
          <a:noFill/>
        </p:spPr>
        <p:txBody>
          <a:bodyPr wrap="square" rtlCol="0">
            <a:spAutoFit/>
          </a:bodyPr>
          <a:lstStyle/>
          <a:p>
            <a:r>
              <a:rPr lang="en-US" sz="1200" dirty="0" smtClean="0"/>
              <a:t>Water Chestnut       </a:t>
            </a:r>
            <a:endParaRPr lang="en-US" sz="1200" dirty="0"/>
          </a:p>
        </p:txBody>
      </p:sp>
      <p:sp>
        <p:nvSpPr>
          <p:cNvPr id="23" name="TextBox 22"/>
          <p:cNvSpPr txBox="1"/>
          <p:nvPr/>
        </p:nvSpPr>
        <p:spPr>
          <a:xfrm>
            <a:off x="3124200" y="4419600"/>
            <a:ext cx="1752600" cy="276999"/>
          </a:xfrm>
          <a:prstGeom prst="rect">
            <a:avLst/>
          </a:prstGeom>
          <a:noFill/>
        </p:spPr>
        <p:txBody>
          <a:bodyPr wrap="square" rtlCol="0">
            <a:spAutoFit/>
          </a:bodyPr>
          <a:lstStyle/>
          <a:p>
            <a:r>
              <a:rPr lang="en-US" sz="1200" dirty="0" smtClean="0"/>
              <a:t>Eurasian Water Milfoil      </a:t>
            </a:r>
            <a:endParaRPr lang="en-US" sz="1200" dirty="0"/>
          </a:p>
        </p:txBody>
      </p:sp>
      <p:sp>
        <p:nvSpPr>
          <p:cNvPr id="24" name="TextBox 23"/>
          <p:cNvSpPr txBox="1"/>
          <p:nvPr/>
        </p:nvSpPr>
        <p:spPr>
          <a:xfrm>
            <a:off x="5562600" y="4419600"/>
            <a:ext cx="1295400" cy="276999"/>
          </a:xfrm>
          <a:prstGeom prst="rect">
            <a:avLst/>
          </a:prstGeom>
          <a:noFill/>
        </p:spPr>
        <p:txBody>
          <a:bodyPr wrap="square" rtlCol="0">
            <a:spAutoFit/>
          </a:bodyPr>
          <a:lstStyle/>
          <a:p>
            <a:r>
              <a:rPr lang="en-US" sz="1200" dirty="0" smtClean="0"/>
              <a:t>Frog’s Bit       </a:t>
            </a:r>
            <a:endParaRPr lang="en-US" sz="1200" dirty="0"/>
          </a:p>
        </p:txBody>
      </p:sp>
      <p:sp>
        <p:nvSpPr>
          <p:cNvPr id="25" name="TextBox 24"/>
          <p:cNvSpPr txBox="1"/>
          <p:nvPr/>
        </p:nvSpPr>
        <p:spPr>
          <a:xfrm>
            <a:off x="7620000" y="4267200"/>
            <a:ext cx="990600" cy="276999"/>
          </a:xfrm>
          <a:prstGeom prst="rect">
            <a:avLst/>
          </a:prstGeom>
          <a:noFill/>
        </p:spPr>
        <p:txBody>
          <a:bodyPr wrap="square" rtlCol="0">
            <a:spAutoFit/>
          </a:bodyPr>
          <a:lstStyle/>
          <a:p>
            <a:r>
              <a:rPr lang="en-US" sz="1200" dirty="0" err="1" smtClean="0"/>
              <a:t>Didymo</a:t>
            </a:r>
            <a:r>
              <a:rPr lang="en-US" sz="1200" dirty="0" smtClean="0"/>
              <a:t> </a:t>
            </a:r>
            <a:endParaRPr lang="en-US" sz="1200" dirty="0"/>
          </a:p>
        </p:txBody>
      </p:sp>
      <p:sp>
        <p:nvSpPr>
          <p:cNvPr id="26" name="TextBox 25"/>
          <p:cNvSpPr txBox="1"/>
          <p:nvPr/>
        </p:nvSpPr>
        <p:spPr>
          <a:xfrm>
            <a:off x="838200" y="6248400"/>
            <a:ext cx="1524000" cy="276999"/>
          </a:xfrm>
          <a:prstGeom prst="rect">
            <a:avLst/>
          </a:prstGeom>
          <a:noFill/>
        </p:spPr>
        <p:txBody>
          <a:bodyPr wrap="square" rtlCol="0">
            <a:spAutoFit/>
          </a:bodyPr>
          <a:lstStyle/>
          <a:p>
            <a:r>
              <a:rPr lang="en-US" sz="1200" dirty="0" smtClean="0"/>
              <a:t>Emerald Ash Borer       </a:t>
            </a:r>
            <a:endParaRPr lang="en-US" sz="1200" dirty="0"/>
          </a:p>
        </p:txBody>
      </p:sp>
      <p:sp>
        <p:nvSpPr>
          <p:cNvPr id="27" name="TextBox 26"/>
          <p:cNvSpPr txBox="1"/>
          <p:nvPr/>
        </p:nvSpPr>
        <p:spPr>
          <a:xfrm>
            <a:off x="2971800" y="6248400"/>
            <a:ext cx="1905000" cy="276999"/>
          </a:xfrm>
          <a:prstGeom prst="rect">
            <a:avLst/>
          </a:prstGeom>
          <a:noFill/>
        </p:spPr>
        <p:txBody>
          <a:bodyPr wrap="square" rtlCol="0">
            <a:spAutoFit/>
          </a:bodyPr>
          <a:lstStyle/>
          <a:p>
            <a:r>
              <a:rPr lang="en-US" sz="1200" dirty="0" smtClean="0"/>
              <a:t>Asian Long-horned Beetle      </a:t>
            </a:r>
            <a:endParaRPr lang="en-US" sz="1200" dirty="0"/>
          </a:p>
        </p:txBody>
      </p:sp>
      <p:sp>
        <p:nvSpPr>
          <p:cNvPr id="28" name="TextBox 27"/>
          <p:cNvSpPr txBox="1"/>
          <p:nvPr/>
        </p:nvSpPr>
        <p:spPr>
          <a:xfrm>
            <a:off x="5257800" y="6248400"/>
            <a:ext cx="1524000" cy="276999"/>
          </a:xfrm>
          <a:prstGeom prst="rect">
            <a:avLst/>
          </a:prstGeom>
          <a:noFill/>
        </p:spPr>
        <p:txBody>
          <a:bodyPr wrap="square" rtlCol="0">
            <a:spAutoFit/>
          </a:bodyPr>
          <a:lstStyle/>
          <a:p>
            <a:r>
              <a:rPr lang="en-US" sz="1200" dirty="0" smtClean="0"/>
              <a:t>Zebra Muscle      </a:t>
            </a:r>
            <a:endParaRPr lang="en-US" sz="1200" dirty="0"/>
          </a:p>
        </p:txBody>
      </p:sp>
      <p:sp>
        <p:nvSpPr>
          <p:cNvPr id="29" name="TextBox 28"/>
          <p:cNvSpPr txBox="1"/>
          <p:nvPr/>
        </p:nvSpPr>
        <p:spPr>
          <a:xfrm>
            <a:off x="7239000" y="6248400"/>
            <a:ext cx="1524000" cy="276999"/>
          </a:xfrm>
          <a:prstGeom prst="rect">
            <a:avLst/>
          </a:prstGeom>
          <a:noFill/>
        </p:spPr>
        <p:txBody>
          <a:bodyPr wrap="square" rtlCol="0">
            <a:spAutoFit/>
          </a:bodyPr>
          <a:lstStyle/>
          <a:p>
            <a:r>
              <a:rPr lang="en-US" sz="1200" dirty="0" smtClean="0"/>
              <a:t>Round Goby    </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vasion Curve.png"/>
          <p:cNvPicPr>
            <a:picLocks noChangeAspect="1"/>
          </p:cNvPicPr>
          <p:nvPr/>
        </p:nvPicPr>
        <p:blipFill>
          <a:blip r:embed="rId2" cstate="print"/>
          <a:stretch>
            <a:fillRect/>
          </a:stretch>
        </p:blipFill>
        <p:spPr>
          <a:xfrm>
            <a:off x="609600" y="1295400"/>
            <a:ext cx="8001000" cy="4737920"/>
          </a:xfrm>
          <a:prstGeom prst="rect">
            <a:avLst/>
          </a:prstGeom>
        </p:spPr>
      </p:pic>
      <p:sp>
        <p:nvSpPr>
          <p:cNvPr id="3" name="TextBox 2"/>
          <p:cNvSpPr txBox="1"/>
          <p:nvPr/>
        </p:nvSpPr>
        <p:spPr>
          <a:xfrm>
            <a:off x="2438400" y="381000"/>
            <a:ext cx="4419600" cy="646331"/>
          </a:xfrm>
          <a:prstGeom prst="rect">
            <a:avLst/>
          </a:prstGeom>
          <a:noFill/>
        </p:spPr>
        <p:txBody>
          <a:bodyPr wrap="square" rtlCol="0">
            <a:spAutoFit/>
          </a:bodyPr>
          <a:lstStyle/>
          <a:p>
            <a:pPr algn="ctr"/>
            <a:r>
              <a:rPr lang="en-US" dirty="0" smtClean="0"/>
              <a:t>Part II</a:t>
            </a:r>
          </a:p>
          <a:p>
            <a:pPr algn="ctr"/>
            <a:r>
              <a:rPr lang="en-US" dirty="0" smtClean="0"/>
              <a:t>Controlling Invasive Species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981200" y="762000"/>
            <a:ext cx="5301669" cy="646331"/>
          </a:xfrm>
          <a:prstGeom prst="rect">
            <a:avLst/>
          </a:prstGeom>
          <a:noFill/>
        </p:spPr>
        <p:txBody>
          <a:bodyPr wrap="square" rtlCol="0">
            <a:spAutoFit/>
          </a:bodyPr>
          <a:lstStyle/>
          <a:p>
            <a:r>
              <a:rPr lang="en-US" dirty="0" smtClean="0"/>
              <a:t>Controlling Invasive Aquatic </a:t>
            </a:r>
            <a:r>
              <a:rPr lang="en-US" dirty="0" smtClean="0"/>
              <a:t>&amp; Terrestrial Plants</a:t>
            </a:r>
            <a:endParaRPr lang="en-US" dirty="0" smtClean="0"/>
          </a:p>
          <a:p>
            <a:endParaRPr lang="en-US" dirty="0"/>
          </a:p>
        </p:txBody>
      </p:sp>
      <p:sp>
        <p:nvSpPr>
          <p:cNvPr id="3" name="TextBox 2"/>
          <p:cNvSpPr txBox="1"/>
          <p:nvPr/>
        </p:nvSpPr>
        <p:spPr>
          <a:xfrm>
            <a:off x="685800" y="2057400"/>
            <a:ext cx="8001000" cy="2862322"/>
          </a:xfrm>
          <a:prstGeom prst="rect">
            <a:avLst/>
          </a:prstGeom>
          <a:noFill/>
        </p:spPr>
        <p:txBody>
          <a:bodyPr wrap="square" rtlCol="0">
            <a:spAutoFit/>
          </a:bodyPr>
          <a:lstStyle/>
          <a:p>
            <a:r>
              <a:rPr lang="en-US" dirty="0" smtClean="0">
                <a:solidFill>
                  <a:schemeClr val="tx2">
                    <a:lumMod val="75000"/>
                  </a:schemeClr>
                </a:solidFill>
              </a:rPr>
              <a:t>Categories:</a:t>
            </a:r>
          </a:p>
          <a:p>
            <a:pPr marL="342900" indent="-342900">
              <a:buAutoNum type="arabicPeriod"/>
            </a:pPr>
            <a:r>
              <a:rPr lang="en-US" dirty="0" smtClean="0"/>
              <a:t>Education, public education on invasive spp.</a:t>
            </a:r>
          </a:p>
          <a:p>
            <a:pPr marL="342900" indent="-342900">
              <a:buAutoNum type="arabicPeriod"/>
            </a:pPr>
            <a:r>
              <a:rPr lang="en-US" dirty="0" smtClean="0"/>
              <a:t>Prevention – Support transport regulations.  </a:t>
            </a:r>
          </a:p>
          <a:p>
            <a:pPr marL="342900" indent="-342900">
              <a:buAutoNum type="arabicPeriod"/>
            </a:pPr>
            <a:r>
              <a:rPr lang="en-US" dirty="0" smtClean="0"/>
              <a:t>Early detection / rapid response.</a:t>
            </a:r>
            <a:endParaRPr lang="en-US" dirty="0" smtClean="0"/>
          </a:p>
          <a:p>
            <a:pPr marL="342900" indent="-342900">
              <a:buAutoNum type="arabicPeriod"/>
            </a:pPr>
            <a:r>
              <a:rPr lang="en-US" dirty="0" smtClean="0"/>
              <a:t>Physical – Hand pulling, pod pulls.</a:t>
            </a:r>
            <a:endParaRPr lang="en-US" dirty="0" smtClean="0"/>
          </a:p>
          <a:p>
            <a:pPr marL="342900" indent="-342900">
              <a:buAutoNum type="arabicPeriod"/>
            </a:pPr>
            <a:r>
              <a:rPr lang="en-US" dirty="0" smtClean="0"/>
              <a:t>Mechanical – </a:t>
            </a:r>
            <a:r>
              <a:rPr lang="en-US" dirty="0" err="1" smtClean="0"/>
              <a:t>Mech.Aquatic</a:t>
            </a:r>
            <a:r>
              <a:rPr lang="en-US" dirty="0" smtClean="0"/>
              <a:t> plant harvesters,  mowers, </a:t>
            </a:r>
            <a:r>
              <a:rPr lang="en-US" dirty="0" err="1" smtClean="0"/>
              <a:t>eg</a:t>
            </a:r>
            <a:r>
              <a:rPr lang="en-US" dirty="0" smtClean="0"/>
              <a:t>. Bush-hogs!</a:t>
            </a:r>
            <a:endParaRPr lang="en-US" dirty="0" smtClean="0"/>
          </a:p>
          <a:p>
            <a:pPr marL="342900" indent="-342900">
              <a:buAutoNum type="arabicPeriod"/>
            </a:pPr>
            <a:r>
              <a:rPr lang="en-US" dirty="0" smtClean="0"/>
              <a:t>Barriers – Benthic Barriers.</a:t>
            </a:r>
            <a:endParaRPr lang="en-US" dirty="0" smtClean="0"/>
          </a:p>
          <a:p>
            <a:pPr marL="342900" indent="-342900">
              <a:buAutoNum type="arabicPeriod"/>
            </a:pPr>
            <a:r>
              <a:rPr lang="en-US" dirty="0" smtClean="0"/>
              <a:t>Chemical – Aquatic &amp; terrestrial herbicides.</a:t>
            </a:r>
            <a:endParaRPr lang="en-US" dirty="0" smtClean="0"/>
          </a:p>
          <a:p>
            <a:pPr marL="342900" indent="-342900">
              <a:buAutoNum type="arabicPeriod"/>
            </a:pPr>
            <a:r>
              <a:rPr lang="en-US" dirty="0" smtClean="0"/>
              <a:t>Biological – insects.</a:t>
            </a:r>
          </a:p>
          <a:p>
            <a:pPr marL="342900" indent="-342900">
              <a:buAutoNum type="arabicPeriod"/>
            </a:pPr>
            <a:r>
              <a:rPr lang="en-US" dirty="0" smtClean="0"/>
              <a:t>Fire – controlled burn and/or </a:t>
            </a:r>
            <a:r>
              <a:rPr lang="en-US" dirty="0" err="1" smtClean="0"/>
              <a:t>firelines</a:t>
            </a:r>
            <a:r>
              <a:rPr lang="en-US" dirty="0" smtClean="0"/>
              <a: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990600"/>
            <a:ext cx="3657600" cy="369332"/>
          </a:xfrm>
          <a:prstGeom prst="rect">
            <a:avLst/>
          </a:prstGeom>
          <a:noFill/>
        </p:spPr>
        <p:txBody>
          <a:bodyPr wrap="square" rtlCol="0">
            <a:spAutoFit/>
          </a:bodyPr>
          <a:lstStyle/>
          <a:p>
            <a:r>
              <a:rPr lang="en-US" dirty="0" smtClean="0"/>
              <a:t>Education</a:t>
            </a:r>
            <a:endParaRPr lang="en-US" dirty="0"/>
          </a:p>
        </p:txBody>
      </p:sp>
      <p:sp>
        <p:nvSpPr>
          <p:cNvPr id="3" name="TextBox 2"/>
          <p:cNvSpPr txBox="1"/>
          <p:nvPr/>
        </p:nvSpPr>
        <p:spPr>
          <a:xfrm>
            <a:off x="2057400" y="2209800"/>
            <a:ext cx="4343400" cy="923330"/>
          </a:xfrm>
          <a:prstGeom prst="rect">
            <a:avLst/>
          </a:prstGeom>
          <a:noFill/>
        </p:spPr>
        <p:txBody>
          <a:bodyPr wrap="square" rtlCol="0">
            <a:spAutoFit/>
          </a:bodyPr>
          <a:lstStyle/>
          <a:p>
            <a:r>
              <a:rPr lang="en-US" dirty="0" smtClean="0"/>
              <a:t>The more people know about invasive species, the more we can all contribute to prevention &amp; management.</a:t>
            </a:r>
            <a:endParaRPr lang="en-US" dirty="0"/>
          </a:p>
        </p:txBody>
      </p:sp>
      <p:sp>
        <p:nvSpPr>
          <p:cNvPr id="4" name="TextBox 3"/>
          <p:cNvSpPr txBox="1"/>
          <p:nvPr/>
        </p:nvSpPr>
        <p:spPr>
          <a:xfrm>
            <a:off x="3505200" y="4038600"/>
            <a:ext cx="4572000" cy="923330"/>
          </a:xfrm>
          <a:prstGeom prst="rect">
            <a:avLst/>
          </a:prstGeom>
          <a:noFill/>
        </p:spPr>
        <p:txBody>
          <a:bodyPr wrap="square" rtlCol="0">
            <a:spAutoFit/>
          </a:bodyPr>
          <a:lstStyle/>
          <a:p>
            <a:r>
              <a:rPr lang="en-US" dirty="0" smtClean="0"/>
              <a:t>The SLELO-PRISM sponsors training workshops for volunteers, interns and other interested organizations or groups.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1143000"/>
            <a:ext cx="3733800" cy="369332"/>
          </a:xfrm>
          <a:prstGeom prst="rect">
            <a:avLst/>
          </a:prstGeom>
          <a:noFill/>
        </p:spPr>
        <p:txBody>
          <a:bodyPr wrap="square" rtlCol="0">
            <a:spAutoFit/>
          </a:bodyPr>
          <a:lstStyle/>
          <a:p>
            <a:r>
              <a:rPr lang="en-US" dirty="0" smtClean="0"/>
              <a:t>Prevention</a:t>
            </a:r>
            <a:endParaRPr lang="en-US" dirty="0"/>
          </a:p>
        </p:txBody>
      </p:sp>
      <p:sp>
        <p:nvSpPr>
          <p:cNvPr id="3" name="TextBox 2"/>
          <p:cNvSpPr txBox="1"/>
          <p:nvPr/>
        </p:nvSpPr>
        <p:spPr>
          <a:xfrm>
            <a:off x="1676400" y="2286000"/>
            <a:ext cx="4495800" cy="2031325"/>
          </a:xfrm>
          <a:prstGeom prst="rect">
            <a:avLst/>
          </a:prstGeom>
          <a:noFill/>
        </p:spPr>
        <p:txBody>
          <a:bodyPr wrap="square" rtlCol="0">
            <a:spAutoFit/>
          </a:bodyPr>
          <a:lstStyle/>
          <a:p>
            <a:pPr marL="342900" indent="-342900">
              <a:buFont typeface="Arial" pitchFamily="34" charset="0"/>
              <a:buChar char="•"/>
            </a:pPr>
            <a:r>
              <a:rPr lang="en-US" dirty="0" smtClean="0"/>
              <a:t> Support transport regulations such as 	</a:t>
            </a:r>
          </a:p>
          <a:p>
            <a:pPr marL="1257300" lvl="2" indent="-342900">
              <a:buFont typeface="Arial" pitchFamily="34" charset="0"/>
              <a:buChar char="•"/>
            </a:pPr>
            <a:r>
              <a:rPr lang="en-US" dirty="0" smtClean="0"/>
              <a:t>firewood laws</a:t>
            </a:r>
          </a:p>
          <a:p>
            <a:pPr marL="1257300" lvl="2" indent="-342900">
              <a:buFont typeface="Arial" pitchFamily="34" charset="0"/>
              <a:buChar char="•"/>
            </a:pPr>
            <a:r>
              <a:rPr lang="en-US" dirty="0" smtClean="0"/>
              <a:t>heat-treated shipping pallets</a:t>
            </a:r>
          </a:p>
          <a:p>
            <a:pPr marL="1257300" lvl="2" indent="-342900">
              <a:buFont typeface="Arial" pitchFamily="34" charset="0"/>
              <a:buChar char="•"/>
            </a:pPr>
            <a:r>
              <a:rPr lang="en-US" dirty="0" smtClean="0"/>
              <a:t>Launch ramp stewardship</a:t>
            </a:r>
          </a:p>
          <a:p>
            <a:pPr marL="1257300" lvl="2" indent="-342900">
              <a:buFont typeface="Arial" pitchFamily="34" charset="0"/>
              <a:buChar char="•"/>
            </a:pPr>
            <a:r>
              <a:rPr lang="en-US" dirty="0" smtClean="0"/>
              <a:t>Local ordinances</a:t>
            </a:r>
          </a:p>
          <a:p>
            <a:pPr lvl="2">
              <a:buFont typeface="Arial" pitchFamily="34" charset="0"/>
              <a:buChar char="•"/>
            </a:pPr>
            <a:endParaRPr lang="en-US" dirty="0"/>
          </a:p>
        </p:txBody>
      </p:sp>
      <p:pic>
        <p:nvPicPr>
          <p:cNvPr id="10242" name="Picture 2" descr="http://ts4.mm.bing.net/images/thumbnail.aspx?q=1203097179835&amp;id=a0d9d0889b223b0bf1e6cd82f814047f&amp;url=http%3a%2f%2fwww.qualitysupplyllc.com%2fresources%2fPallets%2520(8).jpg"/>
          <p:cNvPicPr>
            <a:picLocks noChangeAspect="1" noChangeArrowheads="1"/>
          </p:cNvPicPr>
          <p:nvPr/>
        </p:nvPicPr>
        <p:blipFill>
          <a:blip r:embed="rId2" cstate="print"/>
          <a:srcRect/>
          <a:stretch>
            <a:fillRect/>
          </a:stretch>
        </p:blipFill>
        <p:spPr bwMode="auto">
          <a:xfrm>
            <a:off x="6553200" y="457200"/>
            <a:ext cx="2055395" cy="1562101"/>
          </a:xfrm>
          <a:prstGeom prst="rect">
            <a:avLst/>
          </a:prstGeom>
          <a:noFill/>
        </p:spPr>
      </p:pic>
      <p:pic>
        <p:nvPicPr>
          <p:cNvPr id="10244" name="Picture 4" descr="http://wcax.images.worldnow.com/images/12619133_BG1.jpg"/>
          <p:cNvPicPr>
            <a:picLocks noChangeAspect="1" noChangeArrowheads="1"/>
          </p:cNvPicPr>
          <p:nvPr/>
        </p:nvPicPr>
        <p:blipFill>
          <a:blip r:embed="rId3" cstate="print"/>
          <a:srcRect/>
          <a:stretch>
            <a:fillRect/>
          </a:stretch>
        </p:blipFill>
        <p:spPr bwMode="auto">
          <a:xfrm>
            <a:off x="457200" y="304800"/>
            <a:ext cx="2209800" cy="1471613"/>
          </a:xfrm>
          <a:prstGeom prst="rect">
            <a:avLst/>
          </a:prstGeom>
          <a:noFill/>
        </p:spPr>
      </p:pic>
      <p:pic>
        <p:nvPicPr>
          <p:cNvPr id="10246" name="Picture 6" descr="http://ts3.mm.bing.net/images/thumbnail.aspx?q=1263774278154&amp;id=615500b1b0f657cfa7af11b280826b41&amp;url=http%3a%2f%2fwww.timesunion.com%2fmediaManager%2f%3fcontrollerName%3dimage%26action%3dget%26id%3d253756%26width%3d628%26height%3d471"/>
          <p:cNvPicPr>
            <a:picLocks noChangeAspect="1" noChangeArrowheads="1"/>
          </p:cNvPicPr>
          <p:nvPr/>
        </p:nvPicPr>
        <p:blipFill>
          <a:blip r:embed="rId4" cstate="print"/>
          <a:srcRect/>
          <a:stretch>
            <a:fillRect/>
          </a:stretch>
        </p:blipFill>
        <p:spPr bwMode="auto">
          <a:xfrm>
            <a:off x="609600" y="4724400"/>
            <a:ext cx="2057400" cy="1495044"/>
          </a:xfrm>
          <a:prstGeom prst="rect">
            <a:avLst/>
          </a:prstGeom>
          <a:noFill/>
        </p:spPr>
      </p:pic>
      <p:pic>
        <p:nvPicPr>
          <p:cNvPr id="10248" name="Picture 8" descr="http://ts1.mm.bing.net/images/thumbnail.aspx?q=1060830518188&amp;id=798f783532a9bfbb81d7bf007c335d6e&amp;url=http%3a%2f%2fwww.txstate.edu%2funiversityattorney%2fcontentParagraph%2f01%2fcontent_files%2ffile%2fLegal%2520Scale%5b2%5d.jpg"/>
          <p:cNvPicPr>
            <a:picLocks noChangeAspect="1" noChangeArrowheads="1"/>
          </p:cNvPicPr>
          <p:nvPr/>
        </p:nvPicPr>
        <p:blipFill>
          <a:blip r:embed="rId5" cstate="print"/>
          <a:srcRect/>
          <a:stretch>
            <a:fillRect/>
          </a:stretch>
        </p:blipFill>
        <p:spPr bwMode="auto">
          <a:xfrm>
            <a:off x="6451600" y="4724400"/>
            <a:ext cx="2159000" cy="161925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990600"/>
            <a:ext cx="5410200" cy="369332"/>
          </a:xfrm>
          <a:prstGeom prst="rect">
            <a:avLst/>
          </a:prstGeom>
          <a:noFill/>
        </p:spPr>
        <p:txBody>
          <a:bodyPr wrap="square" rtlCol="0">
            <a:spAutoFit/>
          </a:bodyPr>
          <a:lstStyle/>
          <a:p>
            <a:r>
              <a:rPr lang="en-US" dirty="0" smtClean="0"/>
              <a:t>Early Detection / Rapid Response</a:t>
            </a:r>
            <a:endParaRPr lang="en-US" dirty="0"/>
          </a:p>
        </p:txBody>
      </p:sp>
      <p:sp>
        <p:nvSpPr>
          <p:cNvPr id="3" name="TextBox 2"/>
          <p:cNvSpPr txBox="1"/>
          <p:nvPr/>
        </p:nvSpPr>
        <p:spPr>
          <a:xfrm>
            <a:off x="1981200" y="2133600"/>
            <a:ext cx="4953000" cy="646331"/>
          </a:xfrm>
          <a:prstGeom prst="rect">
            <a:avLst/>
          </a:prstGeom>
          <a:noFill/>
        </p:spPr>
        <p:txBody>
          <a:bodyPr wrap="square" rtlCol="0">
            <a:spAutoFit/>
          </a:bodyPr>
          <a:lstStyle/>
          <a:p>
            <a:r>
              <a:rPr lang="en-US" dirty="0" smtClean="0"/>
              <a:t>Trained volunteers can act as an </a:t>
            </a:r>
            <a:r>
              <a:rPr lang="en-US" u="sng" dirty="0" smtClean="0"/>
              <a:t>early detection </a:t>
            </a:r>
            <a:r>
              <a:rPr lang="en-US" dirty="0" smtClean="0"/>
              <a:t>team by spotting and reporting invasive species.</a:t>
            </a:r>
            <a:endParaRPr lang="en-US" dirty="0"/>
          </a:p>
        </p:txBody>
      </p:sp>
      <p:sp>
        <p:nvSpPr>
          <p:cNvPr id="4" name="TextBox 3"/>
          <p:cNvSpPr txBox="1"/>
          <p:nvPr/>
        </p:nvSpPr>
        <p:spPr>
          <a:xfrm>
            <a:off x="2133600" y="3276600"/>
            <a:ext cx="5791200" cy="1200329"/>
          </a:xfrm>
          <a:prstGeom prst="rect">
            <a:avLst/>
          </a:prstGeom>
          <a:noFill/>
        </p:spPr>
        <p:txBody>
          <a:bodyPr wrap="square" rtlCol="0">
            <a:spAutoFit/>
          </a:bodyPr>
          <a:lstStyle/>
          <a:p>
            <a:r>
              <a:rPr lang="en-US" dirty="0" smtClean="0"/>
              <a:t>Trained volunteers, interns, seasonal employees and contractors can </a:t>
            </a:r>
            <a:r>
              <a:rPr lang="en-US" u="sng" dirty="0" smtClean="0"/>
              <a:t>respond quickly </a:t>
            </a:r>
            <a:r>
              <a:rPr lang="en-US" dirty="0" smtClean="0"/>
              <a:t>and efficiently to neutralize the establishment or spread of the target species.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1371600"/>
            <a:ext cx="4114800" cy="369332"/>
          </a:xfrm>
          <a:prstGeom prst="rect">
            <a:avLst/>
          </a:prstGeom>
          <a:noFill/>
        </p:spPr>
        <p:txBody>
          <a:bodyPr wrap="square" rtlCol="0">
            <a:spAutoFit/>
          </a:bodyPr>
          <a:lstStyle/>
          <a:p>
            <a:r>
              <a:rPr lang="en-US" dirty="0" smtClean="0"/>
              <a:t>Physical Control Methods</a:t>
            </a:r>
            <a:endParaRPr lang="en-US" dirty="0"/>
          </a:p>
        </p:txBody>
      </p:sp>
      <p:sp>
        <p:nvSpPr>
          <p:cNvPr id="3" name="TextBox 2"/>
          <p:cNvSpPr txBox="1"/>
          <p:nvPr/>
        </p:nvSpPr>
        <p:spPr>
          <a:xfrm>
            <a:off x="2895600" y="2362200"/>
            <a:ext cx="4572000" cy="1200329"/>
          </a:xfrm>
          <a:prstGeom prst="rect">
            <a:avLst/>
          </a:prstGeom>
          <a:noFill/>
        </p:spPr>
        <p:txBody>
          <a:bodyPr wrap="square" rtlCol="0">
            <a:spAutoFit/>
          </a:bodyPr>
          <a:lstStyle/>
          <a:p>
            <a:pPr>
              <a:buFont typeface="Arial" pitchFamily="34" charset="0"/>
              <a:buChar char="•"/>
            </a:pPr>
            <a:r>
              <a:rPr lang="en-US" dirty="0" smtClean="0"/>
              <a:t> Hand Pulling</a:t>
            </a:r>
          </a:p>
          <a:p>
            <a:pPr>
              <a:buFont typeface="Arial" charset="0"/>
              <a:buChar char="•"/>
            </a:pPr>
            <a:r>
              <a:rPr lang="en-US" dirty="0" smtClean="0"/>
              <a:t> </a:t>
            </a:r>
            <a:r>
              <a:rPr lang="en-US" dirty="0" smtClean="0"/>
              <a:t>Digging &amp; Dredging</a:t>
            </a:r>
            <a:endParaRPr lang="en-US" dirty="0" smtClean="0"/>
          </a:p>
          <a:p>
            <a:pPr>
              <a:buFont typeface="Arial" charset="0"/>
              <a:buChar char="•"/>
            </a:pPr>
            <a:r>
              <a:rPr lang="en-US" dirty="0" smtClean="0"/>
              <a:t> Pod Pulls</a:t>
            </a:r>
          </a:p>
          <a:p>
            <a:pPr>
              <a:buFont typeface="Arial" charset="0"/>
              <a:buChar char="•"/>
            </a:pPr>
            <a:r>
              <a:rPr lang="en-US" dirty="0" smtClean="0"/>
              <a:t> </a:t>
            </a:r>
            <a:r>
              <a:rPr lang="en-US" dirty="0" smtClean="0"/>
              <a:t>Controlled burns/</a:t>
            </a:r>
            <a:r>
              <a:rPr lang="en-US" dirty="0" err="1" smtClean="0"/>
              <a:t>firelines</a:t>
            </a:r>
            <a:endParaRPr lang="en-US" dirty="0"/>
          </a:p>
        </p:txBody>
      </p:sp>
      <p:pic>
        <p:nvPicPr>
          <p:cNvPr id="9219" name="Picture 3" descr="http://ts1.mm.bing.net/images/thumbnail.aspx?q=1148060051168&amp;id=eb53f9db7414ac863cdf590990ba9082&amp;url=http%3a%2f%2fwww.co.cayuga.ny.us%2fwqma%2fweedswatchout%2fImages%2fwcsterlingck2..jpg"/>
          <p:cNvPicPr>
            <a:picLocks noChangeAspect="1" noChangeArrowheads="1"/>
          </p:cNvPicPr>
          <p:nvPr/>
        </p:nvPicPr>
        <p:blipFill>
          <a:blip r:embed="rId2" cstate="print"/>
          <a:srcRect/>
          <a:stretch>
            <a:fillRect/>
          </a:stretch>
        </p:blipFill>
        <p:spPr bwMode="auto">
          <a:xfrm>
            <a:off x="457200" y="3810000"/>
            <a:ext cx="1905000" cy="2552700"/>
          </a:xfrm>
          <a:prstGeom prst="rect">
            <a:avLst/>
          </a:prstGeom>
          <a:noFill/>
        </p:spPr>
      </p:pic>
      <p:pic>
        <p:nvPicPr>
          <p:cNvPr id="9221" name="Picture 5" descr="http://ts3.mm.bing.net/images/thumbnail.aspx?q=1191264008178&amp;id=b098c4a3f1d1db25b4cf4b060770f8a1&amp;url=http%3a%2f%2fimages.travelpod.com%2fusers%2fkathandsheila%2f1.1262959568.digging-weeds.jpg"/>
          <p:cNvPicPr>
            <a:picLocks noChangeAspect="1" noChangeArrowheads="1"/>
          </p:cNvPicPr>
          <p:nvPr/>
        </p:nvPicPr>
        <p:blipFill>
          <a:blip r:embed="rId3" cstate="print"/>
          <a:srcRect/>
          <a:stretch>
            <a:fillRect/>
          </a:stretch>
        </p:blipFill>
        <p:spPr bwMode="auto">
          <a:xfrm>
            <a:off x="2590800" y="4572000"/>
            <a:ext cx="2362200" cy="1771650"/>
          </a:xfrm>
          <a:prstGeom prst="rect">
            <a:avLst/>
          </a:prstGeom>
          <a:noFill/>
        </p:spPr>
      </p:pic>
      <p:pic>
        <p:nvPicPr>
          <p:cNvPr id="9223" name="Picture 7" descr="http://ts4.mm.bing.net/images/thumbnail.aspx?q=1130512845843&amp;id=87632343ffa435a0d3a9a60e18057e69&amp;url=http%3a%2f%2fwww.readthehook.com%2fblog%2fwp-content%2fuploads%2f2009%2f10%2fnews-control-burn.jpg"/>
          <p:cNvPicPr>
            <a:picLocks noChangeAspect="1" noChangeArrowheads="1"/>
          </p:cNvPicPr>
          <p:nvPr/>
        </p:nvPicPr>
        <p:blipFill>
          <a:blip r:embed="rId4" cstate="print"/>
          <a:srcRect/>
          <a:stretch>
            <a:fillRect/>
          </a:stretch>
        </p:blipFill>
        <p:spPr bwMode="auto">
          <a:xfrm>
            <a:off x="5181600" y="4572000"/>
            <a:ext cx="2512877" cy="1743076"/>
          </a:xfrm>
          <a:prstGeom prst="rect">
            <a:avLst/>
          </a:prstGeom>
          <a:noFill/>
        </p:spPr>
      </p:pic>
      <p:pic>
        <p:nvPicPr>
          <p:cNvPr id="9227" name="Picture 11" descr="http://ts3.mm.bing.net/images/thumbnail.aspx?q=1059078740902&amp;id=36dec225de71eb5207beb5f0b17c8451&amp;url=http%3a%2f%2fwww.aquacleaner.com%2fimg%2fImage%2fhomepage_photos_slideshow%2faquacleaner3.jpg"/>
          <p:cNvPicPr>
            <a:picLocks noChangeAspect="1" noChangeArrowheads="1"/>
          </p:cNvPicPr>
          <p:nvPr/>
        </p:nvPicPr>
        <p:blipFill>
          <a:blip r:embed="rId5" cstate="print"/>
          <a:srcRect/>
          <a:stretch>
            <a:fillRect/>
          </a:stretch>
        </p:blipFill>
        <p:spPr bwMode="auto">
          <a:xfrm>
            <a:off x="5715000" y="457200"/>
            <a:ext cx="2790825" cy="219075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762000"/>
            <a:ext cx="4343400" cy="369332"/>
          </a:xfrm>
          <a:prstGeom prst="rect">
            <a:avLst/>
          </a:prstGeom>
          <a:noFill/>
        </p:spPr>
        <p:txBody>
          <a:bodyPr wrap="square" rtlCol="0">
            <a:spAutoFit/>
          </a:bodyPr>
          <a:lstStyle/>
          <a:p>
            <a:r>
              <a:rPr lang="en-US" dirty="0" smtClean="0"/>
              <a:t>Mechanical Control Methods</a:t>
            </a:r>
            <a:endParaRPr lang="en-US" dirty="0"/>
          </a:p>
        </p:txBody>
      </p:sp>
      <p:sp>
        <p:nvSpPr>
          <p:cNvPr id="3" name="TextBox 2"/>
          <p:cNvSpPr txBox="1"/>
          <p:nvPr/>
        </p:nvSpPr>
        <p:spPr>
          <a:xfrm>
            <a:off x="533400" y="1371600"/>
            <a:ext cx="4648200" cy="1200329"/>
          </a:xfrm>
          <a:prstGeom prst="rect">
            <a:avLst/>
          </a:prstGeom>
          <a:noFill/>
        </p:spPr>
        <p:txBody>
          <a:bodyPr wrap="square" rtlCol="0">
            <a:spAutoFit/>
          </a:bodyPr>
          <a:lstStyle/>
          <a:p>
            <a:pPr>
              <a:buFont typeface="Arial" pitchFamily="34" charset="0"/>
              <a:buChar char="•"/>
            </a:pPr>
            <a:r>
              <a:rPr lang="en-US" dirty="0" smtClean="0"/>
              <a:t> Mowing</a:t>
            </a:r>
          </a:p>
          <a:p>
            <a:pPr>
              <a:buFont typeface="Arial" pitchFamily="34" charset="0"/>
              <a:buChar char="•"/>
            </a:pPr>
            <a:r>
              <a:rPr lang="en-US" dirty="0" smtClean="0"/>
              <a:t> Use of backhoes/excavators</a:t>
            </a:r>
          </a:p>
          <a:p>
            <a:pPr>
              <a:buFont typeface="Arial" pitchFamily="34" charset="0"/>
              <a:buChar char="•"/>
            </a:pPr>
            <a:r>
              <a:rPr lang="en-US" dirty="0" smtClean="0"/>
              <a:t> Raking</a:t>
            </a:r>
          </a:p>
          <a:p>
            <a:pPr>
              <a:buFont typeface="Arial" pitchFamily="34" charset="0"/>
              <a:buChar char="•"/>
            </a:pPr>
            <a:r>
              <a:rPr lang="en-US" dirty="0" smtClean="0"/>
              <a:t> Mechanical Harvesters (aquatic </a:t>
            </a:r>
            <a:r>
              <a:rPr lang="en-US" dirty="0" err="1" smtClean="0"/>
              <a:t>invasives</a:t>
            </a:r>
            <a:r>
              <a:rPr lang="en-US" dirty="0" smtClean="0"/>
              <a:t>)</a:t>
            </a:r>
            <a:endParaRPr lang="en-US" dirty="0"/>
          </a:p>
        </p:txBody>
      </p:sp>
      <p:pic>
        <p:nvPicPr>
          <p:cNvPr id="2050" name="Picture 2" descr="http://www.ecy.wa.gov/programs/wq/plants/management/images/harvester_tc.jpg"/>
          <p:cNvPicPr>
            <a:picLocks noChangeAspect="1" noChangeArrowheads="1"/>
          </p:cNvPicPr>
          <p:nvPr/>
        </p:nvPicPr>
        <p:blipFill>
          <a:blip r:embed="rId2" cstate="print"/>
          <a:srcRect/>
          <a:stretch>
            <a:fillRect/>
          </a:stretch>
        </p:blipFill>
        <p:spPr bwMode="auto">
          <a:xfrm>
            <a:off x="5334000" y="4648200"/>
            <a:ext cx="3438525" cy="1809751"/>
          </a:xfrm>
          <a:prstGeom prst="rect">
            <a:avLst/>
          </a:prstGeom>
          <a:noFill/>
        </p:spPr>
      </p:pic>
      <p:pic>
        <p:nvPicPr>
          <p:cNvPr id="8194" name="Picture 2" descr="http://ts3.mm.bing.net/images/thumbnail.aspx?q=1075277736110&amp;id=b5c79ddbbb77b01b8ca4e9e5b07dac85&amp;url=http%3a%2f%2fkokudzu.com%2fimages%2fhillcrestmaryland_09-07-11.jpg"/>
          <p:cNvPicPr>
            <a:picLocks noChangeAspect="1" noChangeArrowheads="1"/>
          </p:cNvPicPr>
          <p:nvPr/>
        </p:nvPicPr>
        <p:blipFill>
          <a:blip r:embed="rId3" cstate="print"/>
          <a:srcRect/>
          <a:stretch>
            <a:fillRect/>
          </a:stretch>
        </p:blipFill>
        <p:spPr bwMode="auto">
          <a:xfrm>
            <a:off x="5867400" y="381000"/>
            <a:ext cx="2857500" cy="2143125"/>
          </a:xfrm>
          <a:prstGeom prst="rect">
            <a:avLst/>
          </a:prstGeom>
          <a:noFill/>
        </p:spPr>
      </p:pic>
      <p:pic>
        <p:nvPicPr>
          <p:cNvPr id="8196" name="Picture 4" descr="http://ts1.mm.bing.net/images/thumbnail.aspx?q=1189184016436&amp;id=eb1374b6091f10836eb27c9bf9f00926&amp;url=http%3a%2f%2fwww.everythingattachments.com%2fv%2fvspfiles%2fassets%2fimages%2fexcavatormower.jpg"/>
          <p:cNvPicPr>
            <a:picLocks noChangeAspect="1" noChangeArrowheads="1"/>
          </p:cNvPicPr>
          <p:nvPr/>
        </p:nvPicPr>
        <p:blipFill>
          <a:blip r:embed="rId4" cstate="print"/>
          <a:srcRect/>
          <a:stretch>
            <a:fillRect/>
          </a:stretch>
        </p:blipFill>
        <p:spPr bwMode="auto">
          <a:xfrm>
            <a:off x="5334000" y="2590800"/>
            <a:ext cx="2857500" cy="1905000"/>
          </a:xfrm>
          <a:prstGeom prst="rect">
            <a:avLst/>
          </a:prstGeom>
          <a:noFill/>
        </p:spPr>
      </p:pic>
      <p:pic>
        <p:nvPicPr>
          <p:cNvPr id="8198" name="Picture 6" descr="http://ts1.mm.bing.net/images/thumbnail.aspx?q=1165287427144&amp;id=33001369edf739bc98f08202fa8e7ed6&amp;url=http%3a%2f%2fwww.naturalenviro.com%2fimages%2fproducts_big%2fSA-AWE.jpg"/>
          <p:cNvPicPr>
            <a:picLocks noChangeAspect="1" noChangeArrowheads="1"/>
          </p:cNvPicPr>
          <p:nvPr/>
        </p:nvPicPr>
        <p:blipFill>
          <a:blip r:embed="rId5" cstate="print"/>
          <a:srcRect/>
          <a:stretch>
            <a:fillRect/>
          </a:stretch>
        </p:blipFill>
        <p:spPr bwMode="auto">
          <a:xfrm>
            <a:off x="304800" y="2590800"/>
            <a:ext cx="2145792" cy="1676400"/>
          </a:xfrm>
          <a:prstGeom prst="rect">
            <a:avLst/>
          </a:prstGeom>
          <a:noFill/>
        </p:spPr>
      </p:pic>
      <p:pic>
        <p:nvPicPr>
          <p:cNvPr id="8200" name="Picture 8" descr="http://www.americanmarinesc.com/cart/images/products/secondary/2.jpg"/>
          <p:cNvPicPr>
            <a:picLocks noChangeAspect="1" noChangeArrowheads="1"/>
          </p:cNvPicPr>
          <p:nvPr/>
        </p:nvPicPr>
        <p:blipFill>
          <a:blip r:embed="rId6" cstate="print"/>
          <a:srcRect/>
          <a:stretch>
            <a:fillRect/>
          </a:stretch>
        </p:blipFill>
        <p:spPr bwMode="auto">
          <a:xfrm>
            <a:off x="2362200" y="4343400"/>
            <a:ext cx="2743200" cy="20574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762000"/>
            <a:ext cx="4953000" cy="369332"/>
          </a:xfrm>
          <a:prstGeom prst="rect">
            <a:avLst/>
          </a:prstGeom>
          <a:noFill/>
        </p:spPr>
        <p:txBody>
          <a:bodyPr wrap="square" rtlCol="0">
            <a:spAutoFit/>
          </a:bodyPr>
          <a:lstStyle/>
          <a:p>
            <a:r>
              <a:rPr lang="en-US" dirty="0" smtClean="0"/>
              <a:t>Barriers</a:t>
            </a:r>
            <a:endParaRPr lang="en-US" dirty="0"/>
          </a:p>
        </p:txBody>
      </p:sp>
      <p:pic>
        <p:nvPicPr>
          <p:cNvPr id="7170" name="Picture 2" descr="http://ts4.mm.bing.net/images/thumbnail.aspx?q=1238171714859&amp;id=560b0a824c51a4de9b3425f3b3f31a10&amp;url=http%3a%2f%2fwww.clearpond.com%2fimages%2faquascreen.jpg"/>
          <p:cNvPicPr>
            <a:picLocks noChangeAspect="1" noChangeArrowheads="1"/>
          </p:cNvPicPr>
          <p:nvPr/>
        </p:nvPicPr>
        <p:blipFill>
          <a:blip r:embed="rId2" cstate="print"/>
          <a:srcRect/>
          <a:stretch>
            <a:fillRect/>
          </a:stretch>
        </p:blipFill>
        <p:spPr bwMode="auto">
          <a:xfrm>
            <a:off x="762000" y="2103250"/>
            <a:ext cx="3429000" cy="2278252"/>
          </a:xfrm>
          <a:prstGeom prst="rect">
            <a:avLst/>
          </a:prstGeom>
          <a:noFill/>
        </p:spPr>
      </p:pic>
      <p:pic>
        <p:nvPicPr>
          <p:cNvPr id="7172" name="Picture 4" descr="http://ts3.mm.bing.net/images/thumbnail.aspx?q=1266632632442&amp;id=6b6b8494bf91a75d116087d0b0d7b746&amp;url=http%3a%2f%2fimages-en.busytrade.com%2f131219300%2fPp-Woven-Fabric-Weed-Mat-tarpaulins-tents-.jpg"/>
          <p:cNvPicPr>
            <a:picLocks noChangeAspect="1" noChangeArrowheads="1"/>
          </p:cNvPicPr>
          <p:nvPr/>
        </p:nvPicPr>
        <p:blipFill>
          <a:blip r:embed="rId3" cstate="print"/>
          <a:srcRect b="8533"/>
          <a:stretch>
            <a:fillRect/>
          </a:stretch>
        </p:blipFill>
        <p:spPr bwMode="auto">
          <a:xfrm rot="5400000">
            <a:off x="5452588" y="3852388"/>
            <a:ext cx="2857500" cy="2332676"/>
          </a:xfrm>
          <a:prstGeom prst="rect">
            <a:avLst/>
          </a:prstGeom>
          <a:noFill/>
        </p:spPr>
      </p:pic>
      <p:sp>
        <p:nvSpPr>
          <p:cNvPr id="5" name="TextBox 4"/>
          <p:cNvSpPr txBox="1"/>
          <p:nvPr/>
        </p:nvSpPr>
        <p:spPr>
          <a:xfrm>
            <a:off x="990600" y="4572000"/>
            <a:ext cx="2971800" cy="369332"/>
          </a:xfrm>
          <a:prstGeom prst="rect">
            <a:avLst/>
          </a:prstGeom>
          <a:noFill/>
        </p:spPr>
        <p:txBody>
          <a:bodyPr wrap="square" rtlCol="0">
            <a:spAutoFit/>
          </a:bodyPr>
          <a:lstStyle/>
          <a:p>
            <a:r>
              <a:rPr lang="en-US" dirty="0" smtClean="0"/>
              <a:t>Aquatic Benthic Barriers</a:t>
            </a:r>
            <a:endParaRPr lang="en-US" dirty="0"/>
          </a:p>
        </p:txBody>
      </p:sp>
      <p:sp>
        <p:nvSpPr>
          <p:cNvPr id="6" name="TextBox 5"/>
          <p:cNvSpPr txBox="1"/>
          <p:nvPr/>
        </p:nvSpPr>
        <p:spPr>
          <a:xfrm>
            <a:off x="5638800" y="3048000"/>
            <a:ext cx="2590800" cy="381000"/>
          </a:xfrm>
          <a:prstGeom prst="rect">
            <a:avLst/>
          </a:prstGeom>
          <a:noFill/>
        </p:spPr>
        <p:txBody>
          <a:bodyPr wrap="square" rtlCol="0">
            <a:spAutoFit/>
          </a:bodyPr>
          <a:lstStyle/>
          <a:p>
            <a:r>
              <a:rPr lang="en-US" dirty="0" smtClean="0"/>
              <a:t>Terrestrial weed barriers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066800"/>
            <a:ext cx="7315200" cy="3108543"/>
          </a:xfrm>
          <a:prstGeom prst="rect">
            <a:avLst/>
          </a:prstGeom>
        </p:spPr>
        <p:txBody>
          <a:bodyPr wrap="square">
            <a:spAutoFit/>
          </a:bodyPr>
          <a:lstStyle/>
          <a:p>
            <a:pPr algn="ctr"/>
            <a:r>
              <a:rPr lang="en-US" sz="2800" dirty="0" smtClean="0"/>
              <a:t>What is a PRISM?</a:t>
            </a:r>
          </a:p>
          <a:p>
            <a:pPr algn="ctr"/>
            <a:endParaRPr lang="en-US" sz="2800" dirty="0" smtClean="0"/>
          </a:p>
          <a:p>
            <a:pPr algn="ctr"/>
            <a:r>
              <a:rPr lang="en-US" sz="2800" dirty="0" smtClean="0"/>
              <a:t>A regional partnership of diverse stakeholders formed to address the threat of invasive species in a cooperative, comprehensive, cost‐effective way across a designated geographical area.</a:t>
            </a:r>
            <a:endParaRPr lang="en-US" sz="2800" dirty="0"/>
          </a:p>
        </p:txBody>
      </p:sp>
      <p:pic>
        <p:nvPicPr>
          <p:cNvPr id="1026" name="Picture 2"/>
          <p:cNvPicPr>
            <a:picLocks noChangeAspect="1" noChangeArrowheads="1"/>
          </p:cNvPicPr>
          <p:nvPr/>
        </p:nvPicPr>
        <p:blipFill>
          <a:blip r:embed="rId2" cstate="print"/>
          <a:srcRect/>
          <a:stretch>
            <a:fillRect/>
          </a:stretch>
        </p:blipFill>
        <p:spPr bwMode="auto">
          <a:xfrm>
            <a:off x="1066800" y="4800600"/>
            <a:ext cx="1990108" cy="17526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048000" y="4800600"/>
            <a:ext cx="1371600" cy="1722783"/>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419600" y="4800600"/>
            <a:ext cx="1371600" cy="175260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5791200" y="4800600"/>
            <a:ext cx="2209800" cy="173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524000"/>
            <a:ext cx="3657600" cy="369332"/>
          </a:xfrm>
          <a:prstGeom prst="rect">
            <a:avLst/>
          </a:prstGeom>
          <a:noFill/>
        </p:spPr>
        <p:txBody>
          <a:bodyPr wrap="square" rtlCol="0">
            <a:spAutoFit/>
          </a:bodyPr>
          <a:lstStyle/>
          <a:p>
            <a:r>
              <a:rPr lang="en-US" dirty="0" smtClean="0"/>
              <a:t>Chemicals</a:t>
            </a:r>
            <a:endParaRPr lang="en-US" dirty="0"/>
          </a:p>
        </p:txBody>
      </p:sp>
      <p:pic>
        <p:nvPicPr>
          <p:cNvPr id="4098" name="Picture 2" descr="http://ts4.mm.bing.net/images/thumbnail.aspx?q=1169644659211&amp;id=3e44966b50d830cc22e028906075def0&amp;url=http%3a%2f%2fhorizonenvservices.com%2fuploads%2fALP_REP_PICS%2f1.jpg"/>
          <p:cNvPicPr>
            <a:picLocks noChangeAspect="1" noChangeArrowheads="1"/>
          </p:cNvPicPr>
          <p:nvPr/>
        </p:nvPicPr>
        <p:blipFill>
          <a:blip r:embed="rId2" cstate="print"/>
          <a:srcRect/>
          <a:stretch>
            <a:fillRect/>
          </a:stretch>
        </p:blipFill>
        <p:spPr bwMode="auto">
          <a:xfrm>
            <a:off x="381000" y="2667000"/>
            <a:ext cx="2857500" cy="2143125"/>
          </a:xfrm>
          <a:prstGeom prst="rect">
            <a:avLst/>
          </a:prstGeom>
          <a:noFill/>
        </p:spPr>
      </p:pic>
      <p:pic>
        <p:nvPicPr>
          <p:cNvPr id="4100" name="Picture 4" descr="http://ts1.mm.bing.net/images/thumbnail.aspx?q=1192199061756&amp;id=06c2757f4b1a3780a4dcdec7cff9a768&amp;url=http%3a%2f%2fnewenglandtreeexperts.com%2fimg%2fherbicide_spraying.jpg"/>
          <p:cNvPicPr>
            <a:picLocks noChangeAspect="1" noChangeArrowheads="1"/>
          </p:cNvPicPr>
          <p:nvPr/>
        </p:nvPicPr>
        <p:blipFill>
          <a:blip r:embed="rId3" cstate="print"/>
          <a:srcRect/>
          <a:stretch>
            <a:fillRect/>
          </a:stretch>
        </p:blipFill>
        <p:spPr bwMode="auto">
          <a:xfrm>
            <a:off x="3505200" y="2743200"/>
            <a:ext cx="2743200" cy="2057400"/>
          </a:xfrm>
          <a:prstGeom prst="rect">
            <a:avLst/>
          </a:prstGeom>
          <a:noFill/>
        </p:spPr>
      </p:pic>
      <p:pic>
        <p:nvPicPr>
          <p:cNvPr id="4102" name="Picture 6" descr="http://ts3.mm.bing.net/images/thumbnail.aspx?q=1168787375058&amp;id=b2591e79b2cb4427f753718389d216c4&amp;url=http%3a%2f%2fimg.ehowcdn.com%2farticle-page-main%2fehow%2fimages%2fa07%2fbi%2fo0%2fuse-dishwashing-liquid-weed-gon-800x800.jpg"/>
          <p:cNvPicPr>
            <a:picLocks noChangeAspect="1" noChangeArrowheads="1"/>
          </p:cNvPicPr>
          <p:nvPr/>
        </p:nvPicPr>
        <p:blipFill>
          <a:blip r:embed="rId4" cstate="print"/>
          <a:srcRect/>
          <a:stretch>
            <a:fillRect/>
          </a:stretch>
        </p:blipFill>
        <p:spPr bwMode="auto">
          <a:xfrm>
            <a:off x="6553200" y="2743200"/>
            <a:ext cx="1905000" cy="1981200"/>
          </a:xfrm>
          <a:prstGeom prst="rect">
            <a:avLst/>
          </a:prstGeom>
          <a:noFill/>
        </p:spPr>
      </p:pic>
      <p:pic>
        <p:nvPicPr>
          <p:cNvPr id="4104" name="Picture 8" descr="http://ts3.mm.bing.net/images/thumbnail.aspx?q=1168057896578&amp;id=cb86d8c49d6264588099bf39f61f3e02&amp;url=http%3a%2f%2fwww.invasive.org%2fweedcd%2fimages%2f1536x1024%2f2155044.jpg"/>
          <p:cNvPicPr>
            <a:picLocks noChangeAspect="1" noChangeArrowheads="1"/>
          </p:cNvPicPr>
          <p:nvPr/>
        </p:nvPicPr>
        <p:blipFill>
          <a:blip r:embed="rId5" cstate="print"/>
          <a:srcRect b="4267"/>
          <a:stretch>
            <a:fillRect/>
          </a:stretch>
        </p:blipFill>
        <p:spPr bwMode="auto">
          <a:xfrm>
            <a:off x="5715000" y="381000"/>
            <a:ext cx="2857500" cy="205168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066800"/>
            <a:ext cx="5029200" cy="369332"/>
          </a:xfrm>
          <a:prstGeom prst="rect">
            <a:avLst/>
          </a:prstGeom>
          <a:noFill/>
        </p:spPr>
        <p:txBody>
          <a:bodyPr wrap="square" rtlCol="0">
            <a:spAutoFit/>
          </a:bodyPr>
          <a:lstStyle/>
          <a:p>
            <a:r>
              <a:rPr lang="en-US" dirty="0" smtClean="0"/>
              <a:t>Biological</a:t>
            </a:r>
            <a:endParaRPr lang="en-US" dirty="0"/>
          </a:p>
        </p:txBody>
      </p:sp>
      <p:pic>
        <p:nvPicPr>
          <p:cNvPr id="3074" name="Picture 2" descr="http://ts1.mm.bing.net/images/thumbnail.aspx?q=1202171286896&amp;id=88de805a16a84987a1991d2869352a24&amp;url=http%3a%2f%2fwww.naturephoto-cz.eu%2fpic%2fkrasensky%2fgalerucella-calmariensis-1569.jpg"/>
          <p:cNvPicPr>
            <a:picLocks noChangeAspect="1" noChangeArrowheads="1"/>
          </p:cNvPicPr>
          <p:nvPr/>
        </p:nvPicPr>
        <p:blipFill>
          <a:blip r:embed="rId2" cstate="print"/>
          <a:srcRect b="8533"/>
          <a:stretch>
            <a:fillRect/>
          </a:stretch>
        </p:blipFill>
        <p:spPr bwMode="auto">
          <a:xfrm>
            <a:off x="393887" y="1676400"/>
            <a:ext cx="3301813" cy="2265052"/>
          </a:xfrm>
          <a:prstGeom prst="rect">
            <a:avLst/>
          </a:prstGeom>
          <a:noFill/>
        </p:spPr>
      </p:pic>
      <p:sp>
        <p:nvSpPr>
          <p:cNvPr id="4" name="TextBox 3"/>
          <p:cNvSpPr txBox="1"/>
          <p:nvPr/>
        </p:nvSpPr>
        <p:spPr>
          <a:xfrm>
            <a:off x="381000" y="3962400"/>
            <a:ext cx="3048000" cy="923330"/>
          </a:xfrm>
          <a:prstGeom prst="rect">
            <a:avLst/>
          </a:prstGeom>
          <a:noFill/>
        </p:spPr>
        <p:txBody>
          <a:bodyPr wrap="square" rtlCol="0">
            <a:spAutoFit/>
          </a:bodyPr>
          <a:lstStyle/>
          <a:p>
            <a:r>
              <a:rPr lang="en-US" u="sng" dirty="0" err="1" smtClean="0"/>
              <a:t>Galerucella</a:t>
            </a:r>
            <a:r>
              <a:rPr lang="en-US" u="sng" dirty="0" smtClean="0"/>
              <a:t> </a:t>
            </a:r>
            <a:r>
              <a:rPr lang="en-US" u="sng" dirty="0" err="1" smtClean="0"/>
              <a:t>calmariensis</a:t>
            </a:r>
            <a:endParaRPr lang="en-US" u="sng" dirty="0" smtClean="0"/>
          </a:p>
          <a:p>
            <a:r>
              <a:rPr lang="en-US" dirty="0" smtClean="0"/>
              <a:t>Beetle used to control Purple Loosestrife.</a:t>
            </a:r>
            <a:endParaRPr lang="en-US" dirty="0"/>
          </a:p>
        </p:txBody>
      </p:sp>
      <p:pic>
        <p:nvPicPr>
          <p:cNvPr id="3076" name="Picture 4" descr="http://ts2.mm.bing.net/images/thumbnail.aspx?q=1166819992553&amp;id=a4ffd392f2815b5849c638d9257cebf9&amp;url=http%3a%2f%2fwww.invasive.org%2fimages%2f768x512%2f0002006.jpg"/>
          <p:cNvPicPr>
            <a:picLocks noChangeAspect="1" noChangeArrowheads="1"/>
          </p:cNvPicPr>
          <p:nvPr/>
        </p:nvPicPr>
        <p:blipFill>
          <a:blip r:embed="rId3" cstate="print"/>
          <a:srcRect b="4800"/>
          <a:stretch>
            <a:fillRect/>
          </a:stretch>
        </p:blipFill>
        <p:spPr bwMode="auto">
          <a:xfrm>
            <a:off x="5029200" y="1752600"/>
            <a:ext cx="3457815" cy="2194560"/>
          </a:xfrm>
          <a:prstGeom prst="rect">
            <a:avLst/>
          </a:prstGeom>
          <a:noFill/>
        </p:spPr>
      </p:pic>
      <p:sp>
        <p:nvSpPr>
          <p:cNvPr id="6" name="TextBox 5"/>
          <p:cNvSpPr txBox="1"/>
          <p:nvPr/>
        </p:nvSpPr>
        <p:spPr>
          <a:xfrm>
            <a:off x="4953000" y="4038600"/>
            <a:ext cx="2590800" cy="1200329"/>
          </a:xfrm>
          <a:prstGeom prst="rect">
            <a:avLst/>
          </a:prstGeom>
          <a:noFill/>
        </p:spPr>
        <p:txBody>
          <a:bodyPr wrap="square" rtlCol="0">
            <a:spAutoFit/>
          </a:bodyPr>
          <a:lstStyle/>
          <a:p>
            <a:r>
              <a:rPr lang="en-US" u="sng" dirty="0" err="1" smtClean="0"/>
              <a:t>Euhrychiopsis</a:t>
            </a:r>
            <a:r>
              <a:rPr lang="en-US" u="sng" dirty="0" smtClean="0"/>
              <a:t> </a:t>
            </a:r>
            <a:r>
              <a:rPr lang="en-US" u="sng" dirty="0" err="1" smtClean="0"/>
              <a:t>lecontei</a:t>
            </a:r>
            <a:endParaRPr lang="en-US" u="sng" dirty="0" smtClean="0"/>
          </a:p>
          <a:p>
            <a:r>
              <a:rPr lang="en-US" dirty="0" smtClean="0"/>
              <a:t>Aquatic insect used to control Eurasian Water Milfoil</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447800"/>
            <a:ext cx="6705600" cy="2862322"/>
          </a:xfrm>
          <a:prstGeom prst="rect">
            <a:avLst/>
          </a:prstGeom>
          <a:noFill/>
          <a:ln>
            <a:solidFill>
              <a:schemeClr val="tx1"/>
            </a:solidFill>
          </a:ln>
        </p:spPr>
        <p:txBody>
          <a:bodyPr wrap="square" rtlCol="0">
            <a:spAutoFit/>
          </a:bodyPr>
          <a:lstStyle/>
          <a:p>
            <a:pPr algn="ctr"/>
            <a:r>
              <a:rPr lang="en-US" dirty="0" smtClean="0"/>
              <a:t>Please support your local PRISM !</a:t>
            </a:r>
          </a:p>
          <a:p>
            <a:pPr algn="ctr"/>
            <a:endParaRPr lang="en-US" dirty="0" smtClean="0"/>
          </a:p>
          <a:p>
            <a:pPr algn="ctr"/>
            <a:r>
              <a:rPr lang="en-US" dirty="0" smtClean="0"/>
              <a:t>For more information contact the SLELO-PRISM office at</a:t>
            </a:r>
          </a:p>
          <a:p>
            <a:pPr algn="ctr"/>
            <a:r>
              <a:rPr lang="en-US" dirty="0" smtClean="0"/>
              <a:t> (315) 387-3600 </a:t>
            </a:r>
          </a:p>
          <a:p>
            <a:pPr algn="ctr"/>
            <a:endParaRPr lang="en-US" dirty="0" smtClean="0"/>
          </a:p>
          <a:p>
            <a:pPr algn="ctr"/>
            <a:r>
              <a:rPr lang="en-US" dirty="0" smtClean="0"/>
              <a:t>&amp;</a:t>
            </a:r>
          </a:p>
          <a:p>
            <a:pPr algn="ctr"/>
            <a:endParaRPr lang="en-US" dirty="0" smtClean="0"/>
          </a:p>
          <a:p>
            <a:pPr algn="ctr"/>
            <a:r>
              <a:rPr lang="en-US" dirty="0" smtClean="0"/>
              <a:t>Visit our website at </a:t>
            </a:r>
            <a:r>
              <a:rPr lang="en-US" u="sng" dirty="0" smtClean="0"/>
              <a:t>www.sleloinvasives.org</a:t>
            </a:r>
            <a:endParaRPr lang="en-US" u="sng" dirty="0" smtClean="0">
              <a:solidFill>
                <a:schemeClr val="bg1"/>
              </a:solidFill>
            </a:endParaRPr>
          </a:p>
          <a:p>
            <a:pPr algn="ctr"/>
            <a:endParaRPr lang="en-US" dirty="0" smtClean="0"/>
          </a:p>
          <a:p>
            <a:pPr algn="ctr"/>
            <a:r>
              <a:rPr lang="en-US" dirty="0" smtClean="0"/>
              <a:t>Thank You!</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873125" y="571500"/>
            <a:ext cx="739775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533400"/>
            <a:ext cx="7467600" cy="4770537"/>
          </a:xfrm>
          <a:prstGeom prst="rect">
            <a:avLst/>
          </a:prstGeom>
        </p:spPr>
        <p:txBody>
          <a:bodyPr wrap="square">
            <a:spAutoFit/>
          </a:bodyPr>
          <a:lstStyle/>
          <a:p>
            <a:pPr algn="ctr"/>
            <a:r>
              <a:rPr lang="en-US" sz="2400" b="1" i="1" dirty="0" smtClean="0"/>
              <a:t>How SLELO came to be…</a:t>
            </a:r>
          </a:p>
          <a:p>
            <a:pPr lvl="1"/>
            <a:r>
              <a:rPr lang="en-US" sz="2000" dirty="0" smtClean="0"/>
              <a:t>Mid‐late 1990’s Cooperative Weed Management Area focused on pale swallow‐</a:t>
            </a:r>
            <a:r>
              <a:rPr lang="en-US" sz="2000" dirty="0" err="1" smtClean="0"/>
              <a:t>wort</a:t>
            </a:r>
            <a:r>
              <a:rPr lang="en-US" sz="2000" dirty="0" smtClean="0"/>
              <a:t> in Jefferson County. Worked with landowners, especially tree farmers to locate, map and control invasive species.</a:t>
            </a:r>
          </a:p>
          <a:p>
            <a:pPr lvl="1"/>
            <a:endParaRPr lang="en-US" sz="2000" dirty="0" smtClean="0"/>
          </a:p>
          <a:p>
            <a:r>
              <a:rPr lang="en-US" sz="2000" b="1" dirty="0" smtClean="0"/>
              <a:t>       2000’</a:t>
            </a:r>
            <a:r>
              <a:rPr lang="en-US" sz="2000" dirty="0" smtClean="0"/>
              <a:t>s increased partnership work on Tug Hill and   </a:t>
            </a:r>
          </a:p>
          <a:p>
            <a:r>
              <a:rPr lang="en-US" sz="2000" dirty="0" smtClean="0"/>
              <a:t>       eastern Lake Ontario.</a:t>
            </a:r>
          </a:p>
          <a:p>
            <a:endParaRPr lang="en-US" sz="2000" dirty="0" smtClean="0"/>
          </a:p>
          <a:p>
            <a:r>
              <a:rPr lang="en-US" sz="2000" dirty="0" smtClean="0"/>
              <a:t>      2007 TNC selected as the host organization by    </a:t>
            </a:r>
          </a:p>
          <a:p>
            <a:r>
              <a:rPr lang="en-US" sz="2000" dirty="0" smtClean="0"/>
              <a:t>      partners in part due to lack of organizational  </a:t>
            </a:r>
          </a:p>
          <a:p>
            <a:r>
              <a:rPr lang="en-US" sz="2000" dirty="0" smtClean="0"/>
              <a:t>      capacity in region.</a:t>
            </a:r>
          </a:p>
          <a:p>
            <a:r>
              <a:rPr lang="en-US" sz="2000" dirty="0" smtClean="0"/>
              <a:t>     </a:t>
            </a:r>
          </a:p>
          <a:p>
            <a:r>
              <a:rPr lang="en-US" sz="2000" dirty="0" smtClean="0"/>
              <a:t>      In 2011, hired an Invasive Species Program Coordinator for the   </a:t>
            </a:r>
          </a:p>
          <a:p>
            <a:r>
              <a:rPr lang="en-US" sz="2000" dirty="0" smtClean="0"/>
              <a:t>      SLELO program.</a:t>
            </a:r>
          </a:p>
        </p:txBody>
      </p:sp>
      <p:sp>
        <p:nvSpPr>
          <p:cNvPr id="3" name="Right Arrow 2"/>
          <p:cNvSpPr/>
          <p:nvPr/>
        </p:nvSpPr>
        <p:spPr>
          <a:xfrm>
            <a:off x="533400" y="990600"/>
            <a:ext cx="762000" cy="256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457200" y="2590800"/>
            <a:ext cx="838200" cy="256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457200" y="3505200"/>
            <a:ext cx="838200" cy="256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57200" y="4648200"/>
            <a:ext cx="838200" cy="256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752600"/>
            <a:ext cx="7086600" cy="2677656"/>
          </a:xfrm>
          <a:prstGeom prst="rect">
            <a:avLst/>
          </a:prstGeom>
        </p:spPr>
        <p:txBody>
          <a:bodyPr wrap="square">
            <a:spAutoFit/>
          </a:bodyPr>
          <a:lstStyle/>
          <a:p>
            <a:pPr algn="ctr"/>
            <a:r>
              <a:rPr lang="en-US" sz="2800" i="1" dirty="0" smtClean="0"/>
              <a:t>Our mission:</a:t>
            </a:r>
          </a:p>
          <a:p>
            <a:pPr algn="ctr"/>
            <a:endParaRPr lang="en-US" sz="2800" i="1" dirty="0" smtClean="0"/>
          </a:p>
          <a:p>
            <a:pPr algn="ctr"/>
            <a:r>
              <a:rPr lang="en-US" sz="2800" i="1" dirty="0" smtClean="0"/>
              <a:t> To protect the natural and cultural integrity of aquatic and terrestrial areas in Jefferson, Oswego, Oneida, St. Lawrence, and Lewis counties from invasive species.</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914400"/>
            <a:ext cx="6705600" cy="5078313"/>
          </a:xfrm>
          <a:prstGeom prst="rect">
            <a:avLst/>
          </a:prstGeom>
          <a:noFill/>
        </p:spPr>
        <p:txBody>
          <a:bodyPr wrap="square" rtlCol="0">
            <a:spAutoFit/>
          </a:bodyPr>
          <a:lstStyle/>
          <a:p>
            <a:r>
              <a:rPr lang="en-US" dirty="0" smtClean="0"/>
              <a:t>Partners:</a:t>
            </a:r>
          </a:p>
          <a:p>
            <a:endParaRPr lang="en-US" dirty="0" smtClean="0"/>
          </a:p>
          <a:p>
            <a:pPr>
              <a:buFont typeface="Wingdings" pitchFamily="2" charset="2"/>
              <a:buChar char="ü"/>
            </a:pPr>
            <a:r>
              <a:rPr lang="en-US" dirty="0" smtClean="0"/>
              <a:t> NYS dept. of Transportation</a:t>
            </a:r>
          </a:p>
          <a:p>
            <a:pPr>
              <a:buFont typeface="Wingdings" pitchFamily="2" charset="2"/>
              <a:buChar char="ü"/>
            </a:pPr>
            <a:r>
              <a:rPr lang="en-US" dirty="0" smtClean="0"/>
              <a:t> NYS Dept. of Environmental Conservation</a:t>
            </a:r>
          </a:p>
          <a:p>
            <a:pPr>
              <a:buFont typeface="Wingdings" pitchFamily="2" charset="2"/>
              <a:buChar char="ü"/>
            </a:pPr>
            <a:r>
              <a:rPr lang="en-US" dirty="0" smtClean="0"/>
              <a:t> NYS Parks, Recreation &amp; Historic Preservation</a:t>
            </a:r>
          </a:p>
          <a:p>
            <a:pPr>
              <a:buFont typeface="Wingdings" pitchFamily="2" charset="2"/>
              <a:buChar char="ü"/>
            </a:pPr>
            <a:r>
              <a:rPr lang="en-US" dirty="0" smtClean="0"/>
              <a:t> The Nature Conservancy</a:t>
            </a:r>
          </a:p>
          <a:p>
            <a:pPr>
              <a:buFont typeface="Wingdings" pitchFamily="2" charset="2"/>
              <a:buChar char="ü"/>
            </a:pPr>
            <a:r>
              <a:rPr lang="en-US" dirty="0" smtClean="0"/>
              <a:t> USDA</a:t>
            </a:r>
          </a:p>
          <a:p>
            <a:pPr>
              <a:buFont typeface="Wingdings" pitchFamily="2" charset="2"/>
              <a:buChar char="ü"/>
            </a:pPr>
            <a:r>
              <a:rPr lang="en-US" dirty="0" smtClean="0"/>
              <a:t> Cornell Cooperative Extension</a:t>
            </a:r>
          </a:p>
          <a:p>
            <a:pPr>
              <a:buFont typeface="Wingdings" pitchFamily="2" charset="2"/>
              <a:buChar char="ü"/>
            </a:pPr>
            <a:r>
              <a:rPr lang="en-US" dirty="0" smtClean="0"/>
              <a:t> Soil &amp; Water Conservation Districts</a:t>
            </a:r>
          </a:p>
          <a:p>
            <a:pPr>
              <a:buFont typeface="Wingdings" pitchFamily="2" charset="2"/>
              <a:buChar char="ü"/>
            </a:pPr>
            <a:r>
              <a:rPr lang="en-US" dirty="0" smtClean="0"/>
              <a:t> Ducks Unlimited</a:t>
            </a:r>
          </a:p>
          <a:p>
            <a:pPr>
              <a:buFont typeface="Wingdings" pitchFamily="2" charset="2"/>
              <a:buChar char="ü"/>
            </a:pPr>
            <a:r>
              <a:rPr lang="en-US" dirty="0" smtClean="0"/>
              <a:t> Lake Bonaparte Conservation Club</a:t>
            </a:r>
          </a:p>
          <a:p>
            <a:pPr>
              <a:buFont typeface="Wingdings" pitchFamily="2" charset="2"/>
              <a:buChar char="ü"/>
            </a:pPr>
            <a:r>
              <a:rPr lang="en-US" dirty="0" smtClean="0"/>
              <a:t> NYS Sea Grant</a:t>
            </a:r>
          </a:p>
          <a:p>
            <a:pPr>
              <a:buFont typeface="Wingdings" pitchFamily="2" charset="2"/>
              <a:buChar char="ü"/>
            </a:pPr>
            <a:r>
              <a:rPr lang="en-US" dirty="0" smtClean="0"/>
              <a:t> Tug Hill Commission</a:t>
            </a:r>
          </a:p>
          <a:p>
            <a:pPr>
              <a:buFont typeface="Wingdings" pitchFamily="2" charset="2"/>
              <a:buChar char="ü"/>
            </a:pPr>
            <a:r>
              <a:rPr lang="en-US" dirty="0" smtClean="0"/>
              <a:t> Tug Hill Tomorrow Land Trust</a:t>
            </a:r>
          </a:p>
          <a:p>
            <a:pPr>
              <a:buFont typeface="Wingdings" pitchFamily="2" charset="2"/>
              <a:buChar char="ü"/>
            </a:pPr>
            <a:r>
              <a:rPr lang="en-US" dirty="0" smtClean="0"/>
              <a:t> Fort Drum Military Installation</a:t>
            </a:r>
          </a:p>
          <a:p>
            <a:pPr>
              <a:buFont typeface="Wingdings" pitchFamily="2" charset="2"/>
              <a:buChar char="ü"/>
            </a:pPr>
            <a:r>
              <a:rPr lang="en-US" dirty="0" smtClean="0"/>
              <a:t> NY Natural Heritage Program</a:t>
            </a:r>
          </a:p>
          <a:p>
            <a:pPr>
              <a:buFont typeface="Wingdings" pitchFamily="2" charset="2"/>
              <a:buChar char="ü"/>
            </a:pPr>
            <a:r>
              <a:rPr lang="en-US" dirty="0" smtClean="0"/>
              <a:t> Save The River Org.</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43622"/>
            <a:ext cx="7924800" cy="6001643"/>
          </a:xfrm>
          <a:prstGeom prst="rect">
            <a:avLst/>
          </a:prstGeom>
        </p:spPr>
        <p:txBody>
          <a:bodyPr wrap="square">
            <a:spAutoFit/>
          </a:bodyPr>
          <a:lstStyle/>
          <a:p>
            <a:pPr algn="ctr"/>
            <a:r>
              <a:rPr lang="en-US" sz="2400" b="1" dirty="0" smtClean="0"/>
              <a:t>PRISM Core Functions</a:t>
            </a:r>
          </a:p>
          <a:p>
            <a:pPr lvl="1"/>
            <a:endParaRPr lang="en-US" sz="2000" dirty="0" smtClean="0"/>
          </a:p>
          <a:p>
            <a:pPr lvl="1"/>
            <a:r>
              <a:rPr lang="en-US" sz="2000" dirty="0" smtClean="0"/>
              <a:t>Coordination </a:t>
            </a:r>
            <a:r>
              <a:rPr lang="en-US" dirty="0" smtClean="0"/>
              <a:t>(among partners)</a:t>
            </a:r>
          </a:p>
          <a:p>
            <a:pPr lvl="1"/>
            <a:endParaRPr lang="en-US" dirty="0" smtClean="0"/>
          </a:p>
          <a:p>
            <a:pPr lvl="1"/>
            <a:r>
              <a:rPr lang="en-US" sz="2000" dirty="0" smtClean="0"/>
              <a:t>Planning </a:t>
            </a:r>
            <a:r>
              <a:rPr lang="en-US" dirty="0" smtClean="0"/>
              <a:t>(strategic planning &amp; Annual Op’s Planning– Develop Areas of Concern AOC’s , etc)</a:t>
            </a:r>
          </a:p>
          <a:p>
            <a:pPr lvl="1"/>
            <a:endParaRPr lang="en-US" dirty="0" smtClean="0"/>
          </a:p>
          <a:p>
            <a:pPr lvl="1"/>
            <a:r>
              <a:rPr lang="en-US" sz="2000" dirty="0" smtClean="0"/>
              <a:t>Volunteers </a:t>
            </a:r>
            <a:r>
              <a:rPr lang="en-US" dirty="0" smtClean="0"/>
              <a:t>(recruit &amp; train)</a:t>
            </a:r>
          </a:p>
          <a:p>
            <a:pPr lvl="1"/>
            <a:endParaRPr lang="en-US" dirty="0" smtClean="0"/>
          </a:p>
          <a:p>
            <a:pPr lvl="1"/>
            <a:r>
              <a:rPr lang="en-US" sz="2000" dirty="0" smtClean="0"/>
              <a:t>Education </a:t>
            </a:r>
            <a:r>
              <a:rPr lang="en-US" dirty="0" smtClean="0"/>
              <a:t>(identify educational opportunities &amp; meet needs)</a:t>
            </a:r>
          </a:p>
          <a:p>
            <a:pPr lvl="1"/>
            <a:endParaRPr lang="en-US" dirty="0" smtClean="0"/>
          </a:p>
          <a:p>
            <a:pPr lvl="1"/>
            <a:r>
              <a:rPr lang="en-US" sz="2000" dirty="0" smtClean="0"/>
              <a:t>Early Detection </a:t>
            </a:r>
            <a:r>
              <a:rPr lang="en-US" dirty="0" smtClean="0"/>
              <a:t>(monitoring network, seasonal assessments)</a:t>
            </a:r>
          </a:p>
          <a:p>
            <a:pPr lvl="1"/>
            <a:endParaRPr lang="en-US" dirty="0" smtClean="0"/>
          </a:p>
          <a:p>
            <a:pPr lvl="1"/>
            <a:r>
              <a:rPr lang="en-US" dirty="0" smtClean="0"/>
              <a:t>Rapid Response (pilots)</a:t>
            </a:r>
          </a:p>
          <a:p>
            <a:pPr lvl="1"/>
            <a:endParaRPr lang="en-US" sz="1600" dirty="0" smtClean="0"/>
          </a:p>
          <a:p>
            <a:pPr lvl="1"/>
            <a:r>
              <a:rPr lang="en-US" sz="2000" dirty="0" smtClean="0"/>
              <a:t>Eradication / Suppression </a:t>
            </a:r>
            <a:r>
              <a:rPr lang="en-US" dirty="0" smtClean="0"/>
              <a:t>(implement field level projects)</a:t>
            </a:r>
          </a:p>
          <a:p>
            <a:pPr lvl="1"/>
            <a:endParaRPr lang="en-US" sz="2000" dirty="0" smtClean="0"/>
          </a:p>
          <a:p>
            <a:pPr lvl="1"/>
            <a:r>
              <a:rPr lang="en-US" sz="2000" dirty="0" smtClean="0"/>
              <a:t>Research </a:t>
            </a:r>
            <a:r>
              <a:rPr lang="en-US" dirty="0" smtClean="0"/>
              <a:t>(citizen science)</a:t>
            </a:r>
          </a:p>
          <a:p>
            <a:pPr lvl="1"/>
            <a:endParaRPr lang="en-US" sz="2000" dirty="0" smtClean="0"/>
          </a:p>
          <a:p>
            <a:pPr lvl="3"/>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533400"/>
            <a:ext cx="4191000" cy="461665"/>
          </a:xfrm>
          <a:prstGeom prst="rect">
            <a:avLst/>
          </a:prstGeom>
          <a:noFill/>
        </p:spPr>
        <p:txBody>
          <a:bodyPr wrap="square" rtlCol="0">
            <a:spAutoFit/>
          </a:bodyPr>
          <a:lstStyle/>
          <a:p>
            <a:pPr algn="ctr"/>
            <a:r>
              <a:rPr lang="en-US" sz="2400" b="1" dirty="0" smtClean="0"/>
              <a:t>Next Steps &amp; Processes</a:t>
            </a:r>
            <a:endParaRPr lang="en-US" sz="2400" b="1" dirty="0"/>
          </a:p>
        </p:txBody>
      </p:sp>
      <p:sp>
        <p:nvSpPr>
          <p:cNvPr id="3" name="TextBox 2"/>
          <p:cNvSpPr txBox="1"/>
          <p:nvPr/>
        </p:nvSpPr>
        <p:spPr>
          <a:xfrm>
            <a:off x="457200" y="1143000"/>
            <a:ext cx="6172200" cy="4524315"/>
          </a:xfrm>
          <a:prstGeom prst="rect">
            <a:avLst/>
          </a:prstGeom>
          <a:noFill/>
        </p:spPr>
        <p:txBody>
          <a:bodyPr wrap="square" rtlCol="0">
            <a:spAutoFit/>
          </a:bodyPr>
          <a:lstStyle/>
          <a:p>
            <a:pPr>
              <a:buFont typeface="Arial" charset="0"/>
              <a:buChar char="•"/>
            </a:pPr>
            <a:r>
              <a:rPr lang="en-US" sz="2400" dirty="0" smtClean="0"/>
              <a:t>Reunite partners &amp; interested  </a:t>
            </a:r>
          </a:p>
          <a:p>
            <a:r>
              <a:rPr lang="en-US" sz="2400" dirty="0" smtClean="0"/>
              <a:t>  organizations - Fall 2011.</a:t>
            </a:r>
          </a:p>
          <a:p>
            <a:endParaRPr lang="en-US" sz="2400" dirty="0" smtClean="0"/>
          </a:p>
          <a:p>
            <a:pPr>
              <a:buFont typeface="Arial" charset="0"/>
              <a:buChar char="•"/>
            </a:pPr>
            <a:r>
              <a:rPr lang="en-US" sz="2400" dirty="0" smtClean="0"/>
              <a:t>Develop  Strategic Plan – general ( fall- </a:t>
            </a:r>
          </a:p>
          <a:p>
            <a:r>
              <a:rPr lang="en-US" sz="2400" dirty="0" smtClean="0"/>
              <a:t>  winter 2011-12).</a:t>
            </a:r>
          </a:p>
          <a:p>
            <a:endParaRPr lang="en-US" sz="2400" dirty="0" smtClean="0"/>
          </a:p>
          <a:p>
            <a:pPr>
              <a:buFont typeface="Arial" charset="0"/>
              <a:buChar char="•"/>
            </a:pPr>
            <a:r>
              <a:rPr lang="en-US" sz="2400" dirty="0" smtClean="0"/>
              <a:t>Develop Annual Plan – specifics (fall/winter  </a:t>
            </a:r>
          </a:p>
          <a:p>
            <a:r>
              <a:rPr lang="en-US" sz="2400" dirty="0" smtClean="0"/>
              <a:t>  2011-12).</a:t>
            </a:r>
          </a:p>
          <a:p>
            <a:endParaRPr lang="en-US" sz="2400" dirty="0" smtClean="0"/>
          </a:p>
          <a:p>
            <a:pPr>
              <a:buFont typeface="Arial" charset="0"/>
              <a:buChar char="•"/>
            </a:pPr>
            <a:r>
              <a:rPr lang="en-US" sz="2400" dirty="0" smtClean="0"/>
              <a:t>Coordinate field projects and  </a:t>
            </a:r>
          </a:p>
          <a:p>
            <a:r>
              <a:rPr lang="en-US" sz="2400" dirty="0" smtClean="0"/>
              <a:t>  activities that support our mission (spring, </a:t>
            </a:r>
          </a:p>
          <a:p>
            <a:r>
              <a:rPr lang="en-US" sz="2400" dirty="0" smtClean="0"/>
              <a:t>  summer, fall 2012 &amp; beyond.</a:t>
            </a:r>
            <a:endParaRPr lang="en-US" sz="2400" dirty="0"/>
          </a:p>
        </p:txBody>
      </p:sp>
      <p:pic>
        <p:nvPicPr>
          <p:cNvPr id="3074" name="Picture 2"/>
          <p:cNvPicPr>
            <a:picLocks noChangeAspect="1" noChangeArrowheads="1"/>
          </p:cNvPicPr>
          <p:nvPr/>
        </p:nvPicPr>
        <p:blipFill>
          <a:blip r:embed="rId2" cstate="print"/>
          <a:srcRect/>
          <a:stretch>
            <a:fillRect/>
          </a:stretch>
        </p:blipFill>
        <p:spPr bwMode="auto">
          <a:xfrm>
            <a:off x="6629400" y="4800600"/>
            <a:ext cx="2339975" cy="157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143000"/>
            <a:ext cx="5562600" cy="369332"/>
          </a:xfrm>
          <a:prstGeom prst="rect">
            <a:avLst/>
          </a:prstGeom>
          <a:noFill/>
        </p:spPr>
        <p:txBody>
          <a:bodyPr wrap="square" rtlCol="0">
            <a:spAutoFit/>
          </a:bodyPr>
          <a:lstStyle/>
          <a:p>
            <a:r>
              <a:rPr lang="en-US" dirty="0" smtClean="0"/>
              <a:t>Impacts of Invasive Species (plant, animal, insect)</a:t>
            </a:r>
            <a:endParaRPr lang="en-US" dirty="0"/>
          </a:p>
        </p:txBody>
      </p:sp>
      <p:sp>
        <p:nvSpPr>
          <p:cNvPr id="3" name="Rectangle 2"/>
          <p:cNvSpPr/>
          <p:nvPr/>
        </p:nvSpPr>
        <p:spPr>
          <a:xfrm>
            <a:off x="304800" y="1828800"/>
            <a:ext cx="8458200" cy="3970318"/>
          </a:xfrm>
          <a:prstGeom prst="rect">
            <a:avLst/>
          </a:prstGeom>
        </p:spPr>
        <p:txBody>
          <a:bodyPr wrap="square">
            <a:spAutoFit/>
          </a:bodyPr>
          <a:lstStyle/>
          <a:p>
            <a:r>
              <a:rPr lang="en-US" b="1" i="1" dirty="0" smtClean="0"/>
              <a:t>On a global basis, invasive species are second only to habitat destruction as the greatest threat to native plants, animals and natural communities, such as forests, wetlands, streams, and ponds.</a:t>
            </a:r>
            <a:r>
              <a:rPr lang="en-US" b="1" dirty="0" smtClean="0"/>
              <a:t> </a:t>
            </a:r>
            <a:r>
              <a:rPr lang="en-US" dirty="0" smtClean="0"/>
              <a:t>In fact, experts estimate that invasive species have contributed to the population decline of 42% of threatened and endangered species in the U.S.</a:t>
            </a:r>
          </a:p>
          <a:p>
            <a:endParaRPr lang="en-US" dirty="0" smtClean="0"/>
          </a:p>
          <a:p>
            <a:r>
              <a:rPr lang="en-US" dirty="0" smtClean="0"/>
              <a:t>Many </a:t>
            </a:r>
            <a:r>
              <a:rPr lang="en-US" dirty="0" err="1" smtClean="0"/>
              <a:t>invasives</a:t>
            </a:r>
            <a:r>
              <a:rPr lang="en-US" dirty="0" smtClean="0"/>
              <a:t> also pose threats to agricultural areas, urban parks, yards, and roadsides. Some invasive species, such as West Nile virus, </a:t>
            </a:r>
            <a:r>
              <a:rPr lang="en-US" dirty="0" err="1" smtClean="0"/>
              <a:t>hydrilla</a:t>
            </a:r>
            <a:r>
              <a:rPr lang="en-US" dirty="0" smtClean="0"/>
              <a:t>, zebra mussel, and emerald ash borer, prey upon, displace or otherwise harm native species.</a:t>
            </a:r>
          </a:p>
          <a:p>
            <a:r>
              <a:rPr lang="en-US" dirty="0" smtClean="0"/>
              <a:t>Others compete directly with native species for nutrients, sunlight and space. </a:t>
            </a:r>
          </a:p>
          <a:p>
            <a:endParaRPr lang="en-US" dirty="0" smtClean="0"/>
          </a:p>
          <a:p>
            <a:r>
              <a:rPr lang="en-US" dirty="0" smtClean="0"/>
              <a:t>Invasive species can also alter ecosystem processes, transport disease, interfere with crop production, and cause disease in animals or humans. Invasive plants are often less valuable to animals for food and shelter, so they can reduce wildlife populations.</a:t>
            </a:r>
          </a:p>
        </p:txBody>
      </p:sp>
      <p:pic>
        <p:nvPicPr>
          <p:cNvPr id="2050" name="Picture 2" descr="http://datcpservices.wisconsin.gov/eab/articleassets/adul_small_WEB_200_x_200.jpg"/>
          <p:cNvPicPr>
            <a:picLocks noChangeAspect="1" noChangeArrowheads="1"/>
          </p:cNvPicPr>
          <p:nvPr/>
        </p:nvPicPr>
        <p:blipFill>
          <a:blip r:embed="rId2" cstate="print"/>
          <a:srcRect/>
          <a:stretch>
            <a:fillRect/>
          </a:stretch>
        </p:blipFill>
        <p:spPr bwMode="auto">
          <a:xfrm>
            <a:off x="7162800" y="457200"/>
            <a:ext cx="1428750" cy="142875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693</TotalTime>
  <Words>746</Words>
  <Application>Microsoft Office PowerPoint</Application>
  <PresentationFormat>On-screen Show (4:3)</PresentationFormat>
  <Paragraphs>152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Paper</vt:lpstr>
      <vt:lpstr>Saint Lawrence Eastern Lake Ontario Partnership for Regional Invasive Species Management</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The Nature Conservancy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Saint Lawrence Eastern Lake Ontario Partnership for Regional Invasive Species Management</dc:title>
  <dc:creator>Robert Williams</dc:creator>
  <cp:lastModifiedBy>Robert Williams</cp:lastModifiedBy>
  <cp:revision>51</cp:revision>
  <dcterms:created xsi:type="dcterms:W3CDTF">2011-08-15T11:33:01Z</dcterms:created>
  <dcterms:modified xsi:type="dcterms:W3CDTF">2011-09-19T16:06:29Z</dcterms:modified>
</cp:coreProperties>
</file>