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5" Type="http://schemas.openxmlformats.org/officeDocument/2006/relationships/image" Target="../media/image12.jpeg"/><Relationship Id="rId4" Type="http://schemas.openxmlformats.org/officeDocument/2006/relationships/image" Target="../media/image11.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5" Type="http://schemas.openxmlformats.org/officeDocument/2006/relationships/image" Target="../media/image12.jpeg"/><Relationship Id="rId4"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043CA5-5CA8-4493-A3CA-9AB074D1CB7E}" type="doc">
      <dgm:prSet loTypeId="urn:microsoft.com/office/officeart/2005/8/layout/cycle2" loCatId="cycle" qsTypeId="urn:microsoft.com/office/officeart/2005/8/quickstyle/simple1" qsCatId="simple" csTypeId="urn:microsoft.com/office/officeart/2005/8/colors/accent1_4" csCatId="accent1" phldr="1"/>
      <dgm:spPr/>
      <dgm:t>
        <a:bodyPr/>
        <a:lstStyle/>
        <a:p>
          <a:endParaRPr lang="en-US"/>
        </a:p>
      </dgm:t>
    </dgm:pt>
    <dgm:pt modelId="{F71F080A-55FD-4191-9288-CBA4595C64EB}">
      <dgm:prSet phldrT="[Text]"/>
      <dgm:spPr/>
      <dgm:t>
        <a:bodyPr/>
        <a:lstStyle/>
        <a:p>
          <a:pPr algn="ctr"/>
          <a:r>
            <a:rPr lang="en-US" b="1" dirty="0"/>
            <a:t>Organize Our PRISM</a:t>
          </a:r>
        </a:p>
      </dgm:t>
    </dgm:pt>
    <dgm:pt modelId="{0D5EB0BA-D4DD-4A89-BEDB-83460DAB2237}" type="parTrans" cxnId="{3D26D9D9-B8FE-435D-9FBC-8E2CF70A5C0F}">
      <dgm:prSet/>
      <dgm:spPr/>
      <dgm:t>
        <a:bodyPr/>
        <a:lstStyle/>
        <a:p>
          <a:pPr algn="ctr"/>
          <a:endParaRPr lang="en-US"/>
        </a:p>
      </dgm:t>
    </dgm:pt>
    <dgm:pt modelId="{262D79A9-1C6F-4828-8B9C-09571F683E52}" type="sibTrans" cxnId="{3D26D9D9-B8FE-435D-9FBC-8E2CF70A5C0F}">
      <dgm:prSet/>
      <dgm:spPr/>
      <dgm:t>
        <a:bodyPr/>
        <a:lstStyle/>
        <a:p>
          <a:pPr algn="ctr"/>
          <a:endParaRPr lang="en-US" dirty="0"/>
        </a:p>
      </dgm:t>
    </dgm:pt>
    <dgm:pt modelId="{B1E55B9C-6773-4D52-A0FA-EDA609996260}">
      <dgm:prSet phldrT="[Text]"/>
      <dgm:spPr/>
      <dgm:t>
        <a:bodyPr/>
        <a:lstStyle/>
        <a:p>
          <a:pPr algn="ctr"/>
          <a:r>
            <a:rPr lang="en-US" b="1" dirty="0"/>
            <a:t>Determine goals, objectives, priorities (VISION)</a:t>
          </a:r>
        </a:p>
      </dgm:t>
    </dgm:pt>
    <dgm:pt modelId="{0CA77C28-F5E6-4B34-AC4B-D42AF071240D}" type="parTrans" cxnId="{C99718F7-3AD0-44FE-BFE9-28E4073F5053}">
      <dgm:prSet/>
      <dgm:spPr/>
      <dgm:t>
        <a:bodyPr/>
        <a:lstStyle/>
        <a:p>
          <a:pPr algn="ctr"/>
          <a:endParaRPr lang="en-US"/>
        </a:p>
      </dgm:t>
    </dgm:pt>
    <dgm:pt modelId="{0CA5E026-B052-4E2F-8FAE-81FCD5DFF1D7}" type="sibTrans" cxnId="{C99718F7-3AD0-44FE-BFE9-28E4073F5053}">
      <dgm:prSet/>
      <dgm:spPr/>
      <dgm:t>
        <a:bodyPr/>
        <a:lstStyle/>
        <a:p>
          <a:pPr algn="ctr"/>
          <a:endParaRPr lang="en-US" dirty="0"/>
        </a:p>
      </dgm:t>
    </dgm:pt>
    <dgm:pt modelId="{792F5D81-FA7A-4ADE-BC13-7389E94A5883}">
      <dgm:prSet phldrT="[Text]" custT="1"/>
      <dgm:spPr/>
      <dgm:t>
        <a:bodyPr/>
        <a:lstStyle/>
        <a:p>
          <a:pPr algn="ctr"/>
          <a:r>
            <a:rPr lang="en-US" sz="1200" b="1" dirty="0">
              <a:solidFill>
                <a:srgbClr val="FF0000"/>
              </a:solidFill>
            </a:rPr>
            <a:t>Develop 5-year </a:t>
          </a:r>
          <a:r>
            <a:rPr lang="en-US" sz="1200" b="1" dirty="0" smtClean="0">
              <a:solidFill>
                <a:srgbClr val="FF0000"/>
              </a:solidFill>
            </a:rPr>
            <a:t>Strategic Plan</a:t>
          </a:r>
          <a:endParaRPr lang="en-US" sz="1200" b="1" dirty="0">
            <a:solidFill>
              <a:srgbClr val="FF0000"/>
            </a:solidFill>
          </a:endParaRPr>
        </a:p>
      </dgm:t>
    </dgm:pt>
    <dgm:pt modelId="{E52A301C-58E6-4375-8F7E-B9E0716F0539}" type="parTrans" cxnId="{E33EF001-C876-4943-A249-A12F7912ABA6}">
      <dgm:prSet/>
      <dgm:spPr/>
      <dgm:t>
        <a:bodyPr/>
        <a:lstStyle/>
        <a:p>
          <a:pPr algn="ctr"/>
          <a:endParaRPr lang="en-US"/>
        </a:p>
      </dgm:t>
    </dgm:pt>
    <dgm:pt modelId="{B855306A-EB45-4CC2-AD53-9D799FF3F2CB}" type="sibTrans" cxnId="{E33EF001-C876-4943-A249-A12F7912ABA6}">
      <dgm:prSet/>
      <dgm:spPr/>
      <dgm:t>
        <a:bodyPr/>
        <a:lstStyle/>
        <a:p>
          <a:pPr algn="ctr"/>
          <a:endParaRPr lang="en-US" dirty="0"/>
        </a:p>
      </dgm:t>
    </dgm:pt>
    <dgm:pt modelId="{C97E5FE0-5E04-4365-A512-E1BD70EB9154}">
      <dgm:prSet phldrT="[Text]"/>
      <dgm:spPr/>
      <dgm:t>
        <a:bodyPr/>
        <a:lstStyle/>
        <a:p>
          <a:pPr algn="ctr"/>
          <a:r>
            <a:rPr lang="en-US" baseline="0" dirty="0">
              <a:solidFill>
                <a:sysClr val="windowText" lastClr="000000"/>
              </a:solidFill>
            </a:rPr>
            <a:t>Identify Annual Work Initiatives</a:t>
          </a:r>
        </a:p>
      </dgm:t>
    </dgm:pt>
    <dgm:pt modelId="{28F05909-59B9-4FE4-89A2-F457942AF487}" type="parTrans" cxnId="{43570B74-043B-4B1A-91B3-94361F7C6340}">
      <dgm:prSet/>
      <dgm:spPr/>
      <dgm:t>
        <a:bodyPr/>
        <a:lstStyle/>
        <a:p>
          <a:pPr algn="ctr"/>
          <a:endParaRPr lang="en-US"/>
        </a:p>
      </dgm:t>
    </dgm:pt>
    <dgm:pt modelId="{89FB1EC3-4CFB-4B80-90CA-0AAEA153FCC6}" type="sibTrans" cxnId="{43570B74-043B-4B1A-91B3-94361F7C6340}">
      <dgm:prSet/>
      <dgm:spPr/>
      <dgm:t>
        <a:bodyPr/>
        <a:lstStyle/>
        <a:p>
          <a:pPr algn="ctr"/>
          <a:endParaRPr lang="en-US" dirty="0"/>
        </a:p>
      </dgm:t>
    </dgm:pt>
    <dgm:pt modelId="{275C7AE2-C48C-4978-9CF7-63F4923A2304}">
      <dgm:prSet phldrT="[Text]"/>
      <dgm:spPr/>
      <dgm:t>
        <a:bodyPr/>
        <a:lstStyle/>
        <a:p>
          <a:pPr algn="ctr"/>
          <a:r>
            <a:rPr lang="en-US" b="1" dirty="0"/>
            <a:t>Begin Implementing Initiatives</a:t>
          </a:r>
        </a:p>
      </dgm:t>
    </dgm:pt>
    <dgm:pt modelId="{51E2C0E0-C6A9-433D-95CE-8C6957D6B88C}" type="parTrans" cxnId="{B0CDA52E-7B8D-4FC3-BB7A-EC8AD31493DE}">
      <dgm:prSet/>
      <dgm:spPr/>
      <dgm:t>
        <a:bodyPr/>
        <a:lstStyle/>
        <a:p>
          <a:pPr algn="ctr"/>
          <a:endParaRPr lang="en-US"/>
        </a:p>
      </dgm:t>
    </dgm:pt>
    <dgm:pt modelId="{4896FA4A-2D05-4DDD-8EE9-4D0BA9771DC2}" type="sibTrans" cxnId="{B0CDA52E-7B8D-4FC3-BB7A-EC8AD31493DE}">
      <dgm:prSet/>
      <dgm:spPr/>
      <dgm:t>
        <a:bodyPr/>
        <a:lstStyle/>
        <a:p>
          <a:pPr algn="ctr"/>
          <a:endParaRPr lang="en-US" dirty="0"/>
        </a:p>
      </dgm:t>
    </dgm:pt>
    <dgm:pt modelId="{B0FCC219-0509-46AD-A2B0-8371F6EF3A72}">
      <dgm:prSet phldrT="[Text]"/>
      <dgm:spPr/>
      <dgm:t>
        <a:bodyPr/>
        <a:lstStyle/>
        <a:p>
          <a:pPr algn="ctr"/>
          <a:r>
            <a:rPr lang="en-US" b="1" i="0" baseline="0" dirty="0"/>
            <a:t>Measure</a:t>
          </a:r>
          <a:r>
            <a:rPr lang="en-US" b="1" i="0" dirty="0"/>
            <a:t> results</a:t>
          </a:r>
        </a:p>
      </dgm:t>
    </dgm:pt>
    <dgm:pt modelId="{5DD6CFB4-1476-411B-A202-3265EDE4020F}" type="parTrans" cxnId="{5EA2F4E6-3FB9-4CBC-A283-D55969809408}">
      <dgm:prSet/>
      <dgm:spPr/>
      <dgm:t>
        <a:bodyPr/>
        <a:lstStyle/>
        <a:p>
          <a:pPr algn="ctr"/>
          <a:endParaRPr lang="en-US"/>
        </a:p>
      </dgm:t>
    </dgm:pt>
    <dgm:pt modelId="{20AC4385-E998-46C3-B970-6A55F5F75987}" type="sibTrans" cxnId="{5EA2F4E6-3FB9-4CBC-A283-D55969809408}">
      <dgm:prSet/>
      <dgm:spPr/>
      <dgm:t>
        <a:bodyPr/>
        <a:lstStyle/>
        <a:p>
          <a:pPr algn="ctr"/>
          <a:endParaRPr lang="en-US" dirty="0"/>
        </a:p>
      </dgm:t>
    </dgm:pt>
    <dgm:pt modelId="{F5343AD9-1ED9-46D0-9D6E-D84BC12D8C8A}" type="pres">
      <dgm:prSet presAssocID="{ED043CA5-5CA8-4493-A3CA-9AB074D1CB7E}" presName="cycle" presStyleCnt="0">
        <dgm:presLayoutVars>
          <dgm:dir/>
          <dgm:resizeHandles val="exact"/>
        </dgm:presLayoutVars>
      </dgm:prSet>
      <dgm:spPr/>
      <dgm:t>
        <a:bodyPr/>
        <a:lstStyle/>
        <a:p>
          <a:endParaRPr lang="en-US"/>
        </a:p>
      </dgm:t>
    </dgm:pt>
    <dgm:pt modelId="{3FDA6BB4-D0EE-4420-B011-020A07F3F43F}" type="pres">
      <dgm:prSet presAssocID="{F71F080A-55FD-4191-9288-CBA4595C64EB}" presName="node" presStyleLbl="node1" presStyleIdx="0" presStyleCnt="6">
        <dgm:presLayoutVars>
          <dgm:bulletEnabled val="1"/>
        </dgm:presLayoutVars>
      </dgm:prSet>
      <dgm:spPr/>
      <dgm:t>
        <a:bodyPr/>
        <a:lstStyle/>
        <a:p>
          <a:endParaRPr lang="en-US"/>
        </a:p>
      </dgm:t>
    </dgm:pt>
    <dgm:pt modelId="{1B13ABFC-C962-4D50-BF25-B4B4A9FE0F1A}" type="pres">
      <dgm:prSet presAssocID="{262D79A9-1C6F-4828-8B9C-09571F683E52}" presName="sibTrans" presStyleLbl="sibTrans2D1" presStyleIdx="0" presStyleCnt="6"/>
      <dgm:spPr/>
      <dgm:t>
        <a:bodyPr/>
        <a:lstStyle/>
        <a:p>
          <a:endParaRPr lang="en-US"/>
        </a:p>
      </dgm:t>
    </dgm:pt>
    <dgm:pt modelId="{A34AADAD-FAAD-4CCA-A95C-4D394FDA894D}" type="pres">
      <dgm:prSet presAssocID="{262D79A9-1C6F-4828-8B9C-09571F683E52}" presName="connectorText" presStyleLbl="sibTrans2D1" presStyleIdx="0" presStyleCnt="6"/>
      <dgm:spPr/>
      <dgm:t>
        <a:bodyPr/>
        <a:lstStyle/>
        <a:p>
          <a:endParaRPr lang="en-US"/>
        </a:p>
      </dgm:t>
    </dgm:pt>
    <dgm:pt modelId="{A1F8B82C-4693-4070-AE75-9B52C3796A59}" type="pres">
      <dgm:prSet presAssocID="{B1E55B9C-6773-4D52-A0FA-EDA609996260}" presName="node" presStyleLbl="node1" presStyleIdx="1" presStyleCnt="6">
        <dgm:presLayoutVars>
          <dgm:bulletEnabled val="1"/>
        </dgm:presLayoutVars>
      </dgm:prSet>
      <dgm:spPr/>
      <dgm:t>
        <a:bodyPr/>
        <a:lstStyle/>
        <a:p>
          <a:endParaRPr lang="en-US"/>
        </a:p>
      </dgm:t>
    </dgm:pt>
    <dgm:pt modelId="{96693D4B-A588-4B3F-BCEB-203388AE7B51}" type="pres">
      <dgm:prSet presAssocID="{0CA5E026-B052-4E2F-8FAE-81FCD5DFF1D7}" presName="sibTrans" presStyleLbl="sibTrans2D1" presStyleIdx="1" presStyleCnt="6"/>
      <dgm:spPr/>
      <dgm:t>
        <a:bodyPr/>
        <a:lstStyle/>
        <a:p>
          <a:endParaRPr lang="en-US"/>
        </a:p>
      </dgm:t>
    </dgm:pt>
    <dgm:pt modelId="{C7FB849E-2492-4BDD-BF24-F52A5F3ACA91}" type="pres">
      <dgm:prSet presAssocID="{0CA5E026-B052-4E2F-8FAE-81FCD5DFF1D7}" presName="connectorText" presStyleLbl="sibTrans2D1" presStyleIdx="1" presStyleCnt="6"/>
      <dgm:spPr/>
      <dgm:t>
        <a:bodyPr/>
        <a:lstStyle/>
        <a:p>
          <a:endParaRPr lang="en-US"/>
        </a:p>
      </dgm:t>
    </dgm:pt>
    <dgm:pt modelId="{959F36E8-0F77-470E-A5EB-559F0D844450}" type="pres">
      <dgm:prSet presAssocID="{792F5D81-FA7A-4ADE-BC13-7389E94A5883}" presName="node" presStyleLbl="node1" presStyleIdx="2" presStyleCnt="6">
        <dgm:presLayoutVars>
          <dgm:bulletEnabled val="1"/>
        </dgm:presLayoutVars>
      </dgm:prSet>
      <dgm:spPr/>
      <dgm:t>
        <a:bodyPr/>
        <a:lstStyle/>
        <a:p>
          <a:endParaRPr lang="en-US"/>
        </a:p>
      </dgm:t>
    </dgm:pt>
    <dgm:pt modelId="{BA7802EB-5417-4F09-A8D0-820139051744}" type="pres">
      <dgm:prSet presAssocID="{B855306A-EB45-4CC2-AD53-9D799FF3F2CB}" presName="sibTrans" presStyleLbl="sibTrans2D1" presStyleIdx="2" presStyleCnt="6"/>
      <dgm:spPr/>
      <dgm:t>
        <a:bodyPr/>
        <a:lstStyle/>
        <a:p>
          <a:endParaRPr lang="en-US"/>
        </a:p>
      </dgm:t>
    </dgm:pt>
    <dgm:pt modelId="{17B095C5-2B4E-4F3D-A61A-18197E5C93CF}" type="pres">
      <dgm:prSet presAssocID="{B855306A-EB45-4CC2-AD53-9D799FF3F2CB}" presName="connectorText" presStyleLbl="sibTrans2D1" presStyleIdx="2" presStyleCnt="6"/>
      <dgm:spPr/>
      <dgm:t>
        <a:bodyPr/>
        <a:lstStyle/>
        <a:p>
          <a:endParaRPr lang="en-US"/>
        </a:p>
      </dgm:t>
    </dgm:pt>
    <dgm:pt modelId="{A3CE13E1-5ECA-4B88-A786-72C29DB16FA6}" type="pres">
      <dgm:prSet presAssocID="{C97E5FE0-5E04-4365-A512-E1BD70EB9154}" presName="node" presStyleLbl="node1" presStyleIdx="3" presStyleCnt="6">
        <dgm:presLayoutVars>
          <dgm:bulletEnabled val="1"/>
        </dgm:presLayoutVars>
      </dgm:prSet>
      <dgm:spPr/>
      <dgm:t>
        <a:bodyPr/>
        <a:lstStyle/>
        <a:p>
          <a:endParaRPr lang="en-US"/>
        </a:p>
      </dgm:t>
    </dgm:pt>
    <dgm:pt modelId="{27BAD693-3E0F-4807-89E2-B8FC70F32C9E}" type="pres">
      <dgm:prSet presAssocID="{89FB1EC3-4CFB-4B80-90CA-0AAEA153FCC6}" presName="sibTrans" presStyleLbl="sibTrans2D1" presStyleIdx="3" presStyleCnt="6"/>
      <dgm:spPr/>
      <dgm:t>
        <a:bodyPr/>
        <a:lstStyle/>
        <a:p>
          <a:endParaRPr lang="en-US"/>
        </a:p>
      </dgm:t>
    </dgm:pt>
    <dgm:pt modelId="{D14F09F4-99B4-45B0-9DAA-BE2516571157}" type="pres">
      <dgm:prSet presAssocID="{89FB1EC3-4CFB-4B80-90CA-0AAEA153FCC6}" presName="connectorText" presStyleLbl="sibTrans2D1" presStyleIdx="3" presStyleCnt="6"/>
      <dgm:spPr/>
      <dgm:t>
        <a:bodyPr/>
        <a:lstStyle/>
        <a:p>
          <a:endParaRPr lang="en-US"/>
        </a:p>
      </dgm:t>
    </dgm:pt>
    <dgm:pt modelId="{5FDADD5F-807A-476D-9BBC-90DEA6585A19}" type="pres">
      <dgm:prSet presAssocID="{275C7AE2-C48C-4978-9CF7-63F4923A2304}" presName="node" presStyleLbl="node1" presStyleIdx="4" presStyleCnt="6">
        <dgm:presLayoutVars>
          <dgm:bulletEnabled val="1"/>
        </dgm:presLayoutVars>
      </dgm:prSet>
      <dgm:spPr/>
      <dgm:t>
        <a:bodyPr/>
        <a:lstStyle/>
        <a:p>
          <a:endParaRPr lang="en-US"/>
        </a:p>
      </dgm:t>
    </dgm:pt>
    <dgm:pt modelId="{5B260397-1779-48F6-A93F-20A2A94B7ADD}" type="pres">
      <dgm:prSet presAssocID="{4896FA4A-2D05-4DDD-8EE9-4D0BA9771DC2}" presName="sibTrans" presStyleLbl="sibTrans2D1" presStyleIdx="4" presStyleCnt="6"/>
      <dgm:spPr/>
      <dgm:t>
        <a:bodyPr/>
        <a:lstStyle/>
        <a:p>
          <a:endParaRPr lang="en-US"/>
        </a:p>
      </dgm:t>
    </dgm:pt>
    <dgm:pt modelId="{22A674ED-BA03-49BB-807F-65ACF61471DC}" type="pres">
      <dgm:prSet presAssocID="{4896FA4A-2D05-4DDD-8EE9-4D0BA9771DC2}" presName="connectorText" presStyleLbl="sibTrans2D1" presStyleIdx="4" presStyleCnt="6"/>
      <dgm:spPr/>
      <dgm:t>
        <a:bodyPr/>
        <a:lstStyle/>
        <a:p>
          <a:endParaRPr lang="en-US"/>
        </a:p>
      </dgm:t>
    </dgm:pt>
    <dgm:pt modelId="{043B1727-6A51-451C-9DF6-77C2FEEDAD29}" type="pres">
      <dgm:prSet presAssocID="{B0FCC219-0509-46AD-A2B0-8371F6EF3A72}" presName="node" presStyleLbl="node1" presStyleIdx="5" presStyleCnt="6">
        <dgm:presLayoutVars>
          <dgm:bulletEnabled val="1"/>
        </dgm:presLayoutVars>
      </dgm:prSet>
      <dgm:spPr/>
      <dgm:t>
        <a:bodyPr/>
        <a:lstStyle/>
        <a:p>
          <a:endParaRPr lang="en-US"/>
        </a:p>
      </dgm:t>
    </dgm:pt>
    <dgm:pt modelId="{0B1169D4-0B9B-4C3D-90E2-9D6278956B89}" type="pres">
      <dgm:prSet presAssocID="{20AC4385-E998-46C3-B970-6A55F5F75987}" presName="sibTrans" presStyleLbl="sibTrans2D1" presStyleIdx="5" presStyleCnt="6"/>
      <dgm:spPr/>
      <dgm:t>
        <a:bodyPr/>
        <a:lstStyle/>
        <a:p>
          <a:endParaRPr lang="en-US"/>
        </a:p>
      </dgm:t>
    </dgm:pt>
    <dgm:pt modelId="{64A78256-6625-4DCA-86FC-490D7F77E7B1}" type="pres">
      <dgm:prSet presAssocID="{20AC4385-E998-46C3-B970-6A55F5F75987}" presName="connectorText" presStyleLbl="sibTrans2D1" presStyleIdx="5" presStyleCnt="6"/>
      <dgm:spPr/>
      <dgm:t>
        <a:bodyPr/>
        <a:lstStyle/>
        <a:p>
          <a:endParaRPr lang="en-US"/>
        </a:p>
      </dgm:t>
    </dgm:pt>
  </dgm:ptLst>
  <dgm:cxnLst>
    <dgm:cxn modelId="{158F7165-055D-4285-96E0-9F884BA01227}" type="presOf" srcId="{792F5D81-FA7A-4ADE-BC13-7389E94A5883}" destId="{959F36E8-0F77-470E-A5EB-559F0D844450}" srcOrd="0" destOrd="0" presId="urn:microsoft.com/office/officeart/2005/8/layout/cycle2"/>
    <dgm:cxn modelId="{B0CDA52E-7B8D-4FC3-BB7A-EC8AD31493DE}" srcId="{ED043CA5-5CA8-4493-A3CA-9AB074D1CB7E}" destId="{275C7AE2-C48C-4978-9CF7-63F4923A2304}" srcOrd="4" destOrd="0" parTransId="{51E2C0E0-C6A9-433D-95CE-8C6957D6B88C}" sibTransId="{4896FA4A-2D05-4DDD-8EE9-4D0BA9771DC2}"/>
    <dgm:cxn modelId="{AF171A0D-1B8E-4051-85B3-C9A54BF30A87}" type="presOf" srcId="{262D79A9-1C6F-4828-8B9C-09571F683E52}" destId="{1B13ABFC-C962-4D50-BF25-B4B4A9FE0F1A}" srcOrd="0" destOrd="0" presId="urn:microsoft.com/office/officeart/2005/8/layout/cycle2"/>
    <dgm:cxn modelId="{185D8165-B206-4810-870D-0EC35E5BBA86}" type="presOf" srcId="{B0FCC219-0509-46AD-A2B0-8371F6EF3A72}" destId="{043B1727-6A51-451C-9DF6-77C2FEEDAD29}" srcOrd="0" destOrd="0" presId="urn:microsoft.com/office/officeart/2005/8/layout/cycle2"/>
    <dgm:cxn modelId="{6D2C5D42-20EF-496F-AE19-1F57E39B3422}" type="presOf" srcId="{89FB1EC3-4CFB-4B80-90CA-0AAEA153FCC6}" destId="{27BAD693-3E0F-4807-89E2-B8FC70F32C9E}" srcOrd="0" destOrd="0" presId="urn:microsoft.com/office/officeart/2005/8/layout/cycle2"/>
    <dgm:cxn modelId="{5E4B976F-B07D-4CDA-B1C5-584C0FD505A8}" type="presOf" srcId="{C97E5FE0-5E04-4365-A512-E1BD70EB9154}" destId="{A3CE13E1-5ECA-4B88-A786-72C29DB16FA6}" srcOrd="0" destOrd="0" presId="urn:microsoft.com/office/officeart/2005/8/layout/cycle2"/>
    <dgm:cxn modelId="{A3D86DD3-12B1-4DE6-9CB7-A8F32D0918C7}" type="presOf" srcId="{B855306A-EB45-4CC2-AD53-9D799FF3F2CB}" destId="{BA7802EB-5417-4F09-A8D0-820139051744}" srcOrd="0" destOrd="0" presId="urn:microsoft.com/office/officeart/2005/8/layout/cycle2"/>
    <dgm:cxn modelId="{390FD207-3764-4C27-8F97-8BBEAFEB61B3}" type="presOf" srcId="{20AC4385-E998-46C3-B970-6A55F5F75987}" destId="{64A78256-6625-4DCA-86FC-490D7F77E7B1}" srcOrd="1" destOrd="0" presId="urn:microsoft.com/office/officeart/2005/8/layout/cycle2"/>
    <dgm:cxn modelId="{E33EF001-C876-4943-A249-A12F7912ABA6}" srcId="{ED043CA5-5CA8-4493-A3CA-9AB074D1CB7E}" destId="{792F5D81-FA7A-4ADE-BC13-7389E94A5883}" srcOrd="2" destOrd="0" parTransId="{E52A301C-58E6-4375-8F7E-B9E0716F0539}" sibTransId="{B855306A-EB45-4CC2-AD53-9D799FF3F2CB}"/>
    <dgm:cxn modelId="{396A487C-034B-49F2-A871-937C04436D4E}" type="presOf" srcId="{262D79A9-1C6F-4828-8B9C-09571F683E52}" destId="{A34AADAD-FAAD-4CCA-A95C-4D394FDA894D}" srcOrd="1" destOrd="0" presId="urn:microsoft.com/office/officeart/2005/8/layout/cycle2"/>
    <dgm:cxn modelId="{FDD369DF-95AC-4902-8837-EBBF421774AF}" type="presOf" srcId="{ED043CA5-5CA8-4493-A3CA-9AB074D1CB7E}" destId="{F5343AD9-1ED9-46D0-9D6E-D84BC12D8C8A}" srcOrd="0" destOrd="0" presId="urn:microsoft.com/office/officeart/2005/8/layout/cycle2"/>
    <dgm:cxn modelId="{EF8C8066-CD0B-4BA3-B926-2FC8BDF35192}" type="presOf" srcId="{0CA5E026-B052-4E2F-8FAE-81FCD5DFF1D7}" destId="{96693D4B-A588-4B3F-BCEB-203388AE7B51}" srcOrd="0" destOrd="0" presId="urn:microsoft.com/office/officeart/2005/8/layout/cycle2"/>
    <dgm:cxn modelId="{1EC32A4E-FA3C-423B-B0D6-1F0784558AAE}" type="presOf" srcId="{4896FA4A-2D05-4DDD-8EE9-4D0BA9771DC2}" destId="{5B260397-1779-48F6-A93F-20A2A94B7ADD}" srcOrd="0" destOrd="0" presId="urn:microsoft.com/office/officeart/2005/8/layout/cycle2"/>
    <dgm:cxn modelId="{3BD44BAA-98D2-46B4-8F84-F942B1FE1E86}" type="presOf" srcId="{89FB1EC3-4CFB-4B80-90CA-0AAEA153FCC6}" destId="{D14F09F4-99B4-45B0-9DAA-BE2516571157}" srcOrd="1" destOrd="0" presId="urn:microsoft.com/office/officeart/2005/8/layout/cycle2"/>
    <dgm:cxn modelId="{28E64A26-6211-440D-9EE8-50F9974B1CF3}" type="presOf" srcId="{275C7AE2-C48C-4978-9CF7-63F4923A2304}" destId="{5FDADD5F-807A-476D-9BBC-90DEA6585A19}" srcOrd="0" destOrd="0" presId="urn:microsoft.com/office/officeart/2005/8/layout/cycle2"/>
    <dgm:cxn modelId="{CE8290CD-A697-4A25-ADF3-2CDC7DB6A74A}" type="presOf" srcId="{B855306A-EB45-4CC2-AD53-9D799FF3F2CB}" destId="{17B095C5-2B4E-4F3D-A61A-18197E5C93CF}" srcOrd="1" destOrd="0" presId="urn:microsoft.com/office/officeart/2005/8/layout/cycle2"/>
    <dgm:cxn modelId="{C99718F7-3AD0-44FE-BFE9-28E4073F5053}" srcId="{ED043CA5-5CA8-4493-A3CA-9AB074D1CB7E}" destId="{B1E55B9C-6773-4D52-A0FA-EDA609996260}" srcOrd="1" destOrd="0" parTransId="{0CA77C28-F5E6-4B34-AC4B-D42AF071240D}" sibTransId="{0CA5E026-B052-4E2F-8FAE-81FCD5DFF1D7}"/>
    <dgm:cxn modelId="{CEDE1C79-6E7E-4FE5-963A-F7140221F0D5}" type="presOf" srcId="{20AC4385-E998-46C3-B970-6A55F5F75987}" destId="{0B1169D4-0B9B-4C3D-90E2-9D6278956B89}" srcOrd="0" destOrd="0" presId="urn:microsoft.com/office/officeart/2005/8/layout/cycle2"/>
    <dgm:cxn modelId="{3D26D9D9-B8FE-435D-9FBC-8E2CF70A5C0F}" srcId="{ED043CA5-5CA8-4493-A3CA-9AB074D1CB7E}" destId="{F71F080A-55FD-4191-9288-CBA4595C64EB}" srcOrd="0" destOrd="0" parTransId="{0D5EB0BA-D4DD-4A89-BEDB-83460DAB2237}" sibTransId="{262D79A9-1C6F-4828-8B9C-09571F683E52}"/>
    <dgm:cxn modelId="{85950B47-6BD6-483D-BB25-2E79A7763816}" type="presOf" srcId="{4896FA4A-2D05-4DDD-8EE9-4D0BA9771DC2}" destId="{22A674ED-BA03-49BB-807F-65ACF61471DC}" srcOrd="1" destOrd="0" presId="urn:microsoft.com/office/officeart/2005/8/layout/cycle2"/>
    <dgm:cxn modelId="{81101B9D-368C-47CA-A8B5-52EA709BEDE9}" type="presOf" srcId="{B1E55B9C-6773-4D52-A0FA-EDA609996260}" destId="{A1F8B82C-4693-4070-AE75-9B52C3796A59}" srcOrd="0" destOrd="0" presId="urn:microsoft.com/office/officeart/2005/8/layout/cycle2"/>
    <dgm:cxn modelId="{BD5660A0-205A-425E-A1C3-19E06FE583E6}" type="presOf" srcId="{0CA5E026-B052-4E2F-8FAE-81FCD5DFF1D7}" destId="{C7FB849E-2492-4BDD-BF24-F52A5F3ACA91}" srcOrd="1" destOrd="0" presId="urn:microsoft.com/office/officeart/2005/8/layout/cycle2"/>
    <dgm:cxn modelId="{43570B74-043B-4B1A-91B3-94361F7C6340}" srcId="{ED043CA5-5CA8-4493-A3CA-9AB074D1CB7E}" destId="{C97E5FE0-5E04-4365-A512-E1BD70EB9154}" srcOrd="3" destOrd="0" parTransId="{28F05909-59B9-4FE4-89A2-F457942AF487}" sibTransId="{89FB1EC3-4CFB-4B80-90CA-0AAEA153FCC6}"/>
    <dgm:cxn modelId="{38B7E1EF-CD55-4364-A312-CC7EA7F512E8}" type="presOf" srcId="{F71F080A-55FD-4191-9288-CBA4595C64EB}" destId="{3FDA6BB4-D0EE-4420-B011-020A07F3F43F}" srcOrd="0" destOrd="0" presId="urn:microsoft.com/office/officeart/2005/8/layout/cycle2"/>
    <dgm:cxn modelId="{5EA2F4E6-3FB9-4CBC-A283-D55969809408}" srcId="{ED043CA5-5CA8-4493-A3CA-9AB074D1CB7E}" destId="{B0FCC219-0509-46AD-A2B0-8371F6EF3A72}" srcOrd="5" destOrd="0" parTransId="{5DD6CFB4-1476-411B-A202-3265EDE4020F}" sibTransId="{20AC4385-E998-46C3-B970-6A55F5F75987}"/>
    <dgm:cxn modelId="{0073F41D-0471-403A-AD1A-506978A41B72}" type="presParOf" srcId="{F5343AD9-1ED9-46D0-9D6E-D84BC12D8C8A}" destId="{3FDA6BB4-D0EE-4420-B011-020A07F3F43F}" srcOrd="0" destOrd="0" presId="urn:microsoft.com/office/officeart/2005/8/layout/cycle2"/>
    <dgm:cxn modelId="{42A5ABA2-DD84-4304-868D-355EAC54A489}" type="presParOf" srcId="{F5343AD9-1ED9-46D0-9D6E-D84BC12D8C8A}" destId="{1B13ABFC-C962-4D50-BF25-B4B4A9FE0F1A}" srcOrd="1" destOrd="0" presId="urn:microsoft.com/office/officeart/2005/8/layout/cycle2"/>
    <dgm:cxn modelId="{06CB1914-AF14-4058-88EF-DAA14B78CAFD}" type="presParOf" srcId="{1B13ABFC-C962-4D50-BF25-B4B4A9FE0F1A}" destId="{A34AADAD-FAAD-4CCA-A95C-4D394FDA894D}" srcOrd="0" destOrd="0" presId="urn:microsoft.com/office/officeart/2005/8/layout/cycle2"/>
    <dgm:cxn modelId="{2F0E796B-9788-4DC9-A072-90677407E84F}" type="presParOf" srcId="{F5343AD9-1ED9-46D0-9D6E-D84BC12D8C8A}" destId="{A1F8B82C-4693-4070-AE75-9B52C3796A59}" srcOrd="2" destOrd="0" presId="urn:microsoft.com/office/officeart/2005/8/layout/cycle2"/>
    <dgm:cxn modelId="{A16C9F34-C268-4FDB-845D-5FBE8C3E58C1}" type="presParOf" srcId="{F5343AD9-1ED9-46D0-9D6E-D84BC12D8C8A}" destId="{96693D4B-A588-4B3F-BCEB-203388AE7B51}" srcOrd="3" destOrd="0" presId="urn:microsoft.com/office/officeart/2005/8/layout/cycle2"/>
    <dgm:cxn modelId="{8752251A-3A0C-4031-AF65-BB453B79D9F9}" type="presParOf" srcId="{96693D4B-A588-4B3F-BCEB-203388AE7B51}" destId="{C7FB849E-2492-4BDD-BF24-F52A5F3ACA91}" srcOrd="0" destOrd="0" presId="urn:microsoft.com/office/officeart/2005/8/layout/cycle2"/>
    <dgm:cxn modelId="{6E7CD86A-C4DC-46F0-AB1A-686C8589527B}" type="presParOf" srcId="{F5343AD9-1ED9-46D0-9D6E-D84BC12D8C8A}" destId="{959F36E8-0F77-470E-A5EB-559F0D844450}" srcOrd="4" destOrd="0" presId="urn:microsoft.com/office/officeart/2005/8/layout/cycle2"/>
    <dgm:cxn modelId="{8273270C-7B6A-4FF3-A664-7FCBD48ED3DB}" type="presParOf" srcId="{F5343AD9-1ED9-46D0-9D6E-D84BC12D8C8A}" destId="{BA7802EB-5417-4F09-A8D0-820139051744}" srcOrd="5" destOrd="0" presId="urn:microsoft.com/office/officeart/2005/8/layout/cycle2"/>
    <dgm:cxn modelId="{53E05099-47CC-4611-8A4A-7EED3A6CFEC0}" type="presParOf" srcId="{BA7802EB-5417-4F09-A8D0-820139051744}" destId="{17B095C5-2B4E-4F3D-A61A-18197E5C93CF}" srcOrd="0" destOrd="0" presId="urn:microsoft.com/office/officeart/2005/8/layout/cycle2"/>
    <dgm:cxn modelId="{F682F39C-681E-40FA-892B-4E5DD199DDB9}" type="presParOf" srcId="{F5343AD9-1ED9-46D0-9D6E-D84BC12D8C8A}" destId="{A3CE13E1-5ECA-4B88-A786-72C29DB16FA6}" srcOrd="6" destOrd="0" presId="urn:microsoft.com/office/officeart/2005/8/layout/cycle2"/>
    <dgm:cxn modelId="{42A46A7D-B118-4EEA-867E-2831EFD24EAA}" type="presParOf" srcId="{F5343AD9-1ED9-46D0-9D6E-D84BC12D8C8A}" destId="{27BAD693-3E0F-4807-89E2-B8FC70F32C9E}" srcOrd="7" destOrd="0" presId="urn:microsoft.com/office/officeart/2005/8/layout/cycle2"/>
    <dgm:cxn modelId="{D869A849-20D4-40EB-90A5-E5E631915766}" type="presParOf" srcId="{27BAD693-3E0F-4807-89E2-B8FC70F32C9E}" destId="{D14F09F4-99B4-45B0-9DAA-BE2516571157}" srcOrd="0" destOrd="0" presId="urn:microsoft.com/office/officeart/2005/8/layout/cycle2"/>
    <dgm:cxn modelId="{89A3738E-3645-47D4-8BE9-D1A4AAE3AF31}" type="presParOf" srcId="{F5343AD9-1ED9-46D0-9D6E-D84BC12D8C8A}" destId="{5FDADD5F-807A-476D-9BBC-90DEA6585A19}" srcOrd="8" destOrd="0" presId="urn:microsoft.com/office/officeart/2005/8/layout/cycle2"/>
    <dgm:cxn modelId="{739A201E-B688-40F2-8066-88A69D8340DA}" type="presParOf" srcId="{F5343AD9-1ED9-46D0-9D6E-D84BC12D8C8A}" destId="{5B260397-1779-48F6-A93F-20A2A94B7ADD}" srcOrd="9" destOrd="0" presId="urn:microsoft.com/office/officeart/2005/8/layout/cycle2"/>
    <dgm:cxn modelId="{4F45844D-1631-4CA3-A55D-C8D03637803F}" type="presParOf" srcId="{5B260397-1779-48F6-A93F-20A2A94B7ADD}" destId="{22A674ED-BA03-49BB-807F-65ACF61471DC}" srcOrd="0" destOrd="0" presId="urn:microsoft.com/office/officeart/2005/8/layout/cycle2"/>
    <dgm:cxn modelId="{5ED54CC1-21B6-4BD0-BC50-DA7FC683D4D0}" type="presParOf" srcId="{F5343AD9-1ED9-46D0-9D6E-D84BC12D8C8A}" destId="{043B1727-6A51-451C-9DF6-77C2FEEDAD29}" srcOrd="10" destOrd="0" presId="urn:microsoft.com/office/officeart/2005/8/layout/cycle2"/>
    <dgm:cxn modelId="{091C61D2-5ADE-4263-BCBF-49064DAA097F}" type="presParOf" srcId="{F5343AD9-1ED9-46D0-9D6E-D84BC12D8C8A}" destId="{0B1169D4-0B9B-4C3D-90E2-9D6278956B89}" srcOrd="11" destOrd="0" presId="urn:microsoft.com/office/officeart/2005/8/layout/cycle2"/>
    <dgm:cxn modelId="{7001A238-7981-41DE-9D7F-6A09C9CB6DFE}" type="presParOf" srcId="{0B1169D4-0B9B-4C3D-90E2-9D6278956B89}" destId="{64A78256-6625-4DCA-86FC-490D7F77E7B1}"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F3C0C6-F571-460D-8B48-7941EFE7F3E8}"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7E4178E2-E411-4B4D-A271-1C4F67329D36}">
      <dgm:prSet phldrT="[Text]" custT="1"/>
      <dgm:spPr/>
      <dgm:t>
        <a:bodyPr/>
        <a:lstStyle/>
        <a:p>
          <a:r>
            <a:rPr lang="en-US" sz="1400" dirty="0" smtClean="0"/>
            <a:t>General Consensus on Framework</a:t>
          </a:r>
          <a:endParaRPr lang="en-US" sz="1400" dirty="0"/>
        </a:p>
      </dgm:t>
    </dgm:pt>
    <dgm:pt modelId="{041BD46D-9CFC-43C3-963E-8C5B3D449578}" type="parTrans" cxnId="{6647772D-DA17-4B38-9D3C-2C5053C1996C}">
      <dgm:prSet/>
      <dgm:spPr/>
      <dgm:t>
        <a:bodyPr/>
        <a:lstStyle/>
        <a:p>
          <a:endParaRPr lang="en-US"/>
        </a:p>
      </dgm:t>
    </dgm:pt>
    <dgm:pt modelId="{D2ED81C1-AF31-405D-BE91-A4A7C2C13CA1}" type="sibTrans" cxnId="{6647772D-DA17-4B38-9D3C-2C5053C1996C}">
      <dgm:prSet/>
      <dgm:spPr/>
      <dgm:t>
        <a:bodyPr/>
        <a:lstStyle/>
        <a:p>
          <a:endParaRPr lang="en-US"/>
        </a:p>
      </dgm:t>
    </dgm:pt>
    <dgm:pt modelId="{4626B069-71F0-4F04-B277-5D6D5B10E549}">
      <dgm:prSet phldrT="[Text]" custT="1"/>
      <dgm:spPr/>
      <dgm:t>
        <a:bodyPr/>
        <a:lstStyle/>
        <a:p>
          <a:r>
            <a:rPr lang="en-US" sz="1100" dirty="0" smtClean="0"/>
            <a:t>Comments &amp; Suggestions</a:t>
          </a:r>
          <a:endParaRPr lang="en-US" sz="1100" dirty="0"/>
        </a:p>
      </dgm:t>
    </dgm:pt>
    <dgm:pt modelId="{5BC7DF8B-437B-426C-B4D3-33AA5CB5DF81}" type="parTrans" cxnId="{EA5A7E8B-BC50-46D4-8850-C4BC9621BE12}">
      <dgm:prSet/>
      <dgm:spPr/>
      <dgm:t>
        <a:bodyPr/>
        <a:lstStyle/>
        <a:p>
          <a:endParaRPr lang="en-US"/>
        </a:p>
      </dgm:t>
    </dgm:pt>
    <dgm:pt modelId="{F32F7DA9-C937-4B2A-B1FA-5474ED8AD09E}" type="sibTrans" cxnId="{EA5A7E8B-BC50-46D4-8850-C4BC9621BE12}">
      <dgm:prSet/>
      <dgm:spPr/>
      <dgm:t>
        <a:bodyPr/>
        <a:lstStyle/>
        <a:p>
          <a:endParaRPr lang="en-US"/>
        </a:p>
      </dgm:t>
    </dgm:pt>
    <dgm:pt modelId="{C65B4DF2-8F3A-4ADE-AD65-8E36C4336452}">
      <dgm:prSet phldrT="[Text]"/>
      <dgm:spPr/>
      <dgm:t>
        <a:bodyPr/>
        <a:lstStyle/>
        <a:p>
          <a:r>
            <a:rPr lang="en-US" dirty="0" smtClean="0"/>
            <a:t>Need to Develop Operational Guidelines</a:t>
          </a:r>
          <a:endParaRPr lang="en-US" dirty="0"/>
        </a:p>
      </dgm:t>
    </dgm:pt>
    <dgm:pt modelId="{F08CCC46-AFB4-4A61-A1F0-BDEB4DE9590D}" type="parTrans" cxnId="{3C537086-9CF4-49C9-8B0B-29F725555032}">
      <dgm:prSet/>
      <dgm:spPr/>
      <dgm:t>
        <a:bodyPr/>
        <a:lstStyle/>
        <a:p>
          <a:endParaRPr lang="en-US"/>
        </a:p>
      </dgm:t>
    </dgm:pt>
    <dgm:pt modelId="{D8B06F3B-D1ED-4A09-9BE4-0188CEDA67B6}" type="sibTrans" cxnId="{3C537086-9CF4-49C9-8B0B-29F725555032}">
      <dgm:prSet/>
      <dgm:spPr/>
      <dgm:t>
        <a:bodyPr/>
        <a:lstStyle/>
        <a:p>
          <a:endParaRPr lang="en-US"/>
        </a:p>
      </dgm:t>
    </dgm:pt>
    <dgm:pt modelId="{9FCDA348-A8CD-4F7A-8F95-4D679EBE8351}">
      <dgm:prSet phldrT="[Text]"/>
      <dgm:spPr/>
      <dgm:t>
        <a:bodyPr/>
        <a:lstStyle/>
        <a:p>
          <a:r>
            <a:rPr lang="en-US" dirty="0" smtClean="0"/>
            <a:t>Should we use the sample provided as a </a:t>
          </a:r>
          <a:r>
            <a:rPr lang="en-US" u="sng" dirty="0" smtClean="0"/>
            <a:t>template </a:t>
          </a:r>
          <a:r>
            <a:rPr lang="en-US" dirty="0" smtClean="0"/>
            <a:t>or re-invent the wheel ?</a:t>
          </a:r>
          <a:endParaRPr lang="en-US" dirty="0"/>
        </a:p>
      </dgm:t>
    </dgm:pt>
    <dgm:pt modelId="{1B630AAB-DEB2-43D7-AE7D-46919D0C9A0C}" type="parTrans" cxnId="{53EA3AB8-1B2E-4A22-B277-B64B601A6DB5}">
      <dgm:prSet/>
      <dgm:spPr/>
      <dgm:t>
        <a:bodyPr/>
        <a:lstStyle/>
        <a:p>
          <a:endParaRPr lang="en-US"/>
        </a:p>
      </dgm:t>
    </dgm:pt>
    <dgm:pt modelId="{17B50A3F-4B8C-4E77-B50B-070A81E9D307}" type="sibTrans" cxnId="{53EA3AB8-1B2E-4A22-B277-B64B601A6DB5}">
      <dgm:prSet/>
      <dgm:spPr/>
      <dgm:t>
        <a:bodyPr/>
        <a:lstStyle/>
        <a:p>
          <a:endParaRPr lang="en-US"/>
        </a:p>
      </dgm:t>
    </dgm:pt>
    <dgm:pt modelId="{FFC92AAB-B83E-4F8D-B842-475F04DAE88D}">
      <dgm:prSet phldrT="[Text]"/>
      <dgm:spPr/>
      <dgm:t>
        <a:bodyPr/>
        <a:lstStyle/>
        <a:p>
          <a:r>
            <a:rPr lang="en-US" dirty="0" smtClean="0"/>
            <a:t>Adopt</a:t>
          </a:r>
          <a:endParaRPr lang="en-US" dirty="0"/>
        </a:p>
      </dgm:t>
    </dgm:pt>
    <dgm:pt modelId="{0729BD79-E37C-4894-B31D-B8B9AC44E5CD}" type="parTrans" cxnId="{A7CC6585-9A49-4050-95F2-0C5A3A703431}">
      <dgm:prSet/>
      <dgm:spPr/>
      <dgm:t>
        <a:bodyPr/>
        <a:lstStyle/>
        <a:p>
          <a:endParaRPr lang="en-US"/>
        </a:p>
      </dgm:t>
    </dgm:pt>
    <dgm:pt modelId="{E7BDE1B2-E75C-41F2-83D3-E86D7ED3549F}" type="sibTrans" cxnId="{A7CC6585-9A49-4050-95F2-0C5A3A703431}">
      <dgm:prSet/>
      <dgm:spPr/>
      <dgm:t>
        <a:bodyPr/>
        <a:lstStyle/>
        <a:p>
          <a:endParaRPr lang="en-US"/>
        </a:p>
      </dgm:t>
    </dgm:pt>
    <dgm:pt modelId="{24E3D971-62AA-4AB7-9B4B-C11FDE07A9E7}">
      <dgm:prSet phldrT="[Text]"/>
      <dgm:spPr/>
      <dgm:t>
        <a:bodyPr/>
        <a:lstStyle/>
        <a:p>
          <a:r>
            <a:rPr lang="en-US" dirty="0" smtClean="0"/>
            <a:t>Strategic Plan Development</a:t>
          </a:r>
          <a:endParaRPr lang="en-US" dirty="0"/>
        </a:p>
      </dgm:t>
    </dgm:pt>
    <dgm:pt modelId="{52FDC0B8-974B-453E-B647-ED7A85D40235}" type="parTrans" cxnId="{3D3C9068-1511-4F40-AE5E-AFA709197125}">
      <dgm:prSet/>
      <dgm:spPr/>
      <dgm:t>
        <a:bodyPr/>
        <a:lstStyle/>
        <a:p>
          <a:endParaRPr lang="en-US"/>
        </a:p>
      </dgm:t>
    </dgm:pt>
    <dgm:pt modelId="{323CC009-195D-48F7-8D64-62091BFFB4B9}" type="sibTrans" cxnId="{3D3C9068-1511-4F40-AE5E-AFA709197125}">
      <dgm:prSet/>
      <dgm:spPr/>
      <dgm:t>
        <a:bodyPr/>
        <a:lstStyle/>
        <a:p>
          <a:endParaRPr lang="en-US"/>
        </a:p>
      </dgm:t>
    </dgm:pt>
    <dgm:pt modelId="{49F7DAE6-333A-4962-88C7-BFF8D153E14C}">
      <dgm:prSet phldrT="[Text]"/>
      <dgm:spPr/>
      <dgm:t>
        <a:bodyPr/>
        <a:lstStyle/>
        <a:p>
          <a:r>
            <a:rPr lang="en-US" dirty="0" smtClean="0"/>
            <a:t>Hire Professional Facilitator (</a:t>
          </a:r>
          <a:r>
            <a:rPr lang="en-US" i="1" dirty="0" smtClean="0"/>
            <a:t>perhaps with Invasive Species Background</a:t>
          </a:r>
          <a:r>
            <a:rPr lang="en-US" dirty="0" smtClean="0"/>
            <a:t>)</a:t>
          </a:r>
          <a:endParaRPr lang="en-US" dirty="0"/>
        </a:p>
      </dgm:t>
    </dgm:pt>
    <dgm:pt modelId="{3825306D-FE9E-415B-90C4-AE31563EF607}" type="parTrans" cxnId="{36FC8E22-1F75-435E-9170-6FD47E72D3E5}">
      <dgm:prSet/>
      <dgm:spPr/>
      <dgm:t>
        <a:bodyPr/>
        <a:lstStyle/>
        <a:p>
          <a:endParaRPr lang="en-US"/>
        </a:p>
      </dgm:t>
    </dgm:pt>
    <dgm:pt modelId="{338FECCA-063B-40B0-97B6-029FD8EBCCEB}" type="sibTrans" cxnId="{36FC8E22-1F75-435E-9170-6FD47E72D3E5}">
      <dgm:prSet/>
      <dgm:spPr/>
      <dgm:t>
        <a:bodyPr/>
        <a:lstStyle/>
        <a:p>
          <a:endParaRPr lang="en-US"/>
        </a:p>
      </dgm:t>
    </dgm:pt>
    <dgm:pt modelId="{72045DDE-5E94-473F-AE98-FAFBD83A5F31}">
      <dgm:prSet phldrT="[Text]"/>
      <dgm:spPr/>
      <dgm:t>
        <a:bodyPr/>
        <a:lstStyle/>
        <a:p>
          <a:r>
            <a:rPr lang="en-US" dirty="0" smtClean="0"/>
            <a:t>Start work on a Strategic Plan (with partner input and involvement)</a:t>
          </a:r>
          <a:endParaRPr lang="en-US" dirty="0"/>
        </a:p>
      </dgm:t>
    </dgm:pt>
    <dgm:pt modelId="{6BCD8B64-123A-4BB7-8F7C-E6E0D9867465}" type="parTrans" cxnId="{5C065D6B-A26D-46F2-B30B-F1CF5AB0EBCF}">
      <dgm:prSet/>
      <dgm:spPr/>
      <dgm:t>
        <a:bodyPr/>
        <a:lstStyle/>
        <a:p>
          <a:endParaRPr lang="en-US"/>
        </a:p>
      </dgm:t>
    </dgm:pt>
    <dgm:pt modelId="{827D599C-E7EB-41E2-AD4E-5B4D5815DB17}" type="sibTrans" cxnId="{5C065D6B-A26D-46F2-B30B-F1CF5AB0EBCF}">
      <dgm:prSet/>
      <dgm:spPr/>
      <dgm:t>
        <a:bodyPr/>
        <a:lstStyle/>
        <a:p>
          <a:endParaRPr lang="en-US"/>
        </a:p>
      </dgm:t>
    </dgm:pt>
    <dgm:pt modelId="{76FA27EF-BF7F-4203-9DD1-0079480FCFCF}">
      <dgm:prSet phldrT="[Text]"/>
      <dgm:spPr/>
      <dgm:t>
        <a:bodyPr/>
        <a:lstStyle/>
        <a:p>
          <a:endParaRPr lang="en-US" sz="600" dirty="0"/>
        </a:p>
      </dgm:t>
    </dgm:pt>
    <dgm:pt modelId="{6D68D73F-8A39-403A-8FCF-7841B6184C54}" type="parTrans" cxnId="{282A856E-36DE-4FD1-8B9C-173E9B9D8C8A}">
      <dgm:prSet/>
      <dgm:spPr/>
      <dgm:t>
        <a:bodyPr/>
        <a:lstStyle/>
        <a:p>
          <a:endParaRPr lang="en-US"/>
        </a:p>
      </dgm:t>
    </dgm:pt>
    <dgm:pt modelId="{212E6560-2B9D-4AC4-825B-D58EA0AD0237}" type="sibTrans" cxnId="{282A856E-36DE-4FD1-8B9C-173E9B9D8C8A}">
      <dgm:prSet/>
      <dgm:spPr/>
      <dgm:t>
        <a:bodyPr/>
        <a:lstStyle/>
        <a:p>
          <a:endParaRPr lang="en-US"/>
        </a:p>
      </dgm:t>
    </dgm:pt>
    <dgm:pt modelId="{CFCDC38B-2185-47C4-9792-4CA741D7CB41}">
      <dgm:prSet phldrT="[Text]" custT="1"/>
      <dgm:spPr/>
      <dgm:t>
        <a:bodyPr/>
        <a:lstStyle/>
        <a:p>
          <a:r>
            <a:rPr lang="en-US" sz="1100" dirty="0" smtClean="0"/>
            <a:t>Adoption</a:t>
          </a:r>
          <a:endParaRPr lang="en-US" sz="1100" dirty="0"/>
        </a:p>
      </dgm:t>
    </dgm:pt>
    <dgm:pt modelId="{A2B6630C-5926-49A0-B1C2-AA5E5CFAC8F4}" type="parTrans" cxnId="{FE603BDD-4386-4777-B777-5D0316EF63F5}">
      <dgm:prSet/>
      <dgm:spPr/>
      <dgm:t>
        <a:bodyPr/>
        <a:lstStyle/>
        <a:p>
          <a:endParaRPr lang="en-US"/>
        </a:p>
      </dgm:t>
    </dgm:pt>
    <dgm:pt modelId="{CFED372D-21B8-48FA-B53F-9C876EF822FF}" type="sibTrans" cxnId="{FE603BDD-4386-4777-B777-5D0316EF63F5}">
      <dgm:prSet/>
      <dgm:spPr/>
      <dgm:t>
        <a:bodyPr/>
        <a:lstStyle/>
        <a:p>
          <a:endParaRPr lang="en-US"/>
        </a:p>
      </dgm:t>
    </dgm:pt>
    <dgm:pt modelId="{F85E56BD-9598-418D-BCB4-C2AD0239E44E}">
      <dgm:prSet phldrT="[Text]"/>
      <dgm:spPr/>
      <dgm:t>
        <a:bodyPr/>
        <a:lstStyle/>
        <a:p>
          <a:r>
            <a:rPr lang="en-US" dirty="0" smtClean="0"/>
            <a:t>Revise</a:t>
          </a:r>
          <a:endParaRPr lang="en-US" dirty="0"/>
        </a:p>
      </dgm:t>
    </dgm:pt>
    <dgm:pt modelId="{E07A8E50-2FF7-4491-A502-DF2221CE399A}" type="parTrans" cxnId="{11C13278-248E-45A1-AB22-F900BCCF3A91}">
      <dgm:prSet/>
      <dgm:spPr/>
      <dgm:t>
        <a:bodyPr/>
        <a:lstStyle/>
        <a:p>
          <a:endParaRPr lang="en-US"/>
        </a:p>
      </dgm:t>
    </dgm:pt>
    <dgm:pt modelId="{3FBFE1C3-4A48-49AE-B160-DC824255D7BF}" type="sibTrans" cxnId="{11C13278-248E-45A1-AB22-F900BCCF3A91}">
      <dgm:prSet/>
      <dgm:spPr/>
      <dgm:t>
        <a:bodyPr/>
        <a:lstStyle/>
        <a:p>
          <a:endParaRPr lang="en-US"/>
        </a:p>
      </dgm:t>
    </dgm:pt>
    <dgm:pt modelId="{3EB3A5CF-E094-4F61-A393-B796CC8A4B2B}">
      <dgm:prSet phldrT="[Text]"/>
      <dgm:spPr/>
      <dgm:t>
        <a:bodyPr/>
        <a:lstStyle/>
        <a:p>
          <a:r>
            <a:rPr lang="en-US" dirty="0" smtClean="0"/>
            <a:t>Eventually Develop Annual </a:t>
          </a:r>
          <a:r>
            <a:rPr lang="en-US" smtClean="0"/>
            <a:t>Work Plans </a:t>
          </a:r>
          <a:r>
            <a:rPr lang="en-US" dirty="0" smtClean="0"/>
            <a:t>( year 1 – 5 )</a:t>
          </a:r>
          <a:endParaRPr lang="en-US" dirty="0"/>
        </a:p>
      </dgm:t>
    </dgm:pt>
    <dgm:pt modelId="{456E0399-6B2C-4FA4-9D2B-03CE2A74E20B}" type="parTrans" cxnId="{BFABE5DC-B0AC-4A0E-9651-5FA5FCB78B08}">
      <dgm:prSet/>
      <dgm:spPr/>
      <dgm:t>
        <a:bodyPr/>
        <a:lstStyle/>
        <a:p>
          <a:endParaRPr lang="en-US"/>
        </a:p>
      </dgm:t>
    </dgm:pt>
    <dgm:pt modelId="{C2DFE344-91B4-4E4D-B19A-3E36D9E684C8}" type="sibTrans" cxnId="{BFABE5DC-B0AC-4A0E-9651-5FA5FCB78B08}">
      <dgm:prSet/>
      <dgm:spPr/>
      <dgm:t>
        <a:bodyPr/>
        <a:lstStyle/>
        <a:p>
          <a:endParaRPr lang="en-US"/>
        </a:p>
      </dgm:t>
    </dgm:pt>
    <dgm:pt modelId="{715F5C56-4530-485C-8F27-A45C22C31BBE}">
      <dgm:prSet phldrT="[Text]"/>
      <dgm:spPr/>
      <dgm:t>
        <a:bodyPr/>
        <a:lstStyle/>
        <a:p>
          <a:r>
            <a:rPr lang="en-US" dirty="0" smtClean="0"/>
            <a:t>Update/Revise Partner Agreement or use a </a:t>
          </a:r>
          <a:r>
            <a:rPr lang="en-US" b="1" dirty="0" smtClean="0"/>
            <a:t>Statement of Cooperation </a:t>
          </a:r>
          <a:endParaRPr lang="en-US" b="1" dirty="0"/>
        </a:p>
      </dgm:t>
    </dgm:pt>
    <dgm:pt modelId="{F705AB59-5F19-4B34-953A-73954690CD15}" type="parTrans" cxnId="{809D7405-7087-40DB-9935-09F45BC9A61F}">
      <dgm:prSet/>
      <dgm:spPr/>
      <dgm:t>
        <a:bodyPr/>
        <a:lstStyle/>
        <a:p>
          <a:endParaRPr lang="en-US"/>
        </a:p>
      </dgm:t>
    </dgm:pt>
    <dgm:pt modelId="{94195836-2D55-473B-B9F9-61801B8E8E9D}" type="sibTrans" cxnId="{809D7405-7087-40DB-9935-09F45BC9A61F}">
      <dgm:prSet/>
      <dgm:spPr/>
      <dgm:t>
        <a:bodyPr/>
        <a:lstStyle/>
        <a:p>
          <a:endParaRPr lang="en-US"/>
        </a:p>
      </dgm:t>
    </dgm:pt>
    <dgm:pt modelId="{5428EA60-E853-404C-AEAD-D3FA7B0A64FB}">
      <dgm:prSet phldrT="[Text]"/>
      <dgm:spPr/>
      <dgm:t>
        <a:bodyPr/>
        <a:lstStyle/>
        <a:p>
          <a:r>
            <a:rPr lang="en-US" dirty="0" smtClean="0"/>
            <a:t>Will blossom from the Strategy</a:t>
          </a:r>
          <a:endParaRPr lang="en-US" dirty="0"/>
        </a:p>
      </dgm:t>
    </dgm:pt>
    <dgm:pt modelId="{0D7C296B-0059-446A-A76D-1E018D1EA69C}" type="parTrans" cxnId="{A80A4507-3C1E-4DE4-BB99-31C147C09C20}">
      <dgm:prSet/>
      <dgm:spPr/>
      <dgm:t>
        <a:bodyPr/>
        <a:lstStyle/>
        <a:p>
          <a:endParaRPr lang="en-US"/>
        </a:p>
      </dgm:t>
    </dgm:pt>
    <dgm:pt modelId="{C8B8A5B9-79D6-44F9-AA93-9C07DF546F3B}" type="sibTrans" cxnId="{A80A4507-3C1E-4DE4-BB99-31C147C09C20}">
      <dgm:prSet/>
      <dgm:spPr/>
      <dgm:t>
        <a:bodyPr/>
        <a:lstStyle/>
        <a:p>
          <a:endParaRPr lang="en-US"/>
        </a:p>
      </dgm:t>
    </dgm:pt>
    <dgm:pt modelId="{BE5A63CC-35DF-4C18-9440-E2F499ED71C5}">
      <dgm:prSet phldrT="[Text]"/>
      <dgm:spPr/>
      <dgm:t>
        <a:bodyPr/>
        <a:lstStyle/>
        <a:p>
          <a:r>
            <a:rPr lang="en-US" dirty="0" smtClean="0"/>
            <a:t>Review period</a:t>
          </a:r>
          <a:endParaRPr lang="en-US" dirty="0"/>
        </a:p>
      </dgm:t>
    </dgm:pt>
    <dgm:pt modelId="{49D3317A-3966-40CF-81CD-89C274661C9B}" type="parTrans" cxnId="{AF0BFF4F-533B-4D64-B258-030CE3A99645}">
      <dgm:prSet/>
      <dgm:spPr/>
      <dgm:t>
        <a:bodyPr/>
        <a:lstStyle/>
        <a:p>
          <a:endParaRPr lang="en-US"/>
        </a:p>
      </dgm:t>
    </dgm:pt>
    <dgm:pt modelId="{537407E7-AF6C-40F1-A18F-0A884FEE7D7D}" type="sibTrans" cxnId="{AF0BFF4F-533B-4D64-B258-030CE3A99645}">
      <dgm:prSet/>
      <dgm:spPr/>
      <dgm:t>
        <a:bodyPr/>
        <a:lstStyle/>
        <a:p>
          <a:endParaRPr lang="en-US"/>
        </a:p>
      </dgm:t>
    </dgm:pt>
    <dgm:pt modelId="{D5BA9F8D-E5DC-4E26-B72F-7B510B107745}">
      <dgm:prSet phldrT="[Text]"/>
      <dgm:spPr/>
      <dgm:t>
        <a:bodyPr/>
        <a:lstStyle/>
        <a:p>
          <a:r>
            <a:rPr lang="en-US" dirty="0" smtClean="0"/>
            <a:t>Revisions</a:t>
          </a:r>
          <a:endParaRPr lang="en-US" dirty="0"/>
        </a:p>
      </dgm:t>
    </dgm:pt>
    <dgm:pt modelId="{A7892294-6F46-47CD-A413-F3EB1CE6C85F}" type="parTrans" cxnId="{324A74DE-F40E-48EB-A204-12D2B480FE47}">
      <dgm:prSet/>
      <dgm:spPr/>
      <dgm:t>
        <a:bodyPr/>
        <a:lstStyle/>
        <a:p>
          <a:endParaRPr lang="en-US"/>
        </a:p>
      </dgm:t>
    </dgm:pt>
    <dgm:pt modelId="{B7A8188F-212B-4D2A-AB30-0F50D29D3944}" type="sibTrans" cxnId="{324A74DE-F40E-48EB-A204-12D2B480FE47}">
      <dgm:prSet/>
      <dgm:spPr/>
      <dgm:t>
        <a:bodyPr/>
        <a:lstStyle/>
        <a:p>
          <a:endParaRPr lang="en-US"/>
        </a:p>
      </dgm:t>
    </dgm:pt>
    <dgm:pt modelId="{BAF62BC7-DE4D-4F6F-B42B-1325F118C66D}">
      <dgm:prSet phldrT="[Text]"/>
      <dgm:spPr/>
      <dgm:t>
        <a:bodyPr/>
        <a:lstStyle/>
        <a:p>
          <a:r>
            <a:rPr lang="en-US" dirty="0" smtClean="0"/>
            <a:t>Adoption</a:t>
          </a:r>
          <a:endParaRPr lang="en-US" dirty="0"/>
        </a:p>
      </dgm:t>
    </dgm:pt>
    <dgm:pt modelId="{FC097AF8-2FDF-4CE5-BF1E-FB55F6E75024}" type="parTrans" cxnId="{37A034FD-2F91-4E1F-A0FD-4180D095235E}">
      <dgm:prSet/>
      <dgm:spPr/>
      <dgm:t>
        <a:bodyPr/>
        <a:lstStyle/>
        <a:p>
          <a:endParaRPr lang="en-US"/>
        </a:p>
      </dgm:t>
    </dgm:pt>
    <dgm:pt modelId="{EF6DF371-D453-4365-B1DF-71FF6C70F413}" type="sibTrans" cxnId="{37A034FD-2F91-4E1F-A0FD-4180D095235E}">
      <dgm:prSet/>
      <dgm:spPr/>
      <dgm:t>
        <a:bodyPr/>
        <a:lstStyle/>
        <a:p>
          <a:endParaRPr lang="en-US"/>
        </a:p>
      </dgm:t>
    </dgm:pt>
    <dgm:pt modelId="{F101EE8C-2AA4-4B5B-A0E9-9467D57EC673}">
      <dgm:prSet phldrT="[Text]"/>
      <dgm:spPr/>
      <dgm:t>
        <a:bodyPr/>
        <a:lstStyle/>
        <a:p>
          <a:r>
            <a:rPr lang="en-US" dirty="0" smtClean="0"/>
            <a:t>Would be nice to have this by early spring………..</a:t>
          </a:r>
          <a:endParaRPr lang="en-US" dirty="0"/>
        </a:p>
      </dgm:t>
    </dgm:pt>
    <dgm:pt modelId="{9EEEE0F8-7BF7-4691-89D9-54A951BE0B53}" type="parTrans" cxnId="{947C5367-4011-4524-9A60-0A0B16E84341}">
      <dgm:prSet/>
      <dgm:spPr/>
      <dgm:t>
        <a:bodyPr/>
        <a:lstStyle/>
        <a:p>
          <a:endParaRPr lang="en-US"/>
        </a:p>
      </dgm:t>
    </dgm:pt>
    <dgm:pt modelId="{059EA863-A280-46CD-A3AE-9D1493E98908}" type="sibTrans" cxnId="{947C5367-4011-4524-9A60-0A0B16E84341}">
      <dgm:prSet/>
      <dgm:spPr/>
      <dgm:t>
        <a:bodyPr/>
        <a:lstStyle/>
        <a:p>
          <a:endParaRPr lang="en-US"/>
        </a:p>
      </dgm:t>
    </dgm:pt>
    <dgm:pt modelId="{DB7EB31B-0658-4144-8AFC-55C848BB7C65}">
      <dgm:prSet phldrT="[Text]"/>
      <dgm:spPr/>
      <dgm:t>
        <a:bodyPr/>
        <a:lstStyle/>
        <a:p>
          <a:r>
            <a:rPr lang="en-US" dirty="0" smtClean="0"/>
            <a:t>Should include: Projects, activities, tasks, efforts &amp; logistics.</a:t>
          </a:r>
          <a:endParaRPr lang="en-US" dirty="0"/>
        </a:p>
      </dgm:t>
    </dgm:pt>
    <dgm:pt modelId="{4BB9B185-0928-4126-9594-EEE2D1FD795F}" type="parTrans" cxnId="{15623D89-C1F7-49A3-9831-E4B3476A106D}">
      <dgm:prSet/>
      <dgm:spPr/>
      <dgm:t>
        <a:bodyPr/>
        <a:lstStyle/>
        <a:p>
          <a:endParaRPr lang="en-US"/>
        </a:p>
      </dgm:t>
    </dgm:pt>
    <dgm:pt modelId="{8B7E332C-0551-4685-AD99-9A8CEFD97E04}" type="sibTrans" cxnId="{15623D89-C1F7-49A3-9831-E4B3476A106D}">
      <dgm:prSet/>
      <dgm:spPr/>
      <dgm:t>
        <a:bodyPr/>
        <a:lstStyle/>
        <a:p>
          <a:endParaRPr lang="en-US"/>
        </a:p>
      </dgm:t>
    </dgm:pt>
    <dgm:pt modelId="{35F3CEBF-C9EF-4B37-B976-5A1C137689CF}">
      <dgm:prSet phldrT="[Text]"/>
      <dgm:spPr/>
      <dgm:t>
        <a:bodyPr/>
        <a:lstStyle/>
        <a:p>
          <a:r>
            <a:rPr lang="en-US" dirty="0" smtClean="0"/>
            <a:t>Review </a:t>
          </a:r>
          <a:endParaRPr lang="en-US" dirty="0"/>
        </a:p>
      </dgm:t>
    </dgm:pt>
    <dgm:pt modelId="{24798BBE-60D7-4B38-886E-960139710C31}" type="parTrans" cxnId="{6FF5E320-EE1E-438F-BAAC-57DCD9636B40}">
      <dgm:prSet/>
      <dgm:spPr/>
      <dgm:t>
        <a:bodyPr/>
        <a:lstStyle/>
        <a:p>
          <a:endParaRPr lang="en-US"/>
        </a:p>
      </dgm:t>
    </dgm:pt>
    <dgm:pt modelId="{3CA78061-CF75-44AE-80F8-342C976352A9}" type="sibTrans" cxnId="{6FF5E320-EE1E-438F-BAAC-57DCD9636B40}">
      <dgm:prSet/>
      <dgm:spPr/>
      <dgm:t>
        <a:bodyPr/>
        <a:lstStyle/>
        <a:p>
          <a:endParaRPr lang="en-US"/>
        </a:p>
      </dgm:t>
    </dgm:pt>
    <dgm:pt modelId="{D89E5BEA-A900-489E-94C9-AC7B1656849C}">
      <dgm:prSet phldrT="[Text]" custT="1"/>
      <dgm:spPr/>
      <dgm:t>
        <a:bodyPr/>
        <a:lstStyle/>
        <a:p>
          <a:r>
            <a:rPr lang="en-US" sz="1100" dirty="0" smtClean="0"/>
            <a:t>Revisions  and/or move forward.</a:t>
          </a:r>
          <a:endParaRPr lang="en-US" sz="1100" dirty="0"/>
        </a:p>
      </dgm:t>
    </dgm:pt>
    <dgm:pt modelId="{F58792E7-8BD2-4C20-879C-88B1507D8E62}" type="parTrans" cxnId="{7F1467D8-3042-4EE2-993C-392F50938740}">
      <dgm:prSet/>
      <dgm:spPr/>
      <dgm:t>
        <a:bodyPr/>
        <a:lstStyle/>
        <a:p>
          <a:endParaRPr lang="en-US"/>
        </a:p>
      </dgm:t>
    </dgm:pt>
    <dgm:pt modelId="{C648C9E6-F6E5-4E17-9D43-69CE20370805}" type="sibTrans" cxnId="{7F1467D8-3042-4EE2-993C-392F50938740}">
      <dgm:prSet/>
      <dgm:spPr/>
      <dgm:t>
        <a:bodyPr/>
        <a:lstStyle/>
        <a:p>
          <a:endParaRPr lang="en-US"/>
        </a:p>
      </dgm:t>
    </dgm:pt>
    <dgm:pt modelId="{AEEA333C-FB6A-4082-8D84-FE45903572CF}">
      <dgm:prSet phldrT="[Text]" custT="1"/>
      <dgm:spPr/>
      <dgm:t>
        <a:bodyPr/>
        <a:lstStyle/>
        <a:p>
          <a:r>
            <a:rPr lang="en-US" sz="1100" dirty="0" smtClean="0"/>
            <a:t>Does this sound like a good approach ?</a:t>
          </a:r>
          <a:endParaRPr lang="en-US" sz="1100" dirty="0"/>
        </a:p>
      </dgm:t>
    </dgm:pt>
    <dgm:pt modelId="{03C58615-8D1F-4661-ACC1-05D876432D92}" type="parTrans" cxnId="{7DCD542A-C491-4FBE-B3EC-E9D4C5D68D13}">
      <dgm:prSet/>
      <dgm:spPr/>
      <dgm:t>
        <a:bodyPr/>
        <a:lstStyle/>
        <a:p>
          <a:endParaRPr lang="en-US"/>
        </a:p>
      </dgm:t>
    </dgm:pt>
    <dgm:pt modelId="{CA9DD4C9-86AB-4F37-B836-E871956B8E63}" type="sibTrans" cxnId="{7DCD542A-C491-4FBE-B3EC-E9D4C5D68D13}">
      <dgm:prSet/>
      <dgm:spPr/>
      <dgm:t>
        <a:bodyPr/>
        <a:lstStyle/>
        <a:p>
          <a:endParaRPr lang="en-US"/>
        </a:p>
      </dgm:t>
    </dgm:pt>
    <dgm:pt modelId="{689F5D68-FB8C-4C7C-A0D4-3888E43CC26F}">
      <dgm:prSet phldrT="[Text]"/>
      <dgm:spPr/>
      <dgm:t>
        <a:bodyPr/>
        <a:lstStyle/>
        <a:p>
          <a:r>
            <a:rPr lang="en-US" dirty="0" smtClean="0"/>
            <a:t>Begin developing plan this fall.</a:t>
          </a:r>
          <a:endParaRPr lang="en-US" dirty="0"/>
        </a:p>
      </dgm:t>
    </dgm:pt>
    <dgm:pt modelId="{31EBFFB6-46D7-4730-ACE4-84732F714FFC}" type="parTrans" cxnId="{4D787D97-AEF0-422B-8813-1F7BE73D0834}">
      <dgm:prSet/>
      <dgm:spPr/>
      <dgm:t>
        <a:bodyPr/>
        <a:lstStyle/>
        <a:p>
          <a:endParaRPr lang="en-US"/>
        </a:p>
      </dgm:t>
    </dgm:pt>
    <dgm:pt modelId="{41BACABF-E408-44B2-93F6-232DB23AD182}" type="sibTrans" cxnId="{4D787D97-AEF0-422B-8813-1F7BE73D0834}">
      <dgm:prSet/>
      <dgm:spPr/>
      <dgm:t>
        <a:bodyPr/>
        <a:lstStyle/>
        <a:p>
          <a:endParaRPr lang="en-US"/>
        </a:p>
      </dgm:t>
    </dgm:pt>
    <dgm:pt modelId="{6581D8D4-9E14-43D2-BDBE-F02DA42ECA38}" type="pres">
      <dgm:prSet presAssocID="{31F3C0C6-F571-460D-8B48-7941EFE7F3E8}" presName="linear" presStyleCnt="0">
        <dgm:presLayoutVars>
          <dgm:dir/>
          <dgm:resizeHandles val="exact"/>
        </dgm:presLayoutVars>
      </dgm:prSet>
      <dgm:spPr/>
      <dgm:t>
        <a:bodyPr/>
        <a:lstStyle/>
        <a:p>
          <a:endParaRPr lang="en-US"/>
        </a:p>
      </dgm:t>
    </dgm:pt>
    <dgm:pt modelId="{622C6344-6808-4B9D-81B8-F776A268043D}" type="pres">
      <dgm:prSet presAssocID="{7E4178E2-E411-4B4D-A271-1C4F67329D36}" presName="comp" presStyleCnt="0"/>
      <dgm:spPr/>
    </dgm:pt>
    <dgm:pt modelId="{46C5C346-6362-47FA-AF7C-5287E66706F2}" type="pres">
      <dgm:prSet presAssocID="{7E4178E2-E411-4B4D-A271-1C4F67329D36}" presName="box" presStyleLbl="node1" presStyleIdx="0" presStyleCnt="5"/>
      <dgm:spPr/>
      <dgm:t>
        <a:bodyPr/>
        <a:lstStyle/>
        <a:p>
          <a:endParaRPr lang="en-US"/>
        </a:p>
      </dgm:t>
    </dgm:pt>
    <dgm:pt modelId="{8D4EDBC1-388F-43FB-8457-8B4DA8B06709}" type="pres">
      <dgm:prSet presAssocID="{7E4178E2-E411-4B4D-A271-1C4F67329D36}" presName="img" presStyleLbl="fgImgPlace1" presStyleIdx="0" presStyleCnt="5"/>
      <dgm:spPr>
        <a:blipFill rotWithShape="0">
          <a:blip xmlns:r="http://schemas.openxmlformats.org/officeDocument/2006/relationships" r:embed="rId1"/>
          <a:stretch>
            <a:fillRect/>
          </a:stretch>
        </a:blipFill>
      </dgm:spPr>
      <dgm:t>
        <a:bodyPr/>
        <a:lstStyle/>
        <a:p>
          <a:endParaRPr lang="en-US"/>
        </a:p>
      </dgm:t>
    </dgm:pt>
    <dgm:pt modelId="{C779F714-68A6-4734-AEEF-A6726D4F2795}" type="pres">
      <dgm:prSet presAssocID="{7E4178E2-E411-4B4D-A271-1C4F67329D36}" presName="text" presStyleLbl="node1" presStyleIdx="0" presStyleCnt="5">
        <dgm:presLayoutVars>
          <dgm:bulletEnabled val="1"/>
        </dgm:presLayoutVars>
      </dgm:prSet>
      <dgm:spPr/>
      <dgm:t>
        <a:bodyPr/>
        <a:lstStyle/>
        <a:p>
          <a:endParaRPr lang="en-US"/>
        </a:p>
      </dgm:t>
    </dgm:pt>
    <dgm:pt modelId="{9D4CBFE4-7E09-4861-9FA3-059564DEDA79}" type="pres">
      <dgm:prSet presAssocID="{D2ED81C1-AF31-405D-BE91-A4A7C2C13CA1}" presName="spacer" presStyleCnt="0"/>
      <dgm:spPr/>
    </dgm:pt>
    <dgm:pt modelId="{CC37F1AB-9ED8-4502-A14D-E20E2B8F5C0E}" type="pres">
      <dgm:prSet presAssocID="{C65B4DF2-8F3A-4ADE-AD65-8E36C4336452}" presName="comp" presStyleCnt="0"/>
      <dgm:spPr/>
    </dgm:pt>
    <dgm:pt modelId="{BDCCC28D-365A-4A5B-8C3C-38A02C59E2B2}" type="pres">
      <dgm:prSet presAssocID="{C65B4DF2-8F3A-4ADE-AD65-8E36C4336452}" presName="box" presStyleLbl="node1" presStyleIdx="1" presStyleCnt="5"/>
      <dgm:spPr/>
      <dgm:t>
        <a:bodyPr/>
        <a:lstStyle/>
        <a:p>
          <a:endParaRPr lang="en-US"/>
        </a:p>
      </dgm:t>
    </dgm:pt>
    <dgm:pt modelId="{5B7254DA-B9E3-4540-9A3C-0D57F3B2B6D2}" type="pres">
      <dgm:prSet presAssocID="{C65B4DF2-8F3A-4ADE-AD65-8E36C4336452}" presName="img" presStyleLbl="fgImgPlace1" presStyleIdx="1" presStyleCnt="5"/>
      <dgm:spPr>
        <a:blipFill rotWithShape="0">
          <a:blip xmlns:r="http://schemas.openxmlformats.org/officeDocument/2006/relationships" r:embed="rId2"/>
          <a:stretch>
            <a:fillRect/>
          </a:stretch>
        </a:blipFill>
      </dgm:spPr>
      <dgm:t>
        <a:bodyPr/>
        <a:lstStyle/>
        <a:p>
          <a:endParaRPr lang="en-US"/>
        </a:p>
      </dgm:t>
    </dgm:pt>
    <dgm:pt modelId="{2724FB66-8F42-4379-82FE-AF040FB5CDA0}" type="pres">
      <dgm:prSet presAssocID="{C65B4DF2-8F3A-4ADE-AD65-8E36C4336452}" presName="text" presStyleLbl="node1" presStyleIdx="1" presStyleCnt="5">
        <dgm:presLayoutVars>
          <dgm:bulletEnabled val="1"/>
        </dgm:presLayoutVars>
      </dgm:prSet>
      <dgm:spPr/>
      <dgm:t>
        <a:bodyPr/>
        <a:lstStyle/>
        <a:p>
          <a:endParaRPr lang="en-US"/>
        </a:p>
      </dgm:t>
    </dgm:pt>
    <dgm:pt modelId="{C00B4BE3-876F-4082-9538-668F7CD435E3}" type="pres">
      <dgm:prSet presAssocID="{D8B06F3B-D1ED-4A09-9BE4-0188CEDA67B6}" presName="spacer" presStyleCnt="0"/>
      <dgm:spPr/>
    </dgm:pt>
    <dgm:pt modelId="{7834B5CD-D825-4A2C-8C02-50646E0EE44C}" type="pres">
      <dgm:prSet presAssocID="{24E3D971-62AA-4AB7-9B4B-C11FDE07A9E7}" presName="comp" presStyleCnt="0"/>
      <dgm:spPr/>
    </dgm:pt>
    <dgm:pt modelId="{AD36C436-36AA-4440-8CB7-A2AF9C2C7A7D}" type="pres">
      <dgm:prSet presAssocID="{24E3D971-62AA-4AB7-9B4B-C11FDE07A9E7}" presName="box" presStyleLbl="node1" presStyleIdx="2" presStyleCnt="5" custLinFactY="6735" custLinFactNeighborY="100000"/>
      <dgm:spPr/>
      <dgm:t>
        <a:bodyPr/>
        <a:lstStyle/>
        <a:p>
          <a:endParaRPr lang="en-US"/>
        </a:p>
      </dgm:t>
    </dgm:pt>
    <dgm:pt modelId="{383481BF-D350-4972-9157-8117A1FC7B2B}" type="pres">
      <dgm:prSet presAssocID="{24E3D971-62AA-4AB7-9B4B-C11FDE07A9E7}" presName="img" presStyleLbl="fgImgPlace1" presStyleIdx="2" presStyleCnt="5" custLinFactY="36627" custLinFactNeighborX="2553" custLinFactNeighborY="100000"/>
      <dgm:spPr>
        <a:blipFill rotWithShape="0">
          <a:blip xmlns:r="http://schemas.openxmlformats.org/officeDocument/2006/relationships" r:embed="rId3"/>
          <a:stretch>
            <a:fillRect/>
          </a:stretch>
        </a:blipFill>
      </dgm:spPr>
      <dgm:t>
        <a:bodyPr/>
        <a:lstStyle/>
        <a:p>
          <a:endParaRPr lang="en-US"/>
        </a:p>
      </dgm:t>
    </dgm:pt>
    <dgm:pt modelId="{84818CE5-35EA-44BD-A004-905E2B0AA36E}" type="pres">
      <dgm:prSet presAssocID="{24E3D971-62AA-4AB7-9B4B-C11FDE07A9E7}" presName="text" presStyleLbl="node1" presStyleIdx="2" presStyleCnt="5">
        <dgm:presLayoutVars>
          <dgm:bulletEnabled val="1"/>
        </dgm:presLayoutVars>
      </dgm:prSet>
      <dgm:spPr/>
      <dgm:t>
        <a:bodyPr/>
        <a:lstStyle/>
        <a:p>
          <a:endParaRPr lang="en-US"/>
        </a:p>
      </dgm:t>
    </dgm:pt>
    <dgm:pt modelId="{C7E50DF7-1183-4969-BA76-56E02B6087BA}" type="pres">
      <dgm:prSet presAssocID="{323CC009-195D-48F7-8D64-62091BFFB4B9}" presName="spacer" presStyleCnt="0"/>
      <dgm:spPr/>
    </dgm:pt>
    <dgm:pt modelId="{9708F50B-BA61-426F-8C07-BE1F74250B2F}" type="pres">
      <dgm:prSet presAssocID="{3EB3A5CF-E094-4F61-A393-B796CC8A4B2B}" presName="comp" presStyleCnt="0"/>
      <dgm:spPr/>
    </dgm:pt>
    <dgm:pt modelId="{DB25FCFF-E5CA-4822-968E-CA6D126FC63C}" type="pres">
      <dgm:prSet presAssocID="{3EB3A5CF-E094-4F61-A393-B796CC8A4B2B}" presName="box" presStyleLbl="node1" presStyleIdx="3" presStyleCnt="5" custLinFactY="3552" custLinFactNeighborY="100000"/>
      <dgm:spPr/>
      <dgm:t>
        <a:bodyPr/>
        <a:lstStyle/>
        <a:p>
          <a:endParaRPr lang="en-US"/>
        </a:p>
      </dgm:t>
    </dgm:pt>
    <dgm:pt modelId="{34EA210F-DBA4-4675-853C-F78748788048}" type="pres">
      <dgm:prSet presAssocID="{3EB3A5CF-E094-4F61-A393-B796CC8A4B2B}" presName="img" presStyleLbl="fgImgPlace1" presStyleIdx="3" presStyleCnt="5" custLinFactY="24794" custLinFactNeighborX="-3697" custLinFactNeighborY="100000"/>
      <dgm:spPr>
        <a:blipFill rotWithShape="0">
          <a:blip xmlns:r="http://schemas.openxmlformats.org/officeDocument/2006/relationships" r:embed="rId4"/>
          <a:stretch>
            <a:fillRect/>
          </a:stretch>
        </a:blipFill>
      </dgm:spPr>
      <dgm:t>
        <a:bodyPr/>
        <a:lstStyle/>
        <a:p>
          <a:endParaRPr lang="en-US"/>
        </a:p>
      </dgm:t>
    </dgm:pt>
    <dgm:pt modelId="{219FD045-964A-47EF-A41D-5E5AD04B9A7B}" type="pres">
      <dgm:prSet presAssocID="{3EB3A5CF-E094-4F61-A393-B796CC8A4B2B}" presName="text" presStyleLbl="node1" presStyleIdx="3" presStyleCnt="5">
        <dgm:presLayoutVars>
          <dgm:bulletEnabled val="1"/>
        </dgm:presLayoutVars>
      </dgm:prSet>
      <dgm:spPr/>
      <dgm:t>
        <a:bodyPr/>
        <a:lstStyle/>
        <a:p>
          <a:endParaRPr lang="en-US"/>
        </a:p>
      </dgm:t>
    </dgm:pt>
    <dgm:pt modelId="{AF0E9CEC-5F9F-447C-9E89-C794AD368087}" type="pres">
      <dgm:prSet presAssocID="{C2DFE344-91B4-4E4D-B19A-3E36D9E684C8}" presName="spacer" presStyleCnt="0"/>
      <dgm:spPr/>
    </dgm:pt>
    <dgm:pt modelId="{307C756F-C873-434E-BDD5-1C52A00CF0DA}" type="pres">
      <dgm:prSet presAssocID="{715F5C56-4530-485C-8F27-A45C22C31BBE}" presName="comp" presStyleCnt="0"/>
      <dgm:spPr/>
    </dgm:pt>
    <dgm:pt modelId="{F4A48649-529A-456A-B877-2C034CBFE5B4}" type="pres">
      <dgm:prSet presAssocID="{715F5C56-4530-485C-8F27-A45C22C31BBE}" presName="box" presStyleLbl="node1" presStyleIdx="4" presStyleCnt="5" custLinFactY="-100000" custLinFactNeighborX="1250" custLinFactNeighborY="-120082"/>
      <dgm:spPr/>
      <dgm:t>
        <a:bodyPr/>
        <a:lstStyle/>
        <a:p>
          <a:endParaRPr lang="en-US"/>
        </a:p>
      </dgm:t>
    </dgm:pt>
    <dgm:pt modelId="{37403255-5823-4040-9ACE-C527C1051F58}" type="pres">
      <dgm:prSet presAssocID="{715F5C56-4530-485C-8F27-A45C22C31BBE}" presName="img" presStyleLbl="fgImgPlace1" presStyleIdx="4" presStyleCnt="5" custLinFactY="-100000" custLinFactNeighborX="-3697" custLinFactNeighborY="-171894"/>
      <dgm:spPr>
        <a:blipFill rotWithShape="0">
          <a:blip xmlns:r="http://schemas.openxmlformats.org/officeDocument/2006/relationships" r:embed="rId5"/>
          <a:stretch>
            <a:fillRect/>
          </a:stretch>
        </a:blipFill>
      </dgm:spPr>
      <dgm:t>
        <a:bodyPr/>
        <a:lstStyle/>
        <a:p>
          <a:endParaRPr lang="en-US"/>
        </a:p>
      </dgm:t>
    </dgm:pt>
    <dgm:pt modelId="{4CE050DD-DB4F-4D37-9FE5-F568484ECA56}" type="pres">
      <dgm:prSet presAssocID="{715F5C56-4530-485C-8F27-A45C22C31BBE}" presName="text" presStyleLbl="node1" presStyleIdx="4" presStyleCnt="5">
        <dgm:presLayoutVars>
          <dgm:bulletEnabled val="1"/>
        </dgm:presLayoutVars>
      </dgm:prSet>
      <dgm:spPr/>
      <dgm:t>
        <a:bodyPr/>
        <a:lstStyle/>
        <a:p>
          <a:endParaRPr lang="en-US"/>
        </a:p>
      </dgm:t>
    </dgm:pt>
  </dgm:ptLst>
  <dgm:cxnLst>
    <dgm:cxn modelId="{BEA1E1CC-E135-4971-91DA-9A81C5569684}" type="presOf" srcId="{7E4178E2-E411-4B4D-A271-1C4F67329D36}" destId="{C779F714-68A6-4734-AEEF-A6726D4F2795}" srcOrd="1" destOrd="0" presId="urn:microsoft.com/office/officeart/2005/8/layout/vList4"/>
    <dgm:cxn modelId="{8DCC68AA-0028-44E1-A578-B9F3411BB1BF}" type="presOf" srcId="{BAF62BC7-DE4D-4F6F-B42B-1325F118C66D}" destId="{4CE050DD-DB4F-4D37-9FE5-F568484ECA56}" srcOrd="1" destOrd="3" presId="urn:microsoft.com/office/officeart/2005/8/layout/vList4"/>
    <dgm:cxn modelId="{37720191-8FFC-41E2-9F77-A577A41DD4AB}" type="presOf" srcId="{CFCDC38B-2185-47C4-9792-4CA741D7CB41}" destId="{46C5C346-6362-47FA-AF7C-5287E66706F2}" srcOrd="0" destOrd="4" presId="urn:microsoft.com/office/officeart/2005/8/layout/vList4"/>
    <dgm:cxn modelId="{CA177F6E-6C3E-4D3F-AA4B-37CE5902F196}" type="presOf" srcId="{3EB3A5CF-E094-4F61-A393-B796CC8A4B2B}" destId="{219FD045-964A-47EF-A41D-5E5AD04B9A7B}" srcOrd="1" destOrd="0" presId="urn:microsoft.com/office/officeart/2005/8/layout/vList4"/>
    <dgm:cxn modelId="{E84002B0-18B1-41E4-9357-27F21B37EB48}" type="presOf" srcId="{49F7DAE6-333A-4962-88C7-BFF8D153E14C}" destId="{84818CE5-35EA-44BD-A004-905E2B0AA36E}" srcOrd="1" destOrd="1" presId="urn:microsoft.com/office/officeart/2005/8/layout/vList4"/>
    <dgm:cxn modelId="{BFABE5DC-B0AC-4A0E-9651-5FA5FCB78B08}" srcId="{31F3C0C6-F571-460D-8B48-7941EFE7F3E8}" destId="{3EB3A5CF-E094-4F61-A393-B796CC8A4B2B}" srcOrd="3" destOrd="0" parTransId="{456E0399-6B2C-4FA4-9D2B-03CE2A74E20B}" sibTransId="{C2DFE344-91B4-4E4D-B19A-3E36D9E684C8}"/>
    <dgm:cxn modelId="{01592D8F-29F6-48CF-8CD0-9BB312CFF3E7}" type="presOf" srcId="{D89E5BEA-A900-489E-94C9-AC7B1656849C}" destId="{C779F714-68A6-4734-AEEF-A6726D4F2795}" srcOrd="1" destOrd="3" presId="urn:microsoft.com/office/officeart/2005/8/layout/vList4"/>
    <dgm:cxn modelId="{581C1831-F097-46A9-8017-5FBEFFDD4CEB}" type="presOf" srcId="{35F3CEBF-C9EF-4B37-B976-5A1C137689CF}" destId="{2724FB66-8F42-4379-82FE-AF040FB5CDA0}" srcOrd="1" destOrd="2" presId="urn:microsoft.com/office/officeart/2005/8/layout/vList4"/>
    <dgm:cxn modelId="{DC6CC7AC-BD5B-4131-A40A-71E4CD13C156}" type="presOf" srcId="{3EB3A5CF-E094-4F61-A393-B796CC8A4B2B}" destId="{DB25FCFF-E5CA-4822-968E-CA6D126FC63C}" srcOrd="0" destOrd="0" presId="urn:microsoft.com/office/officeart/2005/8/layout/vList4"/>
    <dgm:cxn modelId="{7AC8E9E1-2C09-461D-9766-FFFB80C1C7EC}" type="presOf" srcId="{5428EA60-E853-404C-AEAD-D3FA7B0A64FB}" destId="{219FD045-964A-47EF-A41D-5E5AD04B9A7B}" srcOrd="1" destOrd="1" presId="urn:microsoft.com/office/officeart/2005/8/layout/vList4"/>
    <dgm:cxn modelId="{7DCD542A-C491-4FBE-B3EC-E9D4C5D68D13}" srcId="{7E4178E2-E411-4B4D-A271-1C4F67329D36}" destId="{AEEA333C-FB6A-4082-8D84-FE45903572CF}" srcOrd="1" destOrd="0" parTransId="{03C58615-8D1F-4661-ACC1-05D876432D92}" sibTransId="{CA9DD4C9-86AB-4F37-B836-E871956B8E63}"/>
    <dgm:cxn modelId="{324A74DE-F40E-48EB-A204-12D2B480FE47}" srcId="{715F5C56-4530-485C-8F27-A45C22C31BBE}" destId="{D5BA9F8D-E5DC-4E26-B72F-7B510B107745}" srcOrd="1" destOrd="0" parTransId="{A7892294-6F46-47CD-A413-F3EB1CE6C85F}" sibTransId="{B7A8188F-212B-4D2A-AB30-0F50D29D3944}"/>
    <dgm:cxn modelId="{FE5EFE5A-6D0F-42ED-ADDF-B89D13A51CDD}" type="presOf" srcId="{FFC92AAB-B83E-4F8D-B842-475F04DAE88D}" destId="{BDCCC28D-365A-4A5B-8C3C-38A02C59E2B2}" srcOrd="0" destOrd="4" presId="urn:microsoft.com/office/officeart/2005/8/layout/vList4"/>
    <dgm:cxn modelId="{825BD991-11C0-4088-AFAB-982BBE7887F4}" type="presOf" srcId="{FFC92AAB-B83E-4F8D-B842-475F04DAE88D}" destId="{2724FB66-8F42-4379-82FE-AF040FB5CDA0}" srcOrd="1" destOrd="4" presId="urn:microsoft.com/office/officeart/2005/8/layout/vList4"/>
    <dgm:cxn modelId="{809D7405-7087-40DB-9935-09F45BC9A61F}" srcId="{31F3C0C6-F571-460D-8B48-7941EFE7F3E8}" destId="{715F5C56-4530-485C-8F27-A45C22C31BBE}" srcOrd="4" destOrd="0" parTransId="{F705AB59-5F19-4B34-953A-73954690CD15}" sibTransId="{94195836-2D55-473B-B9F9-61801B8E8E9D}"/>
    <dgm:cxn modelId="{B0C51410-723A-495D-BE8E-9AF18AFE3250}" type="presOf" srcId="{72045DDE-5E94-473F-AE98-FAFBD83A5F31}" destId="{AD36C436-36AA-4440-8CB7-A2AF9C2C7A7D}" srcOrd="0" destOrd="2" presId="urn:microsoft.com/office/officeart/2005/8/layout/vList4"/>
    <dgm:cxn modelId="{BCE4966A-8450-4201-BFE4-CC6176C8BCD6}" type="presOf" srcId="{BAF62BC7-DE4D-4F6F-B42B-1325F118C66D}" destId="{F4A48649-529A-456A-B877-2C034CBFE5B4}" srcOrd="0" destOrd="3" presId="urn:microsoft.com/office/officeart/2005/8/layout/vList4"/>
    <dgm:cxn modelId="{426CB962-1B8B-4B1B-8451-EFB070493F03}" type="presOf" srcId="{DB7EB31B-0658-4144-8AFC-55C848BB7C65}" destId="{DB25FCFF-E5CA-4822-968E-CA6D126FC63C}" srcOrd="0" destOrd="2" presId="urn:microsoft.com/office/officeart/2005/8/layout/vList4"/>
    <dgm:cxn modelId="{7186C604-1A5D-4C7B-A3D1-0C8FBA87712D}" type="presOf" srcId="{76FA27EF-BF7F-4203-9DD1-0079480FCFCF}" destId="{46C5C346-6362-47FA-AF7C-5287E66706F2}" srcOrd="0" destOrd="5" presId="urn:microsoft.com/office/officeart/2005/8/layout/vList4"/>
    <dgm:cxn modelId="{3D3C9068-1511-4F40-AE5E-AFA709197125}" srcId="{31F3C0C6-F571-460D-8B48-7941EFE7F3E8}" destId="{24E3D971-62AA-4AB7-9B4B-C11FDE07A9E7}" srcOrd="2" destOrd="0" parTransId="{52FDC0B8-974B-453E-B647-ED7A85D40235}" sibTransId="{323CC009-195D-48F7-8D64-62091BFFB4B9}"/>
    <dgm:cxn modelId="{A7CC6585-9A49-4050-95F2-0C5A3A703431}" srcId="{C65B4DF2-8F3A-4ADE-AD65-8E36C4336452}" destId="{FFC92AAB-B83E-4F8D-B842-475F04DAE88D}" srcOrd="3" destOrd="0" parTransId="{0729BD79-E37C-4894-B31D-B8B9AC44E5CD}" sibTransId="{E7BDE1B2-E75C-41F2-83D3-E86D7ED3549F}"/>
    <dgm:cxn modelId="{AF0BFF4F-533B-4D64-B258-030CE3A99645}" srcId="{715F5C56-4530-485C-8F27-A45C22C31BBE}" destId="{BE5A63CC-35DF-4C18-9440-E2F499ED71C5}" srcOrd="0" destOrd="0" parTransId="{49D3317A-3966-40CF-81CD-89C274661C9B}" sibTransId="{537407E7-AF6C-40F1-A18F-0A884FEE7D7D}"/>
    <dgm:cxn modelId="{15623D89-C1F7-49A3-9831-E4B3476A106D}" srcId="{3EB3A5CF-E094-4F61-A393-B796CC8A4B2B}" destId="{DB7EB31B-0658-4144-8AFC-55C848BB7C65}" srcOrd="1" destOrd="0" parTransId="{4BB9B185-0928-4126-9594-EEE2D1FD795F}" sibTransId="{8B7E332C-0551-4685-AD99-9A8CEFD97E04}"/>
    <dgm:cxn modelId="{172B2308-B470-485E-808C-E7F946A9D093}" type="presOf" srcId="{C65B4DF2-8F3A-4ADE-AD65-8E36C4336452}" destId="{2724FB66-8F42-4379-82FE-AF040FB5CDA0}" srcOrd="1" destOrd="0" presId="urn:microsoft.com/office/officeart/2005/8/layout/vList4"/>
    <dgm:cxn modelId="{D7FB39A1-7B15-4900-9E70-D675C87581C8}" type="presOf" srcId="{F101EE8C-2AA4-4B5B-A0E9-9467D57EC673}" destId="{DB25FCFF-E5CA-4822-968E-CA6D126FC63C}" srcOrd="0" destOrd="3" presId="urn:microsoft.com/office/officeart/2005/8/layout/vList4"/>
    <dgm:cxn modelId="{9B5FA9A3-C7C3-42BF-BB1F-12F8B152F1FD}" type="presOf" srcId="{76FA27EF-BF7F-4203-9DD1-0079480FCFCF}" destId="{C779F714-68A6-4734-AEEF-A6726D4F2795}" srcOrd="1" destOrd="5" presId="urn:microsoft.com/office/officeart/2005/8/layout/vList4"/>
    <dgm:cxn modelId="{37A034FD-2F91-4E1F-A0FD-4180D095235E}" srcId="{715F5C56-4530-485C-8F27-A45C22C31BBE}" destId="{BAF62BC7-DE4D-4F6F-B42B-1325F118C66D}" srcOrd="2" destOrd="0" parTransId="{FC097AF8-2FDF-4CE5-BF1E-FB55F6E75024}" sibTransId="{EF6DF371-D453-4365-B1DF-71FF6C70F413}"/>
    <dgm:cxn modelId="{36605D2A-A4B7-40B1-9705-E34FC519FE4C}" type="presOf" srcId="{4626B069-71F0-4F04-B277-5D6D5B10E549}" destId="{C779F714-68A6-4734-AEEF-A6726D4F2795}" srcOrd="1" destOrd="1" presId="urn:microsoft.com/office/officeart/2005/8/layout/vList4"/>
    <dgm:cxn modelId="{4436E1B2-304C-4360-A6EB-5C4DADAD3059}" type="presOf" srcId="{9FCDA348-A8CD-4F7A-8F95-4D679EBE8351}" destId="{2724FB66-8F42-4379-82FE-AF040FB5CDA0}" srcOrd="1" destOrd="1" presId="urn:microsoft.com/office/officeart/2005/8/layout/vList4"/>
    <dgm:cxn modelId="{FEA63ED8-4ACF-4ACF-A23A-3B96769C5CEE}" type="presOf" srcId="{49F7DAE6-333A-4962-88C7-BFF8D153E14C}" destId="{AD36C436-36AA-4440-8CB7-A2AF9C2C7A7D}" srcOrd="0" destOrd="1" presId="urn:microsoft.com/office/officeart/2005/8/layout/vList4"/>
    <dgm:cxn modelId="{36FC8E22-1F75-435E-9170-6FD47E72D3E5}" srcId="{24E3D971-62AA-4AB7-9B4B-C11FDE07A9E7}" destId="{49F7DAE6-333A-4962-88C7-BFF8D153E14C}" srcOrd="0" destOrd="0" parTransId="{3825306D-FE9E-415B-90C4-AE31563EF607}" sibTransId="{338FECCA-063B-40B0-97B6-029FD8EBCCEB}"/>
    <dgm:cxn modelId="{3C537086-9CF4-49C9-8B0B-29F725555032}" srcId="{31F3C0C6-F571-460D-8B48-7941EFE7F3E8}" destId="{C65B4DF2-8F3A-4ADE-AD65-8E36C4336452}" srcOrd="1" destOrd="0" parTransId="{F08CCC46-AFB4-4A61-A1F0-BDEB4DE9590D}" sibTransId="{D8B06F3B-D1ED-4A09-9BE4-0188CEDA67B6}"/>
    <dgm:cxn modelId="{41BDC847-1608-4B67-B6C4-730277F60ABB}" type="presOf" srcId="{24E3D971-62AA-4AB7-9B4B-C11FDE07A9E7}" destId="{84818CE5-35EA-44BD-A004-905E2B0AA36E}" srcOrd="1" destOrd="0" presId="urn:microsoft.com/office/officeart/2005/8/layout/vList4"/>
    <dgm:cxn modelId="{2B39BEDA-9460-40C1-ACDD-EB00D05ADCA9}" type="presOf" srcId="{4626B069-71F0-4F04-B277-5D6D5B10E549}" destId="{46C5C346-6362-47FA-AF7C-5287E66706F2}" srcOrd="0" destOrd="1" presId="urn:microsoft.com/office/officeart/2005/8/layout/vList4"/>
    <dgm:cxn modelId="{CCDAD27C-9FD1-416C-8E22-252BE94F095B}" type="presOf" srcId="{7E4178E2-E411-4B4D-A271-1C4F67329D36}" destId="{46C5C346-6362-47FA-AF7C-5287E66706F2}" srcOrd="0" destOrd="0" presId="urn:microsoft.com/office/officeart/2005/8/layout/vList4"/>
    <dgm:cxn modelId="{8EF5D447-EC2A-456E-9574-5A057F850FC2}" type="presOf" srcId="{AEEA333C-FB6A-4082-8D84-FE45903572CF}" destId="{C779F714-68A6-4734-AEEF-A6726D4F2795}" srcOrd="1" destOrd="2" presId="urn:microsoft.com/office/officeart/2005/8/layout/vList4"/>
    <dgm:cxn modelId="{9105347A-7BD2-4C60-B5A5-09DDE5714DF0}" type="presOf" srcId="{689F5D68-FB8C-4C7C-A0D4-3888E43CC26F}" destId="{84818CE5-35EA-44BD-A004-905E2B0AA36E}" srcOrd="1" destOrd="3" presId="urn:microsoft.com/office/officeart/2005/8/layout/vList4"/>
    <dgm:cxn modelId="{5C065D6B-A26D-46F2-B30B-F1CF5AB0EBCF}" srcId="{24E3D971-62AA-4AB7-9B4B-C11FDE07A9E7}" destId="{72045DDE-5E94-473F-AE98-FAFBD83A5F31}" srcOrd="1" destOrd="0" parTransId="{6BCD8B64-123A-4BB7-8F7C-E6E0D9867465}" sibTransId="{827D599C-E7EB-41E2-AD4E-5B4D5815DB17}"/>
    <dgm:cxn modelId="{4CB3983D-03A7-4360-861E-B38B554906F0}" type="presOf" srcId="{24E3D971-62AA-4AB7-9B4B-C11FDE07A9E7}" destId="{AD36C436-36AA-4440-8CB7-A2AF9C2C7A7D}" srcOrd="0" destOrd="0" presId="urn:microsoft.com/office/officeart/2005/8/layout/vList4"/>
    <dgm:cxn modelId="{B10411E4-A59F-48B9-954D-6B8D5D654169}" type="presOf" srcId="{D5BA9F8D-E5DC-4E26-B72F-7B510B107745}" destId="{F4A48649-529A-456A-B877-2C034CBFE5B4}" srcOrd="0" destOrd="2" presId="urn:microsoft.com/office/officeart/2005/8/layout/vList4"/>
    <dgm:cxn modelId="{CD73265F-BF16-4807-AEFF-329887E324E8}" type="presOf" srcId="{715F5C56-4530-485C-8F27-A45C22C31BBE}" destId="{4CE050DD-DB4F-4D37-9FE5-F568484ECA56}" srcOrd="1" destOrd="0" presId="urn:microsoft.com/office/officeart/2005/8/layout/vList4"/>
    <dgm:cxn modelId="{A6FCEBDD-BB75-4B6D-8855-6D1389353807}" type="presOf" srcId="{CFCDC38B-2185-47C4-9792-4CA741D7CB41}" destId="{C779F714-68A6-4734-AEEF-A6726D4F2795}" srcOrd="1" destOrd="4" presId="urn:microsoft.com/office/officeart/2005/8/layout/vList4"/>
    <dgm:cxn modelId="{5FCEFB7E-2852-4097-8610-F67D3DA50005}" type="presOf" srcId="{DB7EB31B-0658-4144-8AFC-55C848BB7C65}" destId="{219FD045-964A-47EF-A41D-5E5AD04B9A7B}" srcOrd="1" destOrd="2" presId="urn:microsoft.com/office/officeart/2005/8/layout/vList4"/>
    <dgm:cxn modelId="{7F4C0BE4-2587-4595-9834-4F1196852AE1}" type="presOf" srcId="{F85E56BD-9598-418D-BCB4-C2AD0239E44E}" destId="{2724FB66-8F42-4379-82FE-AF040FB5CDA0}" srcOrd="1" destOrd="3" presId="urn:microsoft.com/office/officeart/2005/8/layout/vList4"/>
    <dgm:cxn modelId="{6FF5E320-EE1E-438F-BAAC-57DCD9636B40}" srcId="{C65B4DF2-8F3A-4ADE-AD65-8E36C4336452}" destId="{35F3CEBF-C9EF-4B37-B976-5A1C137689CF}" srcOrd="1" destOrd="0" parTransId="{24798BBE-60D7-4B38-886E-960139710C31}" sibTransId="{3CA78061-CF75-44AE-80F8-342C976352A9}"/>
    <dgm:cxn modelId="{7883D93A-F313-48B5-B7CD-EF8500997E4F}" type="presOf" srcId="{5428EA60-E853-404C-AEAD-D3FA7B0A64FB}" destId="{DB25FCFF-E5CA-4822-968E-CA6D126FC63C}" srcOrd="0" destOrd="1" presId="urn:microsoft.com/office/officeart/2005/8/layout/vList4"/>
    <dgm:cxn modelId="{C0E5898E-B978-4638-AB5F-73EE790DCC15}" type="presOf" srcId="{BE5A63CC-35DF-4C18-9440-E2F499ED71C5}" destId="{F4A48649-529A-456A-B877-2C034CBFE5B4}" srcOrd="0" destOrd="1" presId="urn:microsoft.com/office/officeart/2005/8/layout/vList4"/>
    <dgm:cxn modelId="{4D787D97-AEF0-422B-8813-1F7BE73D0834}" srcId="{24E3D971-62AA-4AB7-9B4B-C11FDE07A9E7}" destId="{689F5D68-FB8C-4C7C-A0D4-3888E43CC26F}" srcOrd="2" destOrd="0" parTransId="{31EBFFB6-46D7-4730-ACE4-84732F714FFC}" sibTransId="{41BACABF-E408-44B2-93F6-232DB23AD182}"/>
    <dgm:cxn modelId="{5281C1CF-35D7-4AC1-9410-E74FB187D304}" type="presOf" srcId="{D5BA9F8D-E5DC-4E26-B72F-7B510B107745}" destId="{4CE050DD-DB4F-4D37-9FE5-F568484ECA56}" srcOrd="1" destOrd="2" presId="urn:microsoft.com/office/officeart/2005/8/layout/vList4"/>
    <dgm:cxn modelId="{AC5FC375-BDE0-4423-8313-BCD466234301}" type="presOf" srcId="{F101EE8C-2AA4-4B5B-A0E9-9467D57EC673}" destId="{219FD045-964A-47EF-A41D-5E5AD04B9A7B}" srcOrd="1" destOrd="3" presId="urn:microsoft.com/office/officeart/2005/8/layout/vList4"/>
    <dgm:cxn modelId="{EA5A7E8B-BC50-46D4-8850-C4BC9621BE12}" srcId="{7E4178E2-E411-4B4D-A271-1C4F67329D36}" destId="{4626B069-71F0-4F04-B277-5D6D5B10E549}" srcOrd="0" destOrd="0" parTransId="{5BC7DF8B-437B-426C-B4D3-33AA5CB5DF81}" sibTransId="{F32F7DA9-C937-4B2A-B1FA-5474ED8AD09E}"/>
    <dgm:cxn modelId="{BC74EA1B-C6A9-4210-8A83-9228D1EE8C04}" type="presOf" srcId="{C65B4DF2-8F3A-4ADE-AD65-8E36C4336452}" destId="{BDCCC28D-365A-4A5B-8C3C-38A02C59E2B2}" srcOrd="0" destOrd="0" presId="urn:microsoft.com/office/officeart/2005/8/layout/vList4"/>
    <dgm:cxn modelId="{138E63DB-3117-41A2-959E-699517AB6F45}" type="presOf" srcId="{689F5D68-FB8C-4C7C-A0D4-3888E43CC26F}" destId="{AD36C436-36AA-4440-8CB7-A2AF9C2C7A7D}" srcOrd="0" destOrd="3" presId="urn:microsoft.com/office/officeart/2005/8/layout/vList4"/>
    <dgm:cxn modelId="{947C5367-4011-4524-9A60-0A0B16E84341}" srcId="{3EB3A5CF-E094-4F61-A393-B796CC8A4B2B}" destId="{F101EE8C-2AA4-4B5B-A0E9-9467D57EC673}" srcOrd="2" destOrd="0" parTransId="{9EEEE0F8-7BF7-4691-89D9-54A951BE0B53}" sibTransId="{059EA863-A280-46CD-A3AE-9D1493E98908}"/>
    <dgm:cxn modelId="{282A856E-36DE-4FD1-8B9C-173E9B9D8C8A}" srcId="{7E4178E2-E411-4B4D-A271-1C4F67329D36}" destId="{76FA27EF-BF7F-4203-9DD1-0079480FCFCF}" srcOrd="4" destOrd="0" parTransId="{6D68D73F-8A39-403A-8FCF-7841B6184C54}" sibTransId="{212E6560-2B9D-4AC4-825B-D58EA0AD0237}"/>
    <dgm:cxn modelId="{02BB3BDF-3536-4A21-BBAE-2F60FC830565}" type="presOf" srcId="{BE5A63CC-35DF-4C18-9440-E2F499ED71C5}" destId="{4CE050DD-DB4F-4D37-9FE5-F568484ECA56}" srcOrd="1" destOrd="1" presId="urn:microsoft.com/office/officeart/2005/8/layout/vList4"/>
    <dgm:cxn modelId="{FFD3207A-6AA9-4381-A9AD-0FDE2CCA4B83}" type="presOf" srcId="{AEEA333C-FB6A-4082-8D84-FE45903572CF}" destId="{46C5C346-6362-47FA-AF7C-5287E66706F2}" srcOrd="0" destOrd="2" presId="urn:microsoft.com/office/officeart/2005/8/layout/vList4"/>
    <dgm:cxn modelId="{B43AF262-C021-4626-B4AF-3BB9057930FA}" type="presOf" srcId="{72045DDE-5E94-473F-AE98-FAFBD83A5F31}" destId="{84818CE5-35EA-44BD-A004-905E2B0AA36E}" srcOrd="1" destOrd="2" presId="urn:microsoft.com/office/officeart/2005/8/layout/vList4"/>
    <dgm:cxn modelId="{BBFAC850-DF18-4825-9415-16EF84A7E2B6}" type="presOf" srcId="{9FCDA348-A8CD-4F7A-8F95-4D679EBE8351}" destId="{BDCCC28D-365A-4A5B-8C3C-38A02C59E2B2}" srcOrd="0" destOrd="1" presId="urn:microsoft.com/office/officeart/2005/8/layout/vList4"/>
    <dgm:cxn modelId="{53EA3AB8-1B2E-4A22-B277-B64B601A6DB5}" srcId="{C65B4DF2-8F3A-4ADE-AD65-8E36C4336452}" destId="{9FCDA348-A8CD-4F7A-8F95-4D679EBE8351}" srcOrd="0" destOrd="0" parTransId="{1B630AAB-DEB2-43D7-AE7D-46919D0C9A0C}" sibTransId="{17B50A3F-4B8C-4E77-B50B-070A81E9D307}"/>
    <dgm:cxn modelId="{A1EEA25E-B43C-4C97-BD24-CBB72C8DB3F4}" type="presOf" srcId="{35F3CEBF-C9EF-4B37-B976-5A1C137689CF}" destId="{BDCCC28D-365A-4A5B-8C3C-38A02C59E2B2}" srcOrd="0" destOrd="2" presId="urn:microsoft.com/office/officeart/2005/8/layout/vList4"/>
    <dgm:cxn modelId="{0E8C2463-3120-4FD3-9E7F-5A2FFADA4295}" type="presOf" srcId="{F85E56BD-9598-418D-BCB4-C2AD0239E44E}" destId="{BDCCC28D-365A-4A5B-8C3C-38A02C59E2B2}" srcOrd="0" destOrd="3" presId="urn:microsoft.com/office/officeart/2005/8/layout/vList4"/>
    <dgm:cxn modelId="{7F1467D8-3042-4EE2-993C-392F50938740}" srcId="{7E4178E2-E411-4B4D-A271-1C4F67329D36}" destId="{D89E5BEA-A900-489E-94C9-AC7B1656849C}" srcOrd="2" destOrd="0" parTransId="{F58792E7-8BD2-4C20-879C-88B1507D8E62}" sibTransId="{C648C9E6-F6E5-4E17-9D43-69CE20370805}"/>
    <dgm:cxn modelId="{11C13278-248E-45A1-AB22-F900BCCF3A91}" srcId="{C65B4DF2-8F3A-4ADE-AD65-8E36C4336452}" destId="{F85E56BD-9598-418D-BCB4-C2AD0239E44E}" srcOrd="2" destOrd="0" parTransId="{E07A8E50-2FF7-4491-A502-DF2221CE399A}" sibTransId="{3FBFE1C3-4A48-49AE-B160-DC824255D7BF}"/>
    <dgm:cxn modelId="{B7354A72-7464-42DA-A428-90F99CDF2E60}" type="presOf" srcId="{31F3C0C6-F571-460D-8B48-7941EFE7F3E8}" destId="{6581D8D4-9E14-43D2-BDBE-F02DA42ECA38}" srcOrd="0" destOrd="0" presId="urn:microsoft.com/office/officeart/2005/8/layout/vList4"/>
    <dgm:cxn modelId="{FE603BDD-4386-4777-B777-5D0316EF63F5}" srcId="{7E4178E2-E411-4B4D-A271-1C4F67329D36}" destId="{CFCDC38B-2185-47C4-9792-4CA741D7CB41}" srcOrd="3" destOrd="0" parTransId="{A2B6630C-5926-49A0-B1C2-AA5E5CFAC8F4}" sibTransId="{CFED372D-21B8-48FA-B53F-9C876EF822FF}"/>
    <dgm:cxn modelId="{CAD8CD77-05E0-4B8A-8835-0FD26FB97206}" type="presOf" srcId="{715F5C56-4530-485C-8F27-A45C22C31BBE}" destId="{F4A48649-529A-456A-B877-2C034CBFE5B4}" srcOrd="0" destOrd="0" presId="urn:microsoft.com/office/officeart/2005/8/layout/vList4"/>
    <dgm:cxn modelId="{6647772D-DA17-4B38-9D3C-2C5053C1996C}" srcId="{31F3C0C6-F571-460D-8B48-7941EFE7F3E8}" destId="{7E4178E2-E411-4B4D-A271-1C4F67329D36}" srcOrd="0" destOrd="0" parTransId="{041BD46D-9CFC-43C3-963E-8C5B3D449578}" sibTransId="{D2ED81C1-AF31-405D-BE91-A4A7C2C13CA1}"/>
    <dgm:cxn modelId="{A80A4507-3C1E-4DE4-BB99-31C147C09C20}" srcId="{3EB3A5CF-E094-4F61-A393-B796CC8A4B2B}" destId="{5428EA60-E853-404C-AEAD-D3FA7B0A64FB}" srcOrd="0" destOrd="0" parTransId="{0D7C296B-0059-446A-A76D-1E018D1EA69C}" sibTransId="{C8B8A5B9-79D6-44F9-AA93-9C07DF546F3B}"/>
    <dgm:cxn modelId="{BB8CC3FC-283E-466E-A03B-59DC2C3CD38B}" type="presOf" srcId="{D89E5BEA-A900-489E-94C9-AC7B1656849C}" destId="{46C5C346-6362-47FA-AF7C-5287E66706F2}" srcOrd="0" destOrd="3" presId="urn:microsoft.com/office/officeart/2005/8/layout/vList4"/>
    <dgm:cxn modelId="{B0013F80-0FDD-4366-B1A1-E597BA635494}" type="presParOf" srcId="{6581D8D4-9E14-43D2-BDBE-F02DA42ECA38}" destId="{622C6344-6808-4B9D-81B8-F776A268043D}" srcOrd="0" destOrd="0" presId="urn:microsoft.com/office/officeart/2005/8/layout/vList4"/>
    <dgm:cxn modelId="{706D3325-CC50-40ED-AAB4-2F2DFD346D04}" type="presParOf" srcId="{622C6344-6808-4B9D-81B8-F776A268043D}" destId="{46C5C346-6362-47FA-AF7C-5287E66706F2}" srcOrd="0" destOrd="0" presId="urn:microsoft.com/office/officeart/2005/8/layout/vList4"/>
    <dgm:cxn modelId="{A8805387-84CF-41E3-8CF3-18E6A6F63014}" type="presParOf" srcId="{622C6344-6808-4B9D-81B8-F776A268043D}" destId="{8D4EDBC1-388F-43FB-8457-8B4DA8B06709}" srcOrd="1" destOrd="0" presId="urn:microsoft.com/office/officeart/2005/8/layout/vList4"/>
    <dgm:cxn modelId="{F8B5929F-819A-4997-892A-5B12BC3E3F27}" type="presParOf" srcId="{622C6344-6808-4B9D-81B8-F776A268043D}" destId="{C779F714-68A6-4734-AEEF-A6726D4F2795}" srcOrd="2" destOrd="0" presId="urn:microsoft.com/office/officeart/2005/8/layout/vList4"/>
    <dgm:cxn modelId="{0A283F26-3EB1-4DC4-A85F-ACD00E25145B}" type="presParOf" srcId="{6581D8D4-9E14-43D2-BDBE-F02DA42ECA38}" destId="{9D4CBFE4-7E09-4861-9FA3-059564DEDA79}" srcOrd="1" destOrd="0" presId="urn:microsoft.com/office/officeart/2005/8/layout/vList4"/>
    <dgm:cxn modelId="{3AFBBE42-C7A9-44B7-936A-9FA9353FC0DE}" type="presParOf" srcId="{6581D8D4-9E14-43D2-BDBE-F02DA42ECA38}" destId="{CC37F1AB-9ED8-4502-A14D-E20E2B8F5C0E}" srcOrd="2" destOrd="0" presId="urn:microsoft.com/office/officeart/2005/8/layout/vList4"/>
    <dgm:cxn modelId="{A65779B1-3AE0-4115-981C-07DA27C5B064}" type="presParOf" srcId="{CC37F1AB-9ED8-4502-A14D-E20E2B8F5C0E}" destId="{BDCCC28D-365A-4A5B-8C3C-38A02C59E2B2}" srcOrd="0" destOrd="0" presId="urn:microsoft.com/office/officeart/2005/8/layout/vList4"/>
    <dgm:cxn modelId="{B1E8628C-73E5-408A-9DBE-EFA7DA655EF3}" type="presParOf" srcId="{CC37F1AB-9ED8-4502-A14D-E20E2B8F5C0E}" destId="{5B7254DA-B9E3-4540-9A3C-0D57F3B2B6D2}" srcOrd="1" destOrd="0" presId="urn:microsoft.com/office/officeart/2005/8/layout/vList4"/>
    <dgm:cxn modelId="{F7AFCB09-5784-4E81-AD5C-E1472B5B3D15}" type="presParOf" srcId="{CC37F1AB-9ED8-4502-A14D-E20E2B8F5C0E}" destId="{2724FB66-8F42-4379-82FE-AF040FB5CDA0}" srcOrd="2" destOrd="0" presId="urn:microsoft.com/office/officeart/2005/8/layout/vList4"/>
    <dgm:cxn modelId="{4975AECE-E1AF-48CE-BF32-EA87677134AC}" type="presParOf" srcId="{6581D8D4-9E14-43D2-BDBE-F02DA42ECA38}" destId="{C00B4BE3-876F-4082-9538-668F7CD435E3}" srcOrd="3" destOrd="0" presId="urn:microsoft.com/office/officeart/2005/8/layout/vList4"/>
    <dgm:cxn modelId="{6C160362-CB73-4C94-8E10-CAB027A9C32C}" type="presParOf" srcId="{6581D8D4-9E14-43D2-BDBE-F02DA42ECA38}" destId="{7834B5CD-D825-4A2C-8C02-50646E0EE44C}" srcOrd="4" destOrd="0" presId="urn:microsoft.com/office/officeart/2005/8/layout/vList4"/>
    <dgm:cxn modelId="{51E63F6D-687D-41DD-88F9-24F522404731}" type="presParOf" srcId="{7834B5CD-D825-4A2C-8C02-50646E0EE44C}" destId="{AD36C436-36AA-4440-8CB7-A2AF9C2C7A7D}" srcOrd="0" destOrd="0" presId="urn:microsoft.com/office/officeart/2005/8/layout/vList4"/>
    <dgm:cxn modelId="{EBC8BBD9-ECE8-41DF-B144-0FDAD76BE4B0}" type="presParOf" srcId="{7834B5CD-D825-4A2C-8C02-50646E0EE44C}" destId="{383481BF-D350-4972-9157-8117A1FC7B2B}" srcOrd="1" destOrd="0" presId="urn:microsoft.com/office/officeart/2005/8/layout/vList4"/>
    <dgm:cxn modelId="{0AC6A865-B64A-4C86-BA9C-825949C5D559}" type="presParOf" srcId="{7834B5CD-D825-4A2C-8C02-50646E0EE44C}" destId="{84818CE5-35EA-44BD-A004-905E2B0AA36E}" srcOrd="2" destOrd="0" presId="urn:microsoft.com/office/officeart/2005/8/layout/vList4"/>
    <dgm:cxn modelId="{1079195C-58FC-4211-B8CA-84BDFDFFAA0D}" type="presParOf" srcId="{6581D8D4-9E14-43D2-BDBE-F02DA42ECA38}" destId="{C7E50DF7-1183-4969-BA76-56E02B6087BA}" srcOrd="5" destOrd="0" presId="urn:microsoft.com/office/officeart/2005/8/layout/vList4"/>
    <dgm:cxn modelId="{4009F83E-496C-4DCB-9D4A-A24FC937F09A}" type="presParOf" srcId="{6581D8D4-9E14-43D2-BDBE-F02DA42ECA38}" destId="{9708F50B-BA61-426F-8C07-BE1F74250B2F}" srcOrd="6" destOrd="0" presId="urn:microsoft.com/office/officeart/2005/8/layout/vList4"/>
    <dgm:cxn modelId="{0E607F8E-8B47-4E75-BDCD-D79D361BD9ED}" type="presParOf" srcId="{9708F50B-BA61-426F-8C07-BE1F74250B2F}" destId="{DB25FCFF-E5CA-4822-968E-CA6D126FC63C}" srcOrd="0" destOrd="0" presId="urn:microsoft.com/office/officeart/2005/8/layout/vList4"/>
    <dgm:cxn modelId="{8340DD6C-5605-4DAB-AD74-E8ABD4B82001}" type="presParOf" srcId="{9708F50B-BA61-426F-8C07-BE1F74250B2F}" destId="{34EA210F-DBA4-4675-853C-F78748788048}" srcOrd="1" destOrd="0" presId="urn:microsoft.com/office/officeart/2005/8/layout/vList4"/>
    <dgm:cxn modelId="{4062263F-5FD7-4712-9201-E6183C0030C9}" type="presParOf" srcId="{9708F50B-BA61-426F-8C07-BE1F74250B2F}" destId="{219FD045-964A-47EF-A41D-5E5AD04B9A7B}" srcOrd="2" destOrd="0" presId="urn:microsoft.com/office/officeart/2005/8/layout/vList4"/>
    <dgm:cxn modelId="{8BA6A8E2-83F4-4DCA-8413-2DBA89CAA77B}" type="presParOf" srcId="{6581D8D4-9E14-43D2-BDBE-F02DA42ECA38}" destId="{AF0E9CEC-5F9F-447C-9E89-C794AD368087}" srcOrd="7" destOrd="0" presId="urn:microsoft.com/office/officeart/2005/8/layout/vList4"/>
    <dgm:cxn modelId="{17923A87-202A-49FA-953B-720524F98FAF}" type="presParOf" srcId="{6581D8D4-9E14-43D2-BDBE-F02DA42ECA38}" destId="{307C756F-C873-434E-BDD5-1C52A00CF0DA}" srcOrd="8" destOrd="0" presId="urn:microsoft.com/office/officeart/2005/8/layout/vList4"/>
    <dgm:cxn modelId="{8D954133-FA99-4856-91BF-D15CCEA241D5}" type="presParOf" srcId="{307C756F-C873-434E-BDD5-1C52A00CF0DA}" destId="{F4A48649-529A-456A-B877-2C034CBFE5B4}" srcOrd="0" destOrd="0" presId="urn:microsoft.com/office/officeart/2005/8/layout/vList4"/>
    <dgm:cxn modelId="{65853EAE-8C44-436C-AEAF-7AD9C1BC1B46}" type="presParOf" srcId="{307C756F-C873-434E-BDD5-1C52A00CF0DA}" destId="{37403255-5823-4040-9ACE-C527C1051F58}" srcOrd="1" destOrd="0" presId="urn:microsoft.com/office/officeart/2005/8/layout/vList4"/>
    <dgm:cxn modelId="{D03ED49E-5B3A-4EA0-8FFB-5E72BE9D3B6A}" type="presParOf" srcId="{307C756F-C873-434E-BDD5-1C52A00CF0DA}" destId="{4CE050DD-DB4F-4D37-9FE5-F568484ECA56}" srcOrd="2" destOrd="0" presId="urn:microsoft.com/office/officeart/2005/8/layout/vList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DA6BB4-D0EE-4420-B011-020A07F3F43F}">
      <dsp:nvSpPr>
        <dsp:cNvPr id="0" name=""/>
        <dsp:cNvSpPr/>
      </dsp:nvSpPr>
      <dsp:spPr>
        <a:xfrm>
          <a:off x="2849644" y="2130"/>
          <a:ext cx="1148551" cy="1148551"/>
        </a:xfrm>
        <a:prstGeom prst="ellipse">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b="1" kern="1200" dirty="0"/>
            <a:t>Organize Our PRISM</a:t>
          </a:r>
        </a:p>
      </dsp:txBody>
      <dsp:txXfrm>
        <a:off x="2849644" y="2130"/>
        <a:ext cx="1148551" cy="1148551"/>
      </dsp:txXfrm>
    </dsp:sp>
    <dsp:sp modelId="{1B13ABFC-C962-4D50-BF25-B4B4A9FE0F1A}">
      <dsp:nvSpPr>
        <dsp:cNvPr id="0" name=""/>
        <dsp:cNvSpPr/>
      </dsp:nvSpPr>
      <dsp:spPr>
        <a:xfrm rot="1800000">
          <a:off x="4010593" y="809474"/>
          <a:ext cx="305429" cy="387636"/>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1800000">
        <a:off x="4010593" y="809474"/>
        <a:ext cx="305429" cy="387636"/>
      </dsp:txXfrm>
    </dsp:sp>
    <dsp:sp modelId="{A1F8B82C-4693-4070-AE75-9B52C3796A59}">
      <dsp:nvSpPr>
        <dsp:cNvPr id="0" name=""/>
        <dsp:cNvSpPr/>
      </dsp:nvSpPr>
      <dsp:spPr>
        <a:xfrm>
          <a:off x="4343394" y="864547"/>
          <a:ext cx="1148551" cy="1148551"/>
        </a:xfrm>
        <a:prstGeom prst="ellipse">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b="1" kern="1200" dirty="0"/>
            <a:t>Determine goals, objectives, priorities (VISION)</a:t>
          </a:r>
        </a:p>
      </dsp:txBody>
      <dsp:txXfrm>
        <a:off x="4343394" y="864547"/>
        <a:ext cx="1148551" cy="1148551"/>
      </dsp:txXfrm>
    </dsp:sp>
    <dsp:sp modelId="{96693D4B-A588-4B3F-BCEB-203388AE7B51}">
      <dsp:nvSpPr>
        <dsp:cNvPr id="0" name=""/>
        <dsp:cNvSpPr/>
      </dsp:nvSpPr>
      <dsp:spPr>
        <a:xfrm rot="5400000">
          <a:off x="4764954" y="2098777"/>
          <a:ext cx="305429" cy="387636"/>
        </a:xfrm>
        <a:prstGeom prst="rightArrow">
          <a:avLst>
            <a:gd name="adj1" fmla="val 60000"/>
            <a:gd name="adj2" fmla="val 50000"/>
          </a:avLst>
        </a:prstGeom>
        <a:solidFill>
          <a:schemeClr val="accent1">
            <a:shade val="90000"/>
            <a:hueOff val="125037"/>
            <a:satOff val="-2309"/>
            <a:lumOff val="1070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5400000">
        <a:off x="4764954" y="2098777"/>
        <a:ext cx="305429" cy="387636"/>
      </dsp:txXfrm>
    </dsp:sp>
    <dsp:sp modelId="{959F36E8-0F77-470E-A5EB-559F0D844450}">
      <dsp:nvSpPr>
        <dsp:cNvPr id="0" name=""/>
        <dsp:cNvSpPr/>
      </dsp:nvSpPr>
      <dsp:spPr>
        <a:xfrm>
          <a:off x="4343394" y="2589381"/>
          <a:ext cx="1148551" cy="1148551"/>
        </a:xfrm>
        <a:prstGeom prst="ellipse">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a:solidFill>
                <a:srgbClr val="FF0000"/>
              </a:solidFill>
            </a:rPr>
            <a:t>Develop 5-year </a:t>
          </a:r>
          <a:r>
            <a:rPr lang="en-US" sz="1200" b="1" kern="1200" dirty="0" smtClean="0">
              <a:solidFill>
                <a:srgbClr val="FF0000"/>
              </a:solidFill>
            </a:rPr>
            <a:t>Strategic Plan</a:t>
          </a:r>
          <a:endParaRPr lang="en-US" sz="1200" b="1" kern="1200" dirty="0">
            <a:solidFill>
              <a:srgbClr val="FF0000"/>
            </a:solidFill>
          </a:endParaRPr>
        </a:p>
      </dsp:txBody>
      <dsp:txXfrm>
        <a:off x="4343394" y="2589381"/>
        <a:ext cx="1148551" cy="1148551"/>
      </dsp:txXfrm>
    </dsp:sp>
    <dsp:sp modelId="{BA7802EB-5417-4F09-A8D0-820139051744}">
      <dsp:nvSpPr>
        <dsp:cNvPr id="0" name=""/>
        <dsp:cNvSpPr/>
      </dsp:nvSpPr>
      <dsp:spPr>
        <a:xfrm rot="9000000">
          <a:off x="4025566" y="3396725"/>
          <a:ext cx="305429" cy="387636"/>
        </a:xfrm>
        <a:prstGeom prst="rightArrow">
          <a:avLst>
            <a:gd name="adj1" fmla="val 60000"/>
            <a:gd name="adj2" fmla="val 50000"/>
          </a:avLst>
        </a:prstGeom>
        <a:solidFill>
          <a:schemeClr val="accent1">
            <a:shade val="90000"/>
            <a:hueOff val="250074"/>
            <a:satOff val="-4618"/>
            <a:lumOff val="2141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9000000">
        <a:off x="4025566" y="3396725"/>
        <a:ext cx="305429" cy="387636"/>
      </dsp:txXfrm>
    </dsp:sp>
    <dsp:sp modelId="{A3CE13E1-5ECA-4B88-A786-72C29DB16FA6}">
      <dsp:nvSpPr>
        <dsp:cNvPr id="0" name=""/>
        <dsp:cNvSpPr/>
      </dsp:nvSpPr>
      <dsp:spPr>
        <a:xfrm>
          <a:off x="2849644" y="3451797"/>
          <a:ext cx="1148551" cy="1148551"/>
        </a:xfrm>
        <a:prstGeom prst="ellipse">
          <a:avLst/>
        </a:prstGeom>
        <a:solidFill>
          <a:schemeClr val="accent1">
            <a:shade val="50000"/>
            <a:hueOff val="361437"/>
            <a:satOff val="-7560"/>
            <a:lumOff val="420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baseline="0" dirty="0">
              <a:solidFill>
                <a:sysClr val="windowText" lastClr="000000"/>
              </a:solidFill>
            </a:rPr>
            <a:t>Identify Annual Work Initiatives</a:t>
          </a:r>
        </a:p>
      </dsp:txBody>
      <dsp:txXfrm>
        <a:off x="2849644" y="3451797"/>
        <a:ext cx="1148551" cy="1148551"/>
      </dsp:txXfrm>
    </dsp:sp>
    <dsp:sp modelId="{27BAD693-3E0F-4807-89E2-B8FC70F32C9E}">
      <dsp:nvSpPr>
        <dsp:cNvPr id="0" name=""/>
        <dsp:cNvSpPr/>
      </dsp:nvSpPr>
      <dsp:spPr>
        <a:xfrm rot="12600000">
          <a:off x="2531816" y="3405369"/>
          <a:ext cx="305429" cy="387636"/>
        </a:xfrm>
        <a:prstGeom prst="rightArrow">
          <a:avLst>
            <a:gd name="adj1" fmla="val 60000"/>
            <a:gd name="adj2" fmla="val 50000"/>
          </a:avLst>
        </a:prstGeom>
        <a:solidFill>
          <a:schemeClr val="accent1">
            <a:shade val="90000"/>
            <a:hueOff val="375112"/>
            <a:satOff val="-6927"/>
            <a:lumOff val="3212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12600000">
        <a:off x="2531816" y="3405369"/>
        <a:ext cx="305429" cy="387636"/>
      </dsp:txXfrm>
    </dsp:sp>
    <dsp:sp modelId="{5FDADD5F-807A-476D-9BBC-90DEA6585A19}">
      <dsp:nvSpPr>
        <dsp:cNvPr id="0" name=""/>
        <dsp:cNvSpPr/>
      </dsp:nvSpPr>
      <dsp:spPr>
        <a:xfrm>
          <a:off x="1355894" y="2589381"/>
          <a:ext cx="1148551" cy="1148551"/>
        </a:xfrm>
        <a:prstGeom prst="ellipse">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b="1" kern="1200" dirty="0"/>
            <a:t>Begin Implementing Initiatives</a:t>
          </a:r>
        </a:p>
      </dsp:txBody>
      <dsp:txXfrm>
        <a:off x="1355894" y="2589381"/>
        <a:ext cx="1148551" cy="1148551"/>
      </dsp:txXfrm>
    </dsp:sp>
    <dsp:sp modelId="{5B260397-1779-48F6-A93F-20A2A94B7ADD}">
      <dsp:nvSpPr>
        <dsp:cNvPr id="0" name=""/>
        <dsp:cNvSpPr/>
      </dsp:nvSpPr>
      <dsp:spPr>
        <a:xfrm rot="16200000">
          <a:off x="1777455" y="2116066"/>
          <a:ext cx="305429" cy="387636"/>
        </a:xfrm>
        <a:prstGeom prst="rightArrow">
          <a:avLst>
            <a:gd name="adj1" fmla="val 60000"/>
            <a:gd name="adj2" fmla="val 50000"/>
          </a:avLst>
        </a:prstGeom>
        <a:solidFill>
          <a:schemeClr val="accent1">
            <a:shade val="90000"/>
            <a:hueOff val="250074"/>
            <a:satOff val="-4618"/>
            <a:lumOff val="2141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16200000">
        <a:off x="1777455" y="2116066"/>
        <a:ext cx="305429" cy="387636"/>
      </dsp:txXfrm>
    </dsp:sp>
    <dsp:sp modelId="{043B1727-6A51-451C-9DF6-77C2FEEDAD29}">
      <dsp:nvSpPr>
        <dsp:cNvPr id="0" name=""/>
        <dsp:cNvSpPr/>
      </dsp:nvSpPr>
      <dsp:spPr>
        <a:xfrm>
          <a:off x="1355894" y="864547"/>
          <a:ext cx="1148551" cy="1148551"/>
        </a:xfrm>
        <a:prstGeom prst="ellipse">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b="1" i="0" kern="1200" baseline="0" dirty="0"/>
            <a:t>Measure</a:t>
          </a:r>
          <a:r>
            <a:rPr lang="en-US" sz="1000" b="1" i="0" kern="1200" dirty="0"/>
            <a:t> results</a:t>
          </a:r>
        </a:p>
      </dsp:txBody>
      <dsp:txXfrm>
        <a:off x="1355894" y="864547"/>
        <a:ext cx="1148551" cy="1148551"/>
      </dsp:txXfrm>
    </dsp:sp>
    <dsp:sp modelId="{0B1169D4-0B9B-4C3D-90E2-9D6278956B89}">
      <dsp:nvSpPr>
        <dsp:cNvPr id="0" name=""/>
        <dsp:cNvSpPr/>
      </dsp:nvSpPr>
      <dsp:spPr>
        <a:xfrm rot="19800000">
          <a:off x="2516844" y="818118"/>
          <a:ext cx="305429" cy="387636"/>
        </a:xfrm>
        <a:prstGeom prst="rightArrow">
          <a:avLst>
            <a:gd name="adj1" fmla="val 60000"/>
            <a:gd name="adj2" fmla="val 50000"/>
          </a:avLst>
        </a:prstGeom>
        <a:solidFill>
          <a:schemeClr val="accent1">
            <a:shade val="90000"/>
            <a:hueOff val="125037"/>
            <a:satOff val="-2309"/>
            <a:lumOff val="1070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rot="19800000">
        <a:off x="2516844" y="818118"/>
        <a:ext cx="305429" cy="38763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C5C346-6362-47FA-AF7C-5287E66706F2}">
      <dsp:nvSpPr>
        <dsp:cNvPr id="0" name=""/>
        <dsp:cNvSpPr/>
      </dsp:nvSpPr>
      <dsp:spPr>
        <a:xfrm>
          <a:off x="0" y="0"/>
          <a:ext cx="6096000" cy="1212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General Consensus on Framework</a:t>
          </a:r>
          <a:endParaRPr lang="en-US" sz="1400" kern="1200" dirty="0"/>
        </a:p>
        <a:p>
          <a:pPr marL="57150" lvl="1" indent="-57150" algn="l" defTabSz="488950">
            <a:lnSpc>
              <a:spcPct val="90000"/>
            </a:lnSpc>
            <a:spcBef>
              <a:spcPct val="0"/>
            </a:spcBef>
            <a:spcAft>
              <a:spcPct val="15000"/>
            </a:spcAft>
            <a:buChar char="••"/>
          </a:pPr>
          <a:r>
            <a:rPr lang="en-US" sz="1100" kern="1200" dirty="0" smtClean="0"/>
            <a:t>Comments &amp; Suggestions</a:t>
          </a:r>
          <a:endParaRPr lang="en-US" sz="1100" kern="1200" dirty="0"/>
        </a:p>
        <a:p>
          <a:pPr marL="57150" lvl="1" indent="-57150" algn="l" defTabSz="488950">
            <a:lnSpc>
              <a:spcPct val="90000"/>
            </a:lnSpc>
            <a:spcBef>
              <a:spcPct val="0"/>
            </a:spcBef>
            <a:spcAft>
              <a:spcPct val="15000"/>
            </a:spcAft>
            <a:buChar char="••"/>
          </a:pPr>
          <a:r>
            <a:rPr lang="en-US" sz="1100" kern="1200" dirty="0" smtClean="0"/>
            <a:t>Does this sound like a good approach ?</a:t>
          </a:r>
          <a:endParaRPr lang="en-US" sz="1100" kern="1200" dirty="0"/>
        </a:p>
        <a:p>
          <a:pPr marL="57150" lvl="1" indent="-57150" algn="l" defTabSz="488950">
            <a:lnSpc>
              <a:spcPct val="90000"/>
            </a:lnSpc>
            <a:spcBef>
              <a:spcPct val="0"/>
            </a:spcBef>
            <a:spcAft>
              <a:spcPct val="15000"/>
            </a:spcAft>
            <a:buChar char="••"/>
          </a:pPr>
          <a:r>
            <a:rPr lang="en-US" sz="1100" kern="1200" dirty="0" smtClean="0"/>
            <a:t>Revisions  and/or move forward.</a:t>
          </a:r>
          <a:endParaRPr lang="en-US" sz="1100" kern="1200" dirty="0"/>
        </a:p>
        <a:p>
          <a:pPr marL="57150" lvl="1" indent="-57150" algn="l" defTabSz="488950">
            <a:lnSpc>
              <a:spcPct val="90000"/>
            </a:lnSpc>
            <a:spcBef>
              <a:spcPct val="0"/>
            </a:spcBef>
            <a:spcAft>
              <a:spcPct val="15000"/>
            </a:spcAft>
            <a:buChar char="••"/>
          </a:pPr>
          <a:r>
            <a:rPr lang="en-US" sz="1100" kern="1200" dirty="0" smtClean="0"/>
            <a:t>Adoption</a:t>
          </a:r>
          <a:endParaRPr lang="en-US" sz="1100" kern="1200" dirty="0"/>
        </a:p>
        <a:p>
          <a:pPr marL="57150" lvl="1" indent="-57150" algn="l" defTabSz="266700">
            <a:lnSpc>
              <a:spcPct val="90000"/>
            </a:lnSpc>
            <a:spcBef>
              <a:spcPct val="0"/>
            </a:spcBef>
            <a:spcAft>
              <a:spcPct val="15000"/>
            </a:spcAft>
            <a:buChar char="••"/>
          </a:pPr>
          <a:endParaRPr lang="en-US" sz="600" kern="1200" dirty="0"/>
        </a:p>
      </dsp:txBody>
      <dsp:txXfrm>
        <a:off x="1340472" y="0"/>
        <a:ext cx="4755527" cy="1212725"/>
      </dsp:txXfrm>
    </dsp:sp>
    <dsp:sp modelId="{8D4EDBC1-388F-43FB-8457-8B4DA8B06709}">
      <dsp:nvSpPr>
        <dsp:cNvPr id="0" name=""/>
        <dsp:cNvSpPr/>
      </dsp:nvSpPr>
      <dsp:spPr>
        <a:xfrm>
          <a:off x="121272" y="121272"/>
          <a:ext cx="1219200" cy="970180"/>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CCC28D-365A-4A5B-8C3C-38A02C59E2B2}">
      <dsp:nvSpPr>
        <dsp:cNvPr id="0" name=""/>
        <dsp:cNvSpPr/>
      </dsp:nvSpPr>
      <dsp:spPr>
        <a:xfrm>
          <a:off x="0" y="1333998"/>
          <a:ext cx="6096000" cy="1212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Need to Develop Operational Guidelines</a:t>
          </a:r>
          <a:endParaRPr lang="en-US" sz="1400" kern="1200" dirty="0"/>
        </a:p>
        <a:p>
          <a:pPr marL="57150" lvl="1" indent="-57150" algn="l" defTabSz="488950">
            <a:lnSpc>
              <a:spcPct val="90000"/>
            </a:lnSpc>
            <a:spcBef>
              <a:spcPct val="0"/>
            </a:spcBef>
            <a:spcAft>
              <a:spcPct val="15000"/>
            </a:spcAft>
            <a:buChar char="••"/>
          </a:pPr>
          <a:r>
            <a:rPr lang="en-US" sz="1100" kern="1200" dirty="0" smtClean="0"/>
            <a:t>Should we use the sample provided as a </a:t>
          </a:r>
          <a:r>
            <a:rPr lang="en-US" sz="1100" u="sng" kern="1200" dirty="0" smtClean="0"/>
            <a:t>template </a:t>
          </a:r>
          <a:r>
            <a:rPr lang="en-US" sz="1100" kern="1200" dirty="0" smtClean="0"/>
            <a:t>or re-invent the wheel ?</a:t>
          </a:r>
          <a:endParaRPr lang="en-US" sz="1100" kern="1200" dirty="0"/>
        </a:p>
        <a:p>
          <a:pPr marL="57150" lvl="1" indent="-57150" algn="l" defTabSz="488950">
            <a:lnSpc>
              <a:spcPct val="90000"/>
            </a:lnSpc>
            <a:spcBef>
              <a:spcPct val="0"/>
            </a:spcBef>
            <a:spcAft>
              <a:spcPct val="15000"/>
            </a:spcAft>
            <a:buChar char="••"/>
          </a:pPr>
          <a:r>
            <a:rPr lang="en-US" sz="1100" kern="1200" dirty="0" smtClean="0"/>
            <a:t>Review </a:t>
          </a:r>
          <a:endParaRPr lang="en-US" sz="1100" kern="1200" dirty="0"/>
        </a:p>
        <a:p>
          <a:pPr marL="57150" lvl="1" indent="-57150" algn="l" defTabSz="488950">
            <a:lnSpc>
              <a:spcPct val="90000"/>
            </a:lnSpc>
            <a:spcBef>
              <a:spcPct val="0"/>
            </a:spcBef>
            <a:spcAft>
              <a:spcPct val="15000"/>
            </a:spcAft>
            <a:buChar char="••"/>
          </a:pPr>
          <a:r>
            <a:rPr lang="en-US" sz="1100" kern="1200" dirty="0" smtClean="0"/>
            <a:t>Revise</a:t>
          </a:r>
          <a:endParaRPr lang="en-US" sz="1100" kern="1200" dirty="0"/>
        </a:p>
        <a:p>
          <a:pPr marL="57150" lvl="1" indent="-57150" algn="l" defTabSz="488950">
            <a:lnSpc>
              <a:spcPct val="90000"/>
            </a:lnSpc>
            <a:spcBef>
              <a:spcPct val="0"/>
            </a:spcBef>
            <a:spcAft>
              <a:spcPct val="15000"/>
            </a:spcAft>
            <a:buChar char="••"/>
          </a:pPr>
          <a:r>
            <a:rPr lang="en-US" sz="1100" kern="1200" dirty="0" smtClean="0"/>
            <a:t>Adopt</a:t>
          </a:r>
          <a:endParaRPr lang="en-US" sz="1100" kern="1200" dirty="0"/>
        </a:p>
      </dsp:txBody>
      <dsp:txXfrm>
        <a:off x="1340472" y="1333998"/>
        <a:ext cx="4755527" cy="1212725"/>
      </dsp:txXfrm>
    </dsp:sp>
    <dsp:sp modelId="{5B7254DA-B9E3-4540-9A3C-0D57F3B2B6D2}">
      <dsp:nvSpPr>
        <dsp:cNvPr id="0" name=""/>
        <dsp:cNvSpPr/>
      </dsp:nvSpPr>
      <dsp:spPr>
        <a:xfrm>
          <a:off x="121272" y="1455271"/>
          <a:ext cx="1219200" cy="970180"/>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36C436-36AA-4440-8CB7-A2AF9C2C7A7D}">
      <dsp:nvSpPr>
        <dsp:cNvPr id="0" name=""/>
        <dsp:cNvSpPr/>
      </dsp:nvSpPr>
      <dsp:spPr>
        <a:xfrm>
          <a:off x="0" y="3962400"/>
          <a:ext cx="6096000" cy="1212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Strategic Plan Development</a:t>
          </a:r>
          <a:endParaRPr lang="en-US" sz="1400" kern="1200" dirty="0"/>
        </a:p>
        <a:p>
          <a:pPr marL="57150" lvl="1" indent="-57150" algn="l" defTabSz="488950">
            <a:lnSpc>
              <a:spcPct val="90000"/>
            </a:lnSpc>
            <a:spcBef>
              <a:spcPct val="0"/>
            </a:spcBef>
            <a:spcAft>
              <a:spcPct val="15000"/>
            </a:spcAft>
            <a:buChar char="••"/>
          </a:pPr>
          <a:r>
            <a:rPr lang="en-US" sz="1100" kern="1200" dirty="0" smtClean="0"/>
            <a:t>Hire Professional Facilitator (</a:t>
          </a:r>
          <a:r>
            <a:rPr lang="en-US" sz="1100" i="1" kern="1200" dirty="0" smtClean="0"/>
            <a:t>perhaps with Invasive Species Background</a:t>
          </a:r>
          <a:r>
            <a:rPr lang="en-US" sz="1100" kern="1200" dirty="0" smtClean="0"/>
            <a:t>)</a:t>
          </a:r>
          <a:endParaRPr lang="en-US" sz="1100" kern="1200" dirty="0"/>
        </a:p>
        <a:p>
          <a:pPr marL="57150" lvl="1" indent="-57150" algn="l" defTabSz="488950">
            <a:lnSpc>
              <a:spcPct val="90000"/>
            </a:lnSpc>
            <a:spcBef>
              <a:spcPct val="0"/>
            </a:spcBef>
            <a:spcAft>
              <a:spcPct val="15000"/>
            </a:spcAft>
            <a:buChar char="••"/>
          </a:pPr>
          <a:r>
            <a:rPr lang="en-US" sz="1100" kern="1200" dirty="0" smtClean="0"/>
            <a:t>Start work on a Strategic Plan (with partner input and involvement)</a:t>
          </a:r>
          <a:endParaRPr lang="en-US" sz="1100" kern="1200" dirty="0"/>
        </a:p>
        <a:p>
          <a:pPr marL="57150" lvl="1" indent="-57150" algn="l" defTabSz="488950">
            <a:lnSpc>
              <a:spcPct val="90000"/>
            </a:lnSpc>
            <a:spcBef>
              <a:spcPct val="0"/>
            </a:spcBef>
            <a:spcAft>
              <a:spcPct val="15000"/>
            </a:spcAft>
            <a:buChar char="••"/>
          </a:pPr>
          <a:r>
            <a:rPr lang="en-US" sz="1100" kern="1200" dirty="0" smtClean="0"/>
            <a:t>Begin developing plan this fall.</a:t>
          </a:r>
          <a:endParaRPr lang="en-US" sz="1100" kern="1200" dirty="0"/>
        </a:p>
      </dsp:txBody>
      <dsp:txXfrm>
        <a:off x="1340472" y="3962400"/>
        <a:ext cx="4755527" cy="1212725"/>
      </dsp:txXfrm>
    </dsp:sp>
    <dsp:sp modelId="{383481BF-D350-4972-9157-8117A1FC7B2B}">
      <dsp:nvSpPr>
        <dsp:cNvPr id="0" name=""/>
        <dsp:cNvSpPr/>
      </dsp:nvSpPr>
      <dsp:spPr>
        <a:xfrm>
          <a:off x="152398" y="4114798"/>
          <a:ext cx="1219200" cy="970180"/>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25FCFF-E5CA-4822-968E-CA6D126FC63C}">
      <dsp:nvSpPr>
        <dsp:cNvPr id="0" name=""/>
        <dsp:cNvSpPr/>
      </dsp:nvSpPr>
      <dsp:spPr>
        <a:xfrm>
          <a:off x="0" y="5257797"/>
          <a:ext cx="6096000" cy="1212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Eventually Develop Annual </a:t>
          </a:r>
          <a:r>
            <a:rPr lang="en-US" sz="1400" kern="1200" smtClean="0"/>
            <a:t>Work Plans </a:t>
          </a:r>
          <a:r>
            <a:rPr lang="en-US" sz="1400" kern="1200" dirty="0" smtClean="0"/>
            <a:t>( year 1 – 5 )</a:t>
          </a:r>
          <a:endParaRPr lang="en-US" sz="1400" kern="1200" dirty="0"/>
        </a:p>
        <a:p>
          <a:pPr marL="57150" lvl="1" indent="-57150" algn="l" defTabSz="488950">
            <a:lnSpc>
              <a:spcPct val="90000"/>
            </a:lnSpc>
            <a:spcBef>
              <a:spcPct val="0"/>
            </a:spcBef>
            <a:spcAft>
              <a:spcPct val="15000"/>
            </a:spcAft>
            <a:buChar char="••"/>
          </a:pPr>
          <a:r>
            <a:rPr lang="en-US" sz="1100" kern="1200" dirty="0" smtClean="0"/>
            <a:t>Will blossom from the Strategy</a:t>
          </a:r>
          <a:endParaRPr lang="en-US" sz="1100" kern="1200" dirty="0"/>
        </a:p>
        <a:p>
          <a:pPr marL="57150" lvl="1" indent="-57150" algn="l" defTabSz="488950">
            <a:lnSpc>
              <a:spcPct val="90000"/>
            </a:lnSpc>
            <a:spcBef>
              <a:spcPct val="0"/>
            </a:spcBef>
            <a:spcAft>
              <a:spcPct val="15000"/>
            </a:spcAft>
            <a:buChar char="••"/>
          </a:pPr>
          <a:r>
            <a:rPr lang="en-US" sz="1100" kern="1200" dirty="0" smtClean="0"/>
            <a:t>Should include: Projects, activities, tasks, efforts &amp; logistics.</a:t>
          </a:r>
          <a:endParaRPr lang="en-US" sz="1100" kern="1200" dirty="0"/>
        </a:p>
        <a:p>
          <a:pPr marL="57150" lvl="1" indent="-57150" algn="l" defTabSz="488950">
            <a:lnSpc>
              <a:spcPct val="90000"/>
            </a:lnSpc>
            <a:spcBef>
              <a:spcPct val="0"/>
            </a:spcBef>
            <a:spcAft>
              <a:spcPct val="15000"/>
            </a:spcAft>
            <a:buChar char="••"/>
          </a:pPr>
          <a:r>
            <a:rPr lang="en-US" sz="1100" kern="1200" dirty="0" smtClean="0"/>
            <a:t>Would be nice to have this by early spring………..</a:t>
          </a:r>
          <a:endParaRPr lang="en-US" sz="1100" kern="1200" dirty="0"/>
        </a:p>
      </dsp:txBody>
      <dsp:txXfrm>
        <a:off x="1340472" y="5257797"/>
        <a:ext cx="4755527" cy="1212725"/>
      </dsp:txXfrm>
    </dsp:sp>
    <dsp:sp modelId="{34EA210F-DBA4-4675-853C-F78748788048}">
      <dsp:nvSpPr>
        <dsp:cNvPr id="0" name=""/>
        <dsp:cNvSpPr/>
      </dsp:nvSpPr>
      <dsp:spPr>
        <a:xfrm>
          <a:off x="76198" y="5333995"/>
          <a:ext cx="1219200" cy="970180"/>
        </a:xfrm>
        <a:prstGeom prst="roundRect">
          <a:avLst>
            <a:gd name="adj" fmla="val 10000"/>
          </a:avLst>
        </a:prstGeom>
        <a:blipFill rotWithShape="0">
          <a:blip xmlns:r="http://schemas.openxmlformats.org/officeDocument/2006/relationships" r:embed="rId4"/>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A48649-529A-456A-B877-2C034CBFE5B4}">
      <dsp:nvSpPr>
        <dsp:cNvPr id="0" name=""/>
        <dsp:cNvSpPr/>
      </dsp:nvSpPr>
      <dsp:spPr>
        <a:xfrm>
          <a:off x="0" y="2667002"/>
          <a:ext cx="6096000" cy="1212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Update/Revise Partner Agreement or use a </a:t>
          </a:r>
          <a:r>
            <a:rPr lang="en-US" sz="1400" b="1" kern="1200" dirty="0" smtClean="0"/>
            <a:t>Statement of Cooperation </a:t>
          </a:r>
          <a:endParaRPr lang="en-US" sz="1400" b="1" kern="1200" dirty="0"/>
        </a:p>
        <a:p>
          <a:pPr marL="57150" lvl="1" indent="-57150" algn="l" defTabSz="488950">
            <a:lnSpc>
              <a:spcPct val="90000"/>
            </a:lnSpc>
            <a:spcBef>
              <a:spcPct val="0"/>
            </a:spcBef>
            <a:spcAft>
              <a:spcPct val="15000"/>
            </a:spcAft>
            <a:buChar char="••"/>
          </a:pPr>
          <a:r>
            <a:rPr lang="en-US" sz="1100" kern="1200" dirty="0" smtClean="0"/>
            <a:t>Review period</a:t>
          </a:r>
          <a:endParaRPr lang="en-US" sz="1100" kern="1200" dirty="0"/>
        </a:p>
        <a:p>
          <a:pPr marL="57150" lvl="1" indent="-57150" algn="l" defTabSz="488950">
            <a:lnSpc>
              <a:spcPct val="90000"/>
            </a:lnSpc>
            <a:spcBef>
              <a:spcPct val="0"/>
            </a:spcBef>
            <a:spcAft>
              <a:spcPct val="15000"/>
            </a:spcAft>
            <a:buChar char="••"/>
          </a:pPr>
          <a:r>
            <a:rPr lang="en-US" sz="1100" kern="1200" dirty="0" smtClean="0"/>
            <a:t>Revisions</a:t>
          </a:r>
          <a:endParaRPr lang="en-US" sz="1100" kern="1200" dirty="0"/>
        </a:p>
        <a:p>
          <a:pPr marL="57150" lvl="1" indent="-57150" algn="l" defTabSz="488950">
            <a:lnSpc>
              <a:spcPct val="90000"/>
            </a:lnSpc>
            <a:spcBef>
              <a:spcPct val="0"/>
            </a:spcBef>
            <a:spcAft>
              <a:spcPct val="15000"/>
            </a:spcAft>
            <a:buChar char="••"/>
          </a:pPr>
          <a:r>
            <a:rPr lang="en-US" sz="1100" kern="1200" dirty="0" smtClean="0"/>
            <a:t>Adoption</a:t>
          </a:r>
          <a:endParaRPr lang="en-US" sz="1100" kern="1200" dirty="0"/>
        </a:p>
      </dsp:txBody>
      <dsp:txXfrm>
        <a:off x="1340472" y="2667002"/>
        <a:ext cx="4755527" cy="1212725"/>
      </dsp:txXfrm>
    </dsp:sp>
    <dsp:sp modelId="{37403255-5823-4040-9ACE-C527C1051F58}">
      <dsp:nvSpPr>
        <dsp:cNvPr id="0" name=""/>
        <dsp:cNvSpPr/>
      </dsp:nvSpPr>
      <dsp:spPr>
        <a:xfrm>
          <a:off x="76198" y="2819403"/>
          <a:ext cx="1219200" cy="970180"/>
        </a:xfrm>
        <a:prstGeom prst="roundRect">
          <a:avLst>
            <a:gd name="adj" fmla="val 10000"/>
          </a:avLst>
        </a:prstGeom>
        <a:blipFill rotWithShape="0">
          <a:blip xmlns:r="http://schemas.openxmlformats.org/officeDocument/2006/relationships" r:embed="rId5"/>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DA4875-2F63-4AC9-872B-F538665F6015}" type="datetimeFigureOut">
              <a:rPr lang="en-US" smtClean="0"/>
              <a:pPr/>
              <a:t>9/22/2011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24CBB9-171E-4535-BE11-F468D5522C1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6DACFD-7AA1-408D-84C0-AB21AFF3606F}" type="datetimeFigureOut">
              <a:rPr lang="en-US" smtClean="0"/>
              <a:pPr/>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A52E50-BAB3-482A-A118-32D0855366D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6DACFD-7AA1-408D-84C0-AB21AFF3606F}" type="datetimeFigureOut">
              <a:rPr lang="en-US" smtClean="0"/>
              <a:pPr/>
              <a:t>9/22/2011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52E50-BAB3-482A-A118-32D0855366D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http://www.nature-hd.com/wp-content/uploads/2010/10/Nature-In-Autumn6.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TextBox 6"/>
          <p:cNvSpPr txBox="1"/>
          <p:nvPr/>
        </p:nvSpPr>
        <p:spPr>
          <a:xfrm>
            <a:off x="5181600" y="609600"/>
            <a:ext cx="2667000" cy="646331"/>
          </a:xfrm>
          <a:prstGeom prst="rect">
            <a:avLst/>
          </a:prstGeom>
          <a:noFill/>
        </p:spPr>
        <p:txBody>
          <a:bodyPr wrap="square" rtlCol="0">
            <a:spAutoFit/>
          </a:bodyPr>
          <a:lstStyle/>
          <a:p>
            <a:r>
              <a:rPr lang="en-US" sz="3600" dirty="0" smtClean="0"/>
              <a:t>Welcome</a:t>
            </a:r>
            <a:endParaRPr lang="en-US" sz="3600" dirty="0"/>
          </a:p>
        </p:txBody>
      </p:sp>
      <p:sp>
        <p:nvSpPr>
          <p:cNvPr id="8" name="TextBox 7"/>
          <p:cNvSpPr txBox="1"/>
          <p:nvPr/>
        </p:nvSpPr>
        <p:spPr>
          <a:xfrm>
            <a:off x="4267200" y="5334000"/>
            <a:ext cx="4419600" cy="1323439"/>
          </a:xfrm>
          <a:prstGeom prst="rect">
            <a:avLst/>
          </a:prstGeom>
          <a:noFill/>
        </p:spPr>
        <p:txBody>
          <a:bodyPr wrap="square" rtlCol="0">
            <a:spAutoFit/>
          </a:bodyPr>
          <a:lstStyle/>
          <a:p>
            <a:r>
              <a:rPr lang="en-US" sz="2000" dirty="0" smtClean="0"/>
              <a:t>St. Lawrence, Eastern Lake Ontario </a:t>
            </a:r>
          </a:p>
          <a:p>
            <a:r>
              <a:rPr lang="en-US" sz="2000" dirty="0" smtClean="0"/>
              <a:t>Partnership for Regional Invasive Species Management</a:t>
            </a:r>
          </a:p>
          <a:p>
            <a:r>
              <a:rPr lang="en-US" sz="2000" dirty="0" smtClean="0"/>
              <a:t>                                                SLELO-PRISM</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52400" y="947410"/>
            <a:ext cx="4724400" cy="1969770"/>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sng" strike="noStrike" cap="none" normalizeH="0" baseline="0" dirty="0" smtClean="0">
                <a:ln>
                  <a:noFill/>
                </a:ln>
                <a:solidFill>
                  <a:srgbClr val="FFC000"/>
                </a:solidFill>
                <a:effectLst/>
                <a:latin typeface="+mj-lt"/>
                <a:ea typeface="Times New Roman" pitchFamily="18" charset="0"/>
                <a:cs typeface="Arial" pitchFamily="34" charset="0"/>
              </a:rPr>
              <a:t>Principal Partners (executive/steering committee)</a:t>
            </a:r>
            <a:endParaRPr kumimoji="0" lang="en-US" sz="1600" b="1" i="0" u="none" strike="noStrike" cap="none" normalizeH="0" baseline="0" dirty="0" smtClean="0">
              <a:ln>
                <a:noFill/>
              </a:ln>
              <a:solidFill>
                <a:srgbClr val="FFC000"/>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Times New Roman" pitchFamily="18" charset="0"/>
                <a:cs typeface="Times New Roman" pitchFamily="18" charset="0"/>
              </a:rPr>
              <a:t>NYS Dept. of Transportation</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Times New Roman" pitchFamily="18" charset="0"/>
                <a:cs typeface="Times New Roman" pitchFamily="18" charset="0"/>
              </a:rPr>
              <a:t>NYS DEC</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Calibri" pitchFamily="34" charset="0"/>
                <a:cs typeface="Times New Roman" pitchFamily="18" charset="0"/>
              </a:rPr>
              <a:t>T</a:t>
            </a:r>
            <a:r>
              <a:rPr kumimoji="0" lang="en-US" sz="1600" b="0" i="0" u="none" strike="noStrike" cap="none" normalizeH="0" baseline="0" dirty="0" smtClean="0">
                <a:ln>
                  <a:noFill/>
                </a:ln>
                <a:effectLst/>
                <a:latin typeface="+mj-lt"/>
                <a:ea typeface="Times New Roman" pitchFamily="18" charset="0"/>
                <a:cs typeface="Times New Roman" pitchFamily="18" charset="0"/>
              </a:rPr>
              <a:t>he Nature Conservancy</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Calibri" pitchFamily="34" charset="0"/>
                <a:cs typeface="Times New Roman" pitchFamily="18" charset="0"/>
              </a:rPr>
              <a:t>Cornell Coop. Extension</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Calibri" pitchFamily="34" charset="0"/>
                <a:cs typeface="Times New Roman" pitchFamily="18" charset="0"/>
              </a:rPr>
              <a:t>NYS Parks &amp; Historic Preservation</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Calibri" pitchFamily="34" charset="0"/>
                <a:cs typeface="Times New Roman" pitchFamily="18" charset="0"/>
              </a:rPr>
              <a:t>NYS Sea Grant</a:t>
            </a:r>
            <a:endParaRPr kumimoji="0" lang="en-US" sz="16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latin typeface="+mj-lt"/>
                <a:ea typeface="Calibri" pitchFamily="34" charset="0"/>
                <a:cs typeface="Times New Roman" pitchFamily="18" charset="0"/>
              </a:rPr>
              <a:t>USDA</a:t>
            </a:r>
            <a:endParaRPr kumimoji="0" lang="en-US" sz="1600" b="0" i="0" u="none" strike="noStrike" cap="none" normalizeH="0" baseline="0" dirty="0" smtClean="0">
              <a:ln>
                <a:noFill/>
              </a:ln>
              <a:effectLst/>
              <a:latin typeface="+mj-lt"/>
              <a:cs typeface="Arial" pitchFamily="34" charset="0"/>
            </a:endParaRPr>
          </a:p>
        </p:txBody>
      </p:sp>
      <p:sp>
        <p:nvSpPr>
          <p:cNvPr id="22530" name="Rectangle 2"/>
          <p:cNvSpPr>
            <a:spLocks noChangeArrowheads="1"/>
          </p:cNvSpPr>
          <p:nvPr/>
        </p:nvSpPr>
        <p:spPr bwMode="auto">
          <a:xfrm>
            <a:off x="2590800" y="2667000"/>
            <a:ext cx="3886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sng" strike="noStrike" cap="none" normalizeH="0" baseline="0" dirty="0" smtClean="0">
                <a:ln>
                  <a:noFill/>
                </a:ln>
                <a:solidFill>
                  <a:srgbClr val="FFC000"/>
                </a:solidFill>
                <a:effectLst/>
                <a:ea typeface="Calibri" pitchFamily="34" charset="0"/>
                <a:cs typeface="Times New Roman" pitchFamily="18" charset="0"/>
              </a:rPr>
              <a:t>At-Large Partners (advisory committee)</a:t>
            </a:r>
            <a:endParaRPr kumimoji="0" lang="en-US" sz="1600" b="0" i="0" u="none" strike="noStrike" cap="none" normalizeH="0" baseline="0" dirty="0" smtClean="0">
              <a:ln>
                <a:noFill/>
              </a:ln>
              <a:solidFill>
                <a:srgbClr val="FFC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St. Lawrence County Representative</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Jefferson County Representative</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Lewis County Representative</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Oneida County Representative</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Oswego County Representative</a:t>
            </a:r>
            <a:endParaRPr kumimoji="0" lang="en-US" sz="1600" b="0" i="0" u="none" strike="noStrike" cap="none" normalizeH="0" baseline="0" dirty="0" smtClean="0">
              <a:ln>
                <a:noFill/>
              </a:ln>
              <a:effectLst/>
              <a:cs typeface="Arial" pitchFamily="34" charset="0"/>
            </a:endParaRPr>
          </a:p>
        </p:txBody>
      </p:sp>
      <p:sp>
        <p:nvSpPr>
          <p:cNvPr id="22531" name="Rectangle 3"/>
          <p:cNvSpPr>
            <a:spLocks noChangeArrowheads="1"/>
          </p:cNvSpPr>
          <p:nvPr/>
        </p:nvSpPr>
        <p:spPr bwMode="auto">
          <a:xfrm>
            <a:off x="5715000" y="4343400"/>
            <a:ext cx="3048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sng" strike="noStrike" cap="none" normalizeH="0" baseline="0" dirty="0" smtClean="0">
                <a:ln>
                  <a:noFill/>
                </a:ln>
                <a:solidFill>
                  <a:srgbClr val="FFC000"/>
                </a:solidFill>
                <a:effectLst/>
                <a:ea typeface="Calibri" pitchFamily="34" charset="0"/>
                <a:cs typeface="Times New Roman" pitchFamily="18" charset="0"/>
              </a:rPr>
              <a:t>Cooperating Affiliates:</a:t>
            </a:r>
            <a:endParaRPr kumimoji="0" lang="en-US" sz="1600" b="0" i="0" u="none" strike="noStrike" cap="none" normalizeH="0" baseline="0" dirty="0" smtClean="0">
              <a:ln>
                <a:noFill/>
              </a:ln>
              <a:solidFill>
                <a:srgbClr val="FFC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Times New Roman" pitchFamily="18" charset="0"/>
                <a:cs typeface="Times New Roman" pitchFamily="18" charset="0"/>
              </a:rPr>
              <a:t>Ducks Unlimited</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Times New Roman" pitchFamily="18" charset="0"/>
                <a:cs typeface="Times New Roman" pitchFamily="18" charset="0"/>
              </a:rPr>
              <a:t>Tug Hill Tomorrow Land Trust</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Calibri" pitchFamily="34" charset="0"/>
                <a:cs typeface="Times New Roman" pitchFamily="18" charset="0"/>
              </a:rPr>
              <a:t>Tug Hill Commission</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Times New Roman" pitchFamily="18" charset="0"/>
                <a:cs typeface="Times New Roman" pitchFamily="18" charset="0"/>
              </a:rPr>
              <a:t>Fort Drum Military Installation</a:t>
            </a:r>
            <a:endParaRPr kumimoji="0" lang="en-US" sz="1600" b="0" i="0" u="none" strike="noStrike" cap="none" normalizeH="0" baseline="0" dirty="0" smtClean="0">
              <a:ln>
                <a:noFill/>
              </a:ln>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effectLst/>
                <a:ea typeface="Times New Roman" pitchFamily="18" charset="0"/>
                <a:cs typeface="Times New Roman" pitchFamily="18" charset="0"/>
              </a:rPr>
              <a:t>Lake Bonaparte Conservation Club</a:t>
            </a:r>
            <a:endParaRPr kumimoji="0" lang="en-US" sz="1600" b="0" i="0" u="none" strike="noStrike" cap="none" normalizeH="0" baseline="0" dirty="0" smtClean="0">
              <a:ln>
                <a:noFill/>
              </a:ln>
              <a:effectLst/>
              <a:cs typeface="Arial" pitchFamily="34" charset="0"/>
            </a:endParaRPr>
          </a:p>
        </p:txBody>
      </p:sp>
      <p:sp>
        <p:nvSpPr>
          <p:cNvPr id="22532" name="Rectangle 4"/>
          <p:cNvSpPr>
            <a:spLocks noChangeArrowheads="1"/>
          </p:cNvSpPr>
          <p:nvPr/>
        </p:nvSpPr>
        <p:spPr bwMode="auto">
          <a:xfrm>
            <a:off x="685800" y="6248400"/>
            <a:ext cx="8001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1" u="none" strike="noStrike" cap="none" normalizeH="0" baseline="0" dirty="0" smtClean="0">
                <a:ln>
                  <a:noFill/>
                </a:ln>
                <a:effectLst/>
                <a:latin typeface="Calibri" pitchFamily="34" charset="0"/>
                <a:ea typeface="Times New Roman" pitchFamily="18" charset="0"/>
                <a:cs typeface="Times New Roman" pitchFamily="18" charset="0"/>
              </a:rPr>
              <a:t>Cooperating affiliates shall be open to all who demonstrate an active interest and who support our mission</a:t>
            </a:r>
            <a:r>
              <a:rPr kumimoji="0" lang="en-US" sz="1400" b="0" i="0" u="none" strike="noStrike" cap="none" normalizeH="0" baseline="0" dirty="0" smtClean="0">
                <a:ln>
                  <a:noFill/>
                </a:ln>
                <a:effectLst/>
                <a:latin typeface="Calibri" pitchFamily="34" charset="0"/>
                <a:ea typeface="Times New Roman" pitchFamily="18" charset="0"/>
                <a:cs typeface="Times New Roman" pitchFamily="18" charset="0"/>
              </a:rPr>
              <a:t>.  </a:t>
            </a:r>
            <a:endParaRPr kumimoji="0" lang="en-US" sz="1400" b="0" i="0" u="none" strike="noStrike" cap="none" normalizeH="0" baseline="0" dirty="0" smtClean="0">
              <a:ln>
                <a:noFill/>
              </a:ln>
              <a:effectLst/>
              <a:latin typeface="Arial" pitchFamily="34" charset="0"/>
              <a:cs typeface="Arial" pitchFamily="34" charset="0"/>
            </a:endParaRPr>
          </a:p>
        </p:txBody>
      </p:sp>
      <p:sp>
        <p:nvSpPr>
          <p:cNvPr id="6" name="TextBox 5"/>
          <p:cNvSpPr txBox="1"/>
          <p:nvPr/>
        </p:nvSpPr>
        <p:spPr>
          <a:xfrm>
            <a:off x="3124200" y="152400"/>
            <a:ext cx="2819400" cy="381000"/>
          </a:xfrm>
          <a:prstGeom prst="rect">
            <a:avLst/>
          </a:prstGeom>
          <a:noFill/>
        </p:spPr>
        <p:txBody>
          <a:bodyPr wrap="square" rtlCol="0">
            <a:spAutoFit/>
          </a:bodyPr>
          <a:lstStyle/>
          <a:p>
            <a:r>
              <a:rPr lang="en-US" dirty="0" smtClean="0"/>
              <a:t>Attachment C.</a:t>
            </a:r>
            <a:endParaRPr lang="en-US" dirty="0"/>
          </a:p>
        </p:txBody>
      </p:sp>
      <p:pic>
        <p:nvPicPr>
          <p:cNvPr id="7" name="Picture 6"/>
          <p:cNvPicPr/>
          <p:nvPr/>
        </p:nvPicPr>
        <p:blipFill>
          <a:blip r:embed="rId2" cstate="print"/>
          <a:srcRect/>
          <a:stretch>
            <a:fillRect/>
          </a:stretch>
        </p:blipFill>
        <p:spPr bwMode="auto">
          <a:xfrm>
            <a:off x="7848600" y="152400"/>
            <a:ext cx="1122033"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447800" y="152400"/>
          <a:ext cx="60960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381000" y="1447800"/>
            <a:ext cx="533400" cy="3139321"/>
          </a:xfrm>
          <a:prstGeom prst="rect">
            <a:avLst/>
          </a:prstGeom>
          <a:noFill/>
        </p:spPr>
        <p:txBody>
          <a:bodyPr wrap="square" rtlCol="0">
            <a:spAutoFit/>
          </a:bodyPr>
          <a:lstStyle/>
          <a:p>
            <a:r>
              <a:rPr lang="en-US" dirty="0" smtClean="0"/>
              <a:t>N</a:t>
            </a:r>
          </a:p>
          <a:p>
            <a:r>
              <a:rPr lang="en-US" dirty="0" smtClean="0"/>
              <a:t>E</a:t>
            </a:r>
          </a:p>
          <a:p>
            <a:r>
              <a:rPr lang="en-US" dirty="0" smtClean="0"/>
              <a:t>X</a:t>
            </a:r>
          </a:p>
          <a:p>
            <a:r>
              <a:rPr lang="en-US" dirty="0" smtClean="0"/>
              <a:t>T</a:t>
            </a:r>
          </a:p>
          <a:p>
            <a:endParaRPr lang="en-US" dirty="0" smtClean="0"/>
          </a:p>
          <a:p>
            <a:r>
              <a:rPr lang="en-US" dirty="0" smtClean="0"/>
              <a:t>S</a:t>
            </a:r>
          </a:p>
          <a:p>
            <a:r>
              <a:rPr lang="en-US" dirty="0" smtClean="0"/>
              <a:t>T</a:t>
            </a:r>
          </a:p>
          <a:p>
            <a:r>
              <a:rPr lang="en-US" dirty="0" smtClean="0"/>
              <a:t>E</a:t>
            </a:r>
          </a:p>
          <a:p>
            <a:r>
              <a:rPr lang="en-US" dirty="0" smtClean="0"/>
              <a:t>P</a:t>
            </a:r>
          </a:p>
          <a:p>
            <a:r>
              <a:rPr lang="en-US" dirty="0" smtClean="0"/>
              <a:t>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62600" y="1295400"/>
            <a:ext cx="2667000" cy="461665"/>
          </a:xfrm>
          <a:prstGeom prst="rect">
            <a:avLst/>
          </a:prstGeom>
          <a:noFill/>
        </p:spPr>
        <p:txBody>
          <a:bodyPr wrap="square" rtlCol="0">
            <a:spAutoFit/>
          </a:bodyPr>
          <a:lstStyle/>
          <a:p>
            <a:r>
              <a:rPr lang="en-US" sz="2400" dirty="0" smtClean="0"/>
              <a:t>Discussion…….</a:t>
            </a:r>
            <a:endParaRPr lang="en-US" sz="2400" dirty="0"/>
          </a:p>
        </p:txBody>
      </p:sp>
      <p:pic>
        <p:nvPicPr>
          <p:cNvPr id="1026" name="Picture 2" descr="http://ts1.mm.bing.net/images/thumbnail.aspx?q=1146966967440&amp;id=68319543322974e548c971c4f8d4f700&amp;url=http%3a%2f%2fstevecreek.com%2fwp-content%2fuploads%2f2008%2f08%2fowl_fb47f9dd06_o.jpg"/>
          <p:cNvPicPr>
            <a:picLocks noChangeAspect="1" noChangeArrowheads="1"/>
          </p:cNvPicPr>
          <p:nvPr/>
        </p:nvPicPr>
        <p:blipFill>
          <a:blip r:embed="rId2" cstate="print"/>
          <a:srcRect/>
          <a:stretch>
            <a:fillRect/>
          </a:stretch>
        </p:blipFill>
        <p:spPr bwMode="auto">
          <a:xfrm>
            <a:off x="304800" y="3886200"/>
            <a:ext cx="2209800" cy="28575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extBox 3"/>
          <p:cNvSpPr txBox="1"/>
          <p:nvPr/>
        </p:nvSpPr>
        <p:spPr>
          <a:xfrm>
            <a:off x="2667000" y="5334000"/>
            <a:ext cx="6019800" cy="1200329"/>
          </a:xfrm>
          <a:prstGeom prst="rect">
            <a:avLst/>
          </a:prstGeom>
          <a:noFill/>
        </p:spPr>
        <p:txBody>
          <a:bodyPr wrap="square" rtlCol="0">
            <a:spAutoFit/>
          </a:bodyPr>
          <a:lstStyle/>
          <a:p>
            <a:r>
              <a:rPr lang="en-US" dirty="0" smtClean="0"/>
              <a:t>A large woodland owl, the Barred Owl (</a:t>
            </a:r>
            <a:r>
              <a:rPr lang="en-US" i="1" u="sng" dirty="0" err="1" smtClean="0"/>
              <a:t>Strix</a:t>
            </a:r>
            <a:r>
              <a:rPr lang="en-US" i="1" u="sng" dirty="0" smtClean="0"/>
              <a:t> </a:t>
            </a:r>
            <a:r>
              <a:rPr lang="en-US" i="1" u="sng" dirty="0" err="1" smtClean="0"/>
              <a:t>varia</a:t>
            </a:r>
            <a:r>
              <a:rPr lang="en-US" i="1" dirty="0" smtClean="0"/>
              <a:t>)</a:t>
            </a:r>
            <a:r>
              <a:rPr lang="en-US" dirty="0" smtClean="0"/>
              <a:t> is familiar for its distinctive </a:t>
            </a:r>
            <a:r>
              <a:rPr lang="en-US" i="1" dirty="0" smtClean="0"/>
              <a:t>"who-cooks-for-you, who-cooks-for-you-all"</a:t>
            </a:r>
            <a:r>
              <a:rPr lang="en-US" dirty="0" smtClean="0"/>
              <a:t> hooting and can be easily </a:t>
            </a:r>
            <a:r>
              <a:rPr lang="en-US" i="1" dirty="0" smtClean="0"/>
              <a:t>called-in</a:t>
            </a:r>
            <a:r>
              <a:rPr lang="en-US" dirty="0" smtClean="0"/>
              <a:t> using a common hand-held Barred Owl call.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1449854"/>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Proposed Framework</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For</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SLELO-PRISM</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4"/>
          <p:cNvPicPr/>
          <p:nvPr/>
        </p:nvPicPr>
        <p:blipFill>
          <a:blip r:embed="rId2" cstate="print"/>
          <a:srcRect/>
          <a:stretch>
            <a:fillRect/>
          </a:stretch>
        </p:blipFill>
        <p:spPr bwMode="auto">
          <a:xfrm>
            <a:off x="3886200" y="3124200"/>
            <a:ext cx="1426833" cy="1447800"/>
          </a:xfrm>
          <a:prstGeom prst="rect">
            <a:avLst/>
          </a:prstGeom>
          <a:noFill/>
          <a:ln w="9525">
            <a:noFill/>
            <a:miter lim="800000"/>
            <a:headEnd/>
            <a:tailEnd/>
          </a:ln>
        </p:spPr>
      </p:pic>
      <p:sp>
        <p:nvSpPr>
          <p:cNvPr id="11268" name="Rectangle 4"/>
          <p:cNvSpPr>
            <a:spLocks noChangeArrowheads="1"/>
          </p:cNvSpPr>
          <p:nvPr/>
        </p:nvSpPr>
        <p:spPr bwMode="auto">
          <a:xfrm>
            <a:off x="1447800" y="4492705"/>
            <a:ext cx="6477000"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This presentation has been developed as a “proposed framework – guidance presentation” only - to help facilitate the establishment and working arrangements between the partners of the SLELO – PRISM.</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Final working documents are intended to be developed as a group effort with partner input and involvement.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266" name="Picture 2" descr="http://ts1.mm.bing.net/images/thumbnail.aspx?q=1080738186924&amp;id=ba997e5fbd1d47d00212764734d34ebd&amp;url=http%3a%2f%2fwww.kutbax.co.uk%2fjapanese%2520knotweed.jpg"/>
          <p:cNvPicPr>
            <a:picLocks noChangeAspect="1" noChangeArrowheads="1"/>
          </p:cNvPicPr>
          <p:nvPr/>
        </p:nvPicPr>
        <p:blipFill>
          <a:blip r:embed="rId3" cstate="print"/>
          <a:srcRect/>
          <a:stretch>
            <a:fillRect/>
          </a:stretch>
        </p:blipFill>
        <p:spPr bwMode="auto">
          <a:xfrm>
            <a:off x="0" y="76200"/>
            <a:ext cx="1752600" cy="1143000"/>
          </a:xfrm>
          <a:prstGeom prst="rect">
            <a:avLst/>
          </a:prstGeom>
          <a:noFill/>
        </p:spPr>
      </p:pic>
      <p:pic>
        <p:nvPicPr>
          <p:cNvPr id="2" name="Picture 4" descr="http://ts3.mm.bing.net/images/thumbnail.aspx?q=1041889365986&amp;id=67a8a8b1f16394ac423c05b2a46ea270&amp;url=http%3a%2f%2fnassaulake.org%2fWater%2520Chestnut.jpg"/>
          <p:cNvPicPr>
            <a:picLocks noChangeAspect="1" noChangeArrowheads="1"/>
          </p:cNvPicPr>
          <p:nvPr/>
        </p:nvPicPr>
        <p:blipFill>
          <a:blip r:embed="rId4" cstate="print"/>
          <a:srcRect/>
          <a:stretch>
            <a:fillRect/>
          </a:stretch>
        </p:blipFill>
        <p:spPr bwMode="auto">
          <a:xfrm>
            <a:off x="3810000" y="76200"/>
            <a:ext cx="1752600" cy="1143000"/>
          </a:xfrm>
          <a:prstGeom prst="rect">
            <a:avLst/>
          </a:prstGeom>
          <a:noFill/>
        </p:spPr>
      </p:pic>
      <p:pic>
        <p:nvPicPr>
          <p:cNvPr id="11270" name="Picture 6" descr="http://ts3.mm.bing.net/images/thumbnail.aspx?q=1165444396086&amp;id=58b3b15ebb453b54ead19a3a39193592&amp;url=http%3a%2f%2fwww.barkbeetles.org%2fimages%2f768x512%2f9000019.jpg"/>
          <p:cNvPicPr>
            <a:picLocks noChangeAspect="1" noChangeArrowheads="1"/>
          </p:cNvPicPr>
          <p:nvPr/>
        </p:nvPicPr>
        <p:blipFill>
          <a:blip r:embed="rId5" cstate="print"/>
          <a:srcRect/>
          <a:stretch>
            <a:fillRect/>
          </a:stretch>
        </p:blipFill>
        <p:spPr bwMode="auto">
          <a:xfrm>
            <a:off x="1905000" y="76200"/>
            <a:ext cx="1752600" cy="1143000"/>
          </a:xfrm>
          <a:prstGeom prst="rect">
            <a:avLst/>
          </a:prstGeom>
          <a:noFill/>
        </p:spPr>
      </p:pic>
      <p:pic>
        <p:nvPicPr>
          <p:cNvPr id="11272" name="Picture 8" descr="http://ts1.mm.bing.net/images/thumbnail.aspx?q=1034447488116&amp;id=89d24e8086cea6bbef9693317cbdb57e&amp;url=http%3a%2f%2fwww.threatsummary.forestthreats.org%2fimages%2fthreats%2fPale_Swallow-wort_242.jpg"/>
          <p:cNvPicPr>
            <a:picLocks noChangeAspect="1" noChangeArrowheads="1"/>
          </p:cNvPicPr>
          <p:nvPr/>
        </p:nvPicPr>
        <p:blipFill>
          <a:blip r:embed="rId6" cstate="print"/>
          <a:srcRect/>
          <a:stretch>
            <a:fillRect/>
          </a:stretch>
        </p:blipFill>
        <p:spPr bwMode="auto">
          <a:xfrm>
            <a:off x="5715000" y="76200"/>
            <a:ext cx="1828800" cy="1143000"/>
          </a:xfrm>
          <a:prstGeom prst="rect">
            <a:avLst/>
          </a:prstGeom>
          <a:noFill/>
        </p:spPr>
      </p:pic>
      <p:pic>
        <p:nvPicPr>
          <p:cNvPr id="11274" name="Picture 10" descr="http://ts2.mm.bing.net/images/thumbnail.aspx?q=1034692007937&amp;id=7da9238cfb05030a29577c088dec1dd4&amp;url=http%3a%2f%2fwww.jksl.com%2fblog%2fwp-content%2fuploads%2f2009%2f07%2fdsc00604.jpg"/>
          <p:cNvPicPr>
            <a:picLocks noChangeAspect="1" noChangeArrowheads="1"/>
          </p:cNvPicPr>
          <p:nvPr/>
        </p:nvPicPr>
        <p:blipFill>
          <a:blip r:embed="rId7" cstate="print"/>
          <a:srcRect/>
          <a:stretch>
            <a:fillRect/>
          </a:stretch>
        </p:blipFill>
        <p:spPr bwMode="auto">
          <a:xfrm>
            <a:off x="7620000" y="76200"/>
            <a:ext cx="1371600" cy="1143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148080" y="1127760"/>
          <a:ext cx="6847840" cy="4602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191000" y="3276600"/>
            <a:ext cx="838200" cy="646331"/>
          </a:xfrm>
          <a:prstGeom prst="rect">
            <a:avLst/>
          </a:prstGeom>
          <a:noFill/>
        </p:spPr>
        <p:txBody>
          <a:bodyPr wrap="square" rtlCol="0">
            <a:spAutoFit/>
          </a:bodyPr>
          <a:lstStyle/>
          <a:p>
            <a:pPr algn="ctr"/>
            <a:r>
              <a:rPr lang="en-US" dirty="0" smtClean="0"/>
              <a:t>SLELO</a:t>
            </a:r>
          </a:p>
          <a:p>
            <a:pPr algn="ctr"/>
            <a:r>
              <a:rPr lang="en-US" dirty="0" smtClean="0"/>
              <a:t>PRISM</a:t>
            </a:r>
            <a:endParaRPr lang="en-US" dirty="0"/>
          </a:p>
        </p:txBody>
      </p:sp>
      <p:sp>
        <p:nvSpPr>
          <p:cNvPr id="4" name="TextBox 3"/>
          <p:cNvSpPr txBox="1"/>
          <p:nvPr/>
        </p:nvSpPr>
        <p:spPr>
          <a:xfrm>
            <a:off x="2667000" y="304800"/>
            <a:ext cx="3581400" cy="381000"/>
          </a:xfrm>
          <a:prstGeom prst="rect">
            <a:avLst/>
          </a:prstGeom>
          <a:noFill/>
        </p:spPr>
        <p:txBody>
          <a:bodyPr wrap="square" rtlCol="0">
            <a:spAutoFit/>
          </a:bodyPr>
          <a:lstStyle/>
          <a:p>
            <a:pPr algn="ctr"/>
            <a:r>
              <a:rPr lang="en-US" dirty="0" smtClean="0"/>
              <a:t>Some Basics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990600" y="655570"/>
            <a:ext cx="7239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Proposed Organizational Process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accent6">
                    <a:lumMod val="75000"/>
                  </a:schemeClr>
                </a:solidFill>
                <a:effectLst/>
                <a:latin typeface="Arial" pitchFamily="34" charset="0"/>
                <a:cs typeface="Arial" pitchFamily="34" charset="0"/>
              </a:rPr>
              <a:t>(some of the</a:t>
            </a:r>
            <a:r>
              <a:rPr kumimoji="0" lang="en-US" sz="1600" b="0" i="1" u="none" strike="noStrike" cap="none" normalizeH="0" dirty="0" smtClean="0">
                <a:ln>
                  <a:noFill/>
                </a:ln>
                <a:solidFill>
                  <a:schemeClr val="accent6">
                    <a:lumMod val="75000"/>
                  </a:schemeClr>
                </a:solidFill>
                <a:effectLst/>
                <a:latin typeface="Arial" pitchFamily="34" charset="0"/>
                <a:cs typeface="Arial" pitchFamily="34" charset="0"/>
              </a:rPr>
              <a:t> following are based on actual contract deliverables</a:t>
            </a:r>
            <a:r>
              <a:rPr kumimoji="0" lang="en-US" sz="1600" b="1" i="1" u="none" strike="noStrike" cap="none" normalizeH="0" dirty="0" smtClean="0">
                <a:ln>
                  <a:noFill/>
                </a:ln>
                <a:solidFill>
                  <a:srgbClr val="FFFF00"/>
                </a:solidFill>
                <a:effectLst/>
                <a:latin typeface="Arial" pitchFamily="34" charset="0"/>
                <a:cs typeface="Arial" pitchFamily="34" charset="0"/>
              </a:rPr>
              <a:t>*</a:t>
            </a:r>
            <a:r>
              <a:rPr kumimoji="0" lang="en-US" sz="1600" b="0" i="1" u="none" strike="noStrike" cap="none" normalizeH="0" dirty="0" smtClean="0">
                <a:ln>
                  <a:noFill/>
                </a:ln>
                <a:solidFill>
                  <a:schemeClr val="accent6">
                    <a:lumMod val="75000"/>
                  </a:schemeClr>
                </a:solidFill>
                <a:effectLst/>
                <a:latin typeface="Arial" pitchFamily="34"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lang="en-US" sz="1600" i="1" baseline="0" dirty="0" smtClean="0">
                <a:solidFill>
                  <a:schemeClr val="accent6">
                    <a:lumMod val="75000"/>
                  </a:schemeClr>
                </a:solidFill>
                <a:latin typeface="Arial" pitchFamily="34" charset="0"/>
                <a:cs typeface="Arial" pitchFamily="34" charset="0"/>
              </a:rPr>
              <a:t>(Some</a:t>
            </a:r>
            <a:r>
              <a:rPr lang="en-US" sz="1600" i="1" dirty="0" smtClean="0">
                <a:solidFill>
                  <a:schemeClr val="accent6">
                    <a:lumMod val="75000"/>
                  </a:schemeClr>
                </a:solidFill>
                <a:latin typeface="Arial" pitchFamily="34" charset="0"/>
                <a:cs typeface="Arial" pitchFamily="34" charset="0"/>
              </a:rPr>
              <a:t> specifics are based on other PRISM’ examples)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Conduct business based on Operational Guidelines</a:t>
            </a:r>
            <a:r>
              <a:rPr kumimoji="0" lang="en-US" sz="1600" b="1" i="0" u="none" strike="noStrike" cap="none" normalizeH="0" baseline="0" dirty="0" smtClean="0">
                <a:ln>
                  <a:noFill/>
                </a:ln>
                <a:solidFill>
                  <a:srgbClr val="FFFF00"/>
                </a:solidFill>
                <a:effectLst/>
                <a:latin typeface="Calibri" pitchFamily="34" charset="0"/>
                <a:ea typeface="Calibri" pitchFamily="34"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lvl="0" algn="ctr" eaLnBrk="0" fontAlgn="base" hangingPunct="0">
              <a:spcBef>
                <a:spcPct val="0"/>
              </a:spcBef>
              <a:spcAft>
                <a:spcPct val="0"/>
              </a:spcAf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Work together under </a:t>
            </a:r>
            <a:r>
              <a:rPr lang="en-US" sz="1600" b="1" dirty="0" smtClean="0">
                <a:latin typeface="Calibri" pitchFamily="34" charset="0"/>
                <a:ea typeface="Calibri" pitchFamily="34" charset="0"/>
                <a:cs typeface="Times New Roman" pitchFamily="18" charset="0"/>
              </a:rPr>
              <a:t>a “Statement of Cooperation-SOC ”, a </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MOU, or </a:t>
            </a:r>
            <a:r>
              <a:rPr kumimoji="0" lang="en-US" sz="1600" b="1" i="0" u="none" strike="noStrike" cap="none" normalizeH="0" dirty="0" smtClean="0">
                <a:ln>
                  <a:noFill/>
                </a:ln>
                <a:solidFill>
                  <a:schemeClr val="tx1"/>
                </a:solidFill>
                <a:effectLst/>
                <a:latin typeface="Calibri" pitchFamily="34" charset="0"/>
                <a:ea typeface="Calibri" pitchFamily="34" charset="0"/>
                <a:cs typeface="Times New Roman" pitchFamily="18" charset="0"/>
              </a:rPr>
              <a:t>a</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Cooperative Agreement </a:t>
            </a:r>
            <a:r>
              <a:rPr kumimoji="0" lang="en-US" sz="1600" b="1" i="0" u="none" strike="noStrike" cap="none" normalizeH="0" baseline="0" dirty="0" smtClean="0">
                <a:ln>
                  <a:noFill/>
                </a:ln>
                <a:solidFill>
                  <a:srgbClr val="FFFF00"/>
                </a:solidFill>
                <a:effectLst/>
                <a:latin typeface="Calibri" pitchFamily="34" charset="0"/>
                <a:ea typeface="Calibri" pitchFamily="34" charset="0"/>
                <a:cs typeface="Times New Roman" pitchFamily="18" charset="0"/>
              </a:rPr>
              <a:t>*</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Conduct business by an Executive/Steering Committee (</a:t>
            </a:r>
            <a:r>
              <a:rPr kumimoji="0" lang="en-US" sz="16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principal partners</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Advised by and advisory committee </a:t>
            </a:r>
            <a:r>
              <a:rPr kumimoji="0" lang="en-US" sz="16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(at-large partners </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subcommittees.</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Assisted by working groups (</a:t>
            </a:r>
            <a:r>
              <a:rPr kumimoji="0" lang="en-US" sz="16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cooperating affiliates</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Make decisions by consensus (</a:t>
            </a:r>
            <a:r>
              <a:rPr kumimoji="0" lang="en-US" sz="1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reflected in </a:t>
            </a:r>
            <a:r>
              <a:rPr kumimoji="0" lang="en-US" sz="16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Op.Guidelines</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Hold regular meetings and additional meetings as needed</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16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Develop (5-year) strategic plan</a:t>
            </a:r>
            <a:r>
              <a:rPr kumimoji="0" lang="en-US" sz="1600" b="1" i="0" u="none" strike="noStrike" cap="none" normalizeH="0" baseline="0" dirty="0" smtClean="0">
                <a:ln>
                  <a:noFill/>
                </a:ln>
                <a:solidFill>
                  <a:srgbClr val="FFFF00"/>
                </a:solidFill>
                <a:effectLst/>
                <a:latin typeface="Calibri" pitchFamily="34" charset="0"/>
                <a:ea typeface="Calibri" pitchFamily="34" charset="0"/>
                <a:cs typeface="Times New Roman" pitchFamily="18" charset="0"/>
              </a:rPr>
              <a:t>*</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Prepare annual  action plans</a:t>
            </a:r>
            <a:r>
              <a:rPr kumimoji="0" lang="en-US" sz="1600" b="1" i="0" u="none" strike="noStrike" cap="none" normalizeH="0" baseline="0" dirty="0" smtClean="0">
                <a:ln>
                  <a:noFill/>
                </a:ln>
                <a:solidFill>
                  <a:srgbClr val="FFFF00"/>
                </a:solidFill>
                <a:effectLst/>
                <a:latin typeface="Calibri" pitchFamily="34" charset="0"/>
                <a:ea typeface="Calibri" pitchFamily="34" charset="0"/>
                <a:cs typeface="Times New Roman" pitchFamily="18" charset="0"/>
              </a:rPr>
              <a:t>*</a:t>
            </a:r>
            <a:endParaRPr kumimoji="0" lang="en-US" sz="1600" b="0" i="0" u="none" strike="noStrike" cap="none" normalizeH="0" baseline="0" dirty="0" smtClean="0">
              <a:ln>
                <a:noFill/>
              </a:ln>
              <a:solidFill>
                <a:srgbClr val="FFFF00"/>
              </a:solidFill>
              <a:effectLst/>
              <a:latin typeface="Arial" pitchFamily="34" charset="0"/>
              <a:cs typeface="Arial" pitchFamily="34" charset="0"/>
            </a:endParaRPr>
          </a:p>
        </p:txBody>
      </p:sp>
      <p:pic>
        <p:nvPicPr>
          <p:cNvPr id="4" name="Picture 3"/>
          <p:cNvPicPr/>
          <p:nvPr/>
        </p:nvPicPr>
        <p:blipFill>
          <a:blip r:embed="rId2" cstate="print"/>
          <a:srcRect/>
          <a:stretch>
            <a:fillRect/>
          </a:stretch>
        </p:blipFill>
        <p:spPr bwMode="auto">
          <a:xfrm>
            <a:off x="7924800" y="5638800"/>
            <a:ext cx="969633" cy="1143000"/>
          </a:xfrm>
          <a:prstGeom prst="rect">
            <a:avLst/>
          </a:prstGeom>
          <a:noFill/>
          <a:ln w="9525">
            <a:noFill/>
            <a:miter lim="800000"/>
            <a:headEnd/>
            <a:tailEnd/>
          </a:ln>
        </p:spPr>
      </p:pic>
      <p:sp>
        <p:nvSpPr>
          <p:cNvPr id="5" name="TextBox 4"/>
          <p:cNvSpPr txBox="1"/>
          <p:nvPr/>
        </p:nvSpPr>
        <p:spPr>
          <a:xfrm>
            <a:off x="228600" y="4419600"/>
            <a:ext cx="1905000" cy="1938992"/>
          </a:xfrm>
          <a:prstGeom prst="rect">
            <a:avLst/>
          </a:prstGeom>
          <a:noFill/>
        </p:spPr>
        <p:txBody>
          <a:bodyPr wrap="square" rtlCol="0">
            <a:spAutoFit/>
          </a:bodyPr>
          <a:lstStyle/>
          <a:p>
            <a:r>
              <a:rPr lang="en-US" sz="1200" b="1" dirty="0" smtClean="0">
                <a:solidFill>
                  <a:srgbClr val="FFFF00"/>
                </a:solidFill>
              </a:rPr>
              <a:t>There are 8-original partners listed on the “original documents, but there are 10-signature pages. None of the documents state who is principal and who is cooperating, etc.</a:t>
            </a:r>
          </a:p>
          <a:p>
            <a:r>
              <a:rPr lang="en-US" sz="1200" b="1" i="1" dirty="0" smtClean="0">
                <a:solidFill>
                  <a:srgbClr val="FFFF00"/>
                </a:solidFill>
              </a:rPr>
              <a:t>There is a need to structure this better…</a:t>
            </a:r>
            <a:endParaRPr lang="en-US" sz="1200" b="1" i="1" dirty="0">
              <a:solidFill>
                <a:srgbClr val="FFFF00"/>
              </a:solidFill>
            </a:endParaRPr>
          </a:p>
        </p:txBody>
      </p:sp>
      <p:cxnSp>
        <p:nvCxnSpPr>
          <p:cNvPr id="21" name="Elbow Connector 20"/>
          <p:cNvCxnSpPr/>
          <p:nvPr/>
        </p:nvCxnSpPr>
        <p:spPr>
          <a:xfrm rot="5400000">
            <a:off x="196850" y="3244850"/>
            <a:ext cx="1371600" cy="977900"/>
          </a:xfrm>
          <a:prstGeom prst="bentConnector3">
            <a:avLst>
              <a:gd name="adj1" fmla="val -82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5400000">
            <a:off x="685800" y="3581400"/>
            <a:ext cx="838200" cy="838200"/>
          </a:xfrm>
          <a:prstGeom prst="bentConnector3">
            <a:avLst>
              <a:gd name="adj1" fmla="val -616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Elbow Connector 38"/>
          <p:cNvCxnSpPr/>
          <p:nvPr/>
        </p:nvCxnSpPr>
        <p:spPr>
          <a:xfrm rot="10800000" flipV="1">
            <a:off x="838200" y="4038600"/>
            <a:ext cx="1524000" cy="381000"/>
          </a:xfrm>
          <a:prstGeom prst="bentConnector3">
            <a:avLst>
              <a:gd name="adj1" fmla="val 9990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914400" y="90101"/>
            <a:ext cx="6934200" cy="65392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Basic  Goals &amp; </a:t>
            </a:r>
            <a:r>
              <a:rPr kumimoji="0" lang="en-US" sz="2000" i="0" u="none" strike="noStrike" cap="none" normalizeH="0" baseline="0" dirty="0" smtClean="0">
                <a:ln>
                  <a:noFill/>
                </a:ln>
                <a:effectLst/>
                <a:latin typeface="Calibri" pitchFamily="34" charset="0"/>
                <a:ea typeface="Calibri" pitchFamily="34" charset="0"/>
                <a:cs typeface="Times New Roman" pitchFamily="18" charset="0"/>
              </a:rPr>
              <a:t>Objectives</a:t>
            </a:r>
            <a:r>
              <a:rPr kumimoji="0" lang="en-US" sz="2000"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 ( </a:t>
            </a:r>
            <a:r>
              <a:rPr kumimoji="0" lang="en-US" sz="2000" b="1" i="1"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just to get us thinking ! </a:t>
            </a:r>
            <a:r>
              <a:rPr kumimoji="0" lang="en-US" sz="2000"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cs typeface="Arial" pitchFamily="34" charset="0"/>
              </a:rPr>
              <a:t>( </a:t>
            </a:r>
            <a:r>
              <a:rPr kumimoji="0" lang="en-US" sz="1400" b="0" i="1" u="none" strike="noStrike" cap="none" normalizeH="0" baseline="0" dirty="0" smtClean="0">
                <a:ln>
                  <a:noFill/>
                </a:ln>
                <a:solidFill>
                  <a:schemeClr val="tx1"/>
                </a:solidFill>
                <a:effectLst/>
                <a:latin typeface="Arial" pitchFamily="34" charset="0"/>
                <a:cs typeface="Arial" pitchFamily="34" charset="0"/>
              </a:rPr>
              <a:t>lets spell this out in a strategic plan !</a:t>
            </a:r>
            <a:r>
              <a:rPr kumimoji="0" lang="en-US"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1. Prevent new invasions of invasive species.</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Increase public awareness and involvement to prevent the spread of invasive species.</a:t>
            </a:r>
          </a:p>
          <a:p>
            <a:pPr marL="0" marR="0" lvl="0" indent="0" algn="ctr" defTabSz="914400" rtl="0" eaLnBrk="0" fontAlgn="base" latinLnBrk="0" hangingPunct="0">
              <a:lnSpc>
                <a:spcPct val="100000"/>
              </a:lnSpc>
              <a:spcBef>
                <a:spcPct val="0"/>
              </a:spcBef>
              <a:spcAft>
                <a:spcPct val="0"/>
              </a:spcAft>
              <a:buClrTx/>
              <a:buSzTx/>
              <a:buFontTx/>
              <a:buNone/>
              <a:tabLst/>
            </a:pPr>
            <a:r>
              <a:rPr lang="en-US" dirty="0" smtClean="0">
                <a:latin typeface="Calibri" pitchFamily="34" charset="0"/>
                <a:ea typeface="Calibri" pitchFamily="34" charset="0"/>
                <a:cs typeface="Times New Roman" pitchFamily="18" charset="0"/>
              </a:rPr>
              <a:t>ED/RR</a:t>
            </a:r>
            <a:endPar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a:t>
            </a:r>
            <a:r>
              <a:rPr kumimoji="0" lang="en-US" sz="1400" b="0" i="1" u="none" strike="noStrike" cap="none" normalizeH="0" baseline="0" dirty="0" smtClean="0">
                <a:ln>
                  <a:noFill/>
                </a:ln>
                <a:solidFill>
                  <a:schemeClr val="tx1"/>
                </a:solidFill>
                <a:effectLst/>
                <a:latin typeface="Arial" pitchFamily="34" charset="0"/>
                <a:cs typeface="Arial" pitchFamily="34" charset="0"/>
              </a:rPr>
              <a:t>Other objectives as identified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2. Identify AOC’s and eradicate/suppress new invasions.</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Coordinate regional invasive plant inventory and monitoring program utilizing staff and volunteers.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a:t>
            </a:r>
            <a:r>
              <a:rPr kumimoji="0" lang="en-US" sz="1400" b="0" i="1" u="none" strike="noStrike" cap="none" normalizeH="0" baseline="0" dirty="0" smtClean="0">
                <a:ln>
                  <a:noFill/>
                </a:ln>
                <a:solidFill>
                  <a:schemeClr val="tx1"/>
                </a:solidFill>
                <a:effectLst/>
                <a:latin typeface="Arial" pitchFamily="34" charset="0"/>
                <a:cs typeface="Arial" pitchFamily="34" charset="0"/>
              </a:rPr>
              <a:t>Other objectives as identified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3. Manage established infestations.</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Facilitate the management, containment, and  control of priority invasive plant infestations.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a:t>
            </a:r>
            <a:r>
              <a:rPr kumimoji="0" lang="en-US" sz="1400" b="0" i="1" u="none" strike="noStrike" cap="none" normalizeH="0" baseline="0" dirty="0" smtClean="0">
                <a:ln>
                  <a:noFill/>
                </a:ln>
                <a:solidFill>
                  <a:schemeClr val="tx1"/>
                </a:solidFill>
                <a:effectLst/>
                <a:latin typeface="Arial" pitchFamily="34" charset="0"/>
                <a:cs typeface="Arial" pitchFamily="34" charset="0"/>
              </a:rPr>
              <a:t>Other objectives as identified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000"/>
                </a:solidFill>
                <a:effectLst/>
                <a:latin typeface="Calibri" pitchFamily="34" charset="0"/>
                <a:ea typeface="Calibri" pitchFamily="34" charset="0"/>
                <a:cs typeface="Times New Roman" pitchFamily="18" charset="0"/>
              </a:rPr>
              <a:t>4. Develop long-term BMP’s to address I.Spp.</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Identify and develop best management practices that will assist in managing the threat of invasive species for an indefinite period beyond the 5-year strategy period. Focus on areas and species where an</a:t>
            </a:r>
            <a:r>
              <a:rPr kumimoji="0" lang="en-US"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expenditure of limited resources will </a:t>
            </a:r>
            <a:r>
              <a:rPr kumimoji="0" lang="en-US" b="0" i="0" u="none" strike="noStrike" cap="none" normalizeH="0" smtClean="0">
                <a:ln>
                  <a:noFill/>
                </a:ln>
                <a:solidFill>
                  <a:schemeClr val="tx1"/>
                </a:solidFill>
                <a:effectLst/>
                <a:latin typeface="Calibri" pitchFamily="34" charset="0"/>
                <a:ea typeface="Calibri" pitchFamily="34" charset="0"/>
                <a:cs typeface="Times New Roman" pitchFamily="18" charset="0"/>
              </a:rPr>
              <a:t>have tangible, lasting</a:t>
            </a:r>
            <a:r>
              <a:rPr kumimoji="0" lang="en-US"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long-term conservation benefit.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3"/>
          <p:cNvPicPr/>
          <p:nvPr/>
        </p:nvPicPr>
        <p:blipFill>
          <a:blip r:embed="rId2" cstate="print"/>
          <a:srcRect/>
          <a:stretch>
            <a:fillRect/>
          </a:stretch>
        </p:blipFill>
        <p:spPr bwMode="auto">
          <a:xfrm>
            <a:off x="7848600" y="5562600"/>
            <a:ext cx="1045833"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699701"/>
            <a:ext cx="8610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Supporting “Process” Information: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sng" strike="noStrike" cap="none" normalizeH="0" baseline="0" dirty="0" smtClean="0">
                <a:ln>
                  <a:noFill/>
                </a:ln>
                <a:solidFill>
                  <a:srgbClr val="FFC000"/>
                </a:solidFill>
                <a:effectLst/>
                <a:latin typeface="Calibri" pitchFamily="34" charset="0"/>
                <a:ea typeface="Calibri" pitchFamily="34" charset="0"/>
                <a:cs typeface="Times New Roman" pitchFamily="18" charset="0"/>
              </a:rPr>
              <a:t>Conduct business based on Operational Guidelines;</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It is desirable to have a set of guidelines to follow when conducting business on behalf of the partnership. One possibility or  “</a:t>
            </a:r>
            <a:r>
              <a:rPr kumimoji="0" lang="en-US"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sample set</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is shown in</a:t>
            </a: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Attachment A.</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sng" strike="noStrike" cap="none" normalizeH="0" baseline="0" dirty="0" smtClean="0">
                <a:ln>
                  <a:noFill/>
                </a:ln>
                <a:solidFill>
                  <a:srgbClr val="FFC000"/>
                </a:solidFill>
                <a:effectLst/>
                <a:latin typeface="Calibri" pitchFamily="34" charset="0"/>
                <a:ea typeface="Calibri" pitchFamily="34" charset="0"/>
                <a:cs typeface="Times New Roman" pitchFamily="18" charset="0"/>
              </a:rPr>
              <a:t>Work together under a Memorandum of Understanding (Cooperative Agreement) OR a</a:t>
            </a:r>
            <a:r>
              <a:rPr kumimoji="0" lang="en-US" b="0" i="0" u="sng" strike="noStrike" cap="none" normalizeH="0" dirty="0" smtClean="0">
                <a:ln>
                  <a:noFill/>
                </a:ln>
                <a:solidFill>
                  <a:srgbClr val="FFC000"/>
                </a:solidFill>
                <a:effectLst/>
                <a:latin typeface="Calibri" pitchFamily="34" charset="0"/>
                <a:ea typeface="Calibri" pitchFamily="34" charset="0"/>
                <a:cs typeface="Times New Roman" pitchFamily="18" charset="0"/>
              </a:rPr>
              <a:t> general “</a:t>
            </a:r>
            <a:r>
              <a:rPr kumimoji="0" lang="en-US" b="1" i="0" u="sng" strike="noStrike" cap="none" normalizeH="0" dirty="0" smtClean="0">
                <a:ln>
                  <a:noFill/>
                </a:ln>
                <a:solidFill>
                  <a:srgbClr val="FFC000"/>
                </a:solidFill>
                <a:effectLst/>
                <a:latin typeface="Calibri" pitchFamily="34" charset="0"/>
                <a:ea typeface="Calibri" pitchFamily="34" charset="0"/>
                <a:cs typeface="Times New Roman" pitchFamily="18" charset="0"/>
              </a:rPr>
              <a:t>Statement of Cooperation</a:t>
            </a:r>
            <a:r>
              <a:rPr kumimoji="0" lang="en-US" b="0" i="0" u="sng" strike="noStrike" cap="none" normalizeH="0" dirty="0" smtClean="0">
                <a:ln>
                  <a:noFill/>
                </a:ln>
                <a:solidFill>
                  <a:srgbClr val="FFC000"/>
                </a:solidFill>
                <a:effectLst/>
                <a:latin typeface="Calibri" pitchFamily="34" charset="0"/>
                <a:ea typeface="Calibri" pitchFamily="34" charset="0"/>
                <a:cs typeface="Times New Roman" pitchFamily="18" charset="0"/>
              </a:rPr>
              <a:t>”</a:t>
            </a:r>
            <a:r>
              <a:rPr kumimoji="0" lang="en-US" b="0" i="0" u="sng" strike="noStrike" cap="none" normalizeH="0" baseline="0" dirty="0" smtClean="0">
                <a:ln>
                  <a:noFill/>
                </a:ln>
                <a:solidFill>
                  <a:srgbClr val="FFC000"/>
                </a:solidFill>
                <a:effectLst/>
                <a:latin typeface="Calibri" pitchFamily="34" charset="0"/>
                <a:ea typeface="Calibri" pitchFamily="34" charset="0"/>
                <a:cs typeface="Times New Roman" pitchFamily="18" charset="0"/>
              </a:rPr>
              <a:t>:</a:t>
            </a:r>
            <a:endParaRPr kumimoji="0" lang="en-US"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cooperative agreement or SOC outlines the means by which partners of the SLELO-PRISM interact and conduct business of the PRISM. Other PRISMS have or are in the process of developing cooperative agreements between partners. Some are lengthy and detailed and others or short and condensed. </a:t>
            </a:r>
            <a:r>
              <a:rPr kumimoji="0" lang="en-US"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Some Organizations</a:t>
            </a:r>
            <a:r>
              <a:rPr kumimoji="0" lang="en-US" b="0" i="0" u="sng" strike="noStrike" cap="none" normalizeH="0" dirty="0" smtClean="0">
                <a:ln>
                  <a:noFill/>
                </a:ln>
                <a:solidFill>
                  <a:schemeClr val="tx1"/>
                </a:solidFill>
                <a:effectLst/>
                <a:latin typeface="Calibri" pitchFamily="34" charset="0"/>
                <a:ea typeface="Calibri" pitchFamily="34" charset="0"/>
                <a:cs typeface="Times New Roman" pitchFamily="18" charset="0"/>
              </a:rPr>
              <a:t> cannot sign these!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When developing such an agreement it is important to create an agreement that is functional and accepted by all partners. One possible scenario is provided as  </a:t>
            </a: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Attachment  B.</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p:cNvPicPr/>
          <p:nvPr/>
        </p:nvPicPr>
        <p:blipFill>
          <a:blip r:embed="rId2" cstate="print"/>
          <a:srcRect/>
          <a:stretch>
            <a:fillRect/>
          </a:stretch>
        </p:blipFill>
        <p:spPr bwMode="auto">
          <a:xfrm>
            <a:off x="7696200" y="5562600"/>
            <a:ext cx="1274433" cy="1295400"/>
          </a:xfrm>
          <a:prstGeom prst="rect">
            <a:avLst/>
          </a:prstGeom>
          <a:noFill/>
          <a:ln w="9525">
            <a:noFill/>
            <a:miter lim="800000"/>
            <a:headEnd/>
            <a:tailEnd/>
          </a:ln>
        </p:spPr>
      </p:pic>
      <p:sp>
        <p:nvSpPr>
          <p:cNvPr id="4" name="TextBox 3"/>
          <p:cNvSpPr txBox="1"/>
          <p:nvPr/>
        </p:nvSpPr>
        <p:spPr>
          <a:xfrm>
            <a:off x="2438400" y="5715000"/>
            <a:ext cx="2895600" cy="954107"/>
          </a:xfrm>
          <a:prstGeom prst="rect">
            <a:avLst/>
          </a:prstGeom>
          <a:noFill/>
        </p:spPr>
        <p:txBody>
          <a:bodyPr wrap="square" rtlCol="0">
            <a:spAutoFit/>
          </a:bodyPr>
          <a:lstStyle/>
          <a:p>
            <a:r>
              <a:rPr lang="en-US" sz="1400" dirty="0" smtClean="0">
                <a:solidFill>
                  <a:srgbClr val="FFFF00"/>
                </a:solidFill>
              </a:rPr>
              <a:t>Note: An old agreement exists for SLELO, but is quite outdated, should it be revised ? Should we go with a SOC ?</a:t>
            </a:r>
            <a:endParaRPr lang="en-US" sz="1400" dirty="0">
              <a:solidFill>
                <a:srgbClr val="FFFF00"/>
              </a:solidFill>
            </a:endParaRPr>
          </a:p>
        </p:txBody>
      </p:sp>
      <p:sp>
        <p:nvSpPr>
          <p:cNvPr id="5" name="Curved Right Arrow 4"/>
          <p:cNvSpPr/>
          <p:nvPr/>
        </p:nvSpPr>
        <p:spPr>
          <a:xfrm>
            <a:off x="1447800" y="5105400"/>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533400" y="671900"/>
            <a:ext cx="8305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strike="noStrike" cap="none" normalizeH="0" baseline="0" dirty="0" smtClean="0">
                <a:ln>
                  <a:noFill/>
                </a:ln>
                <a:solidFill>
                  <a:srgbClr val="FFC000"/>
                </a:solidFill>
                <a:effectLst/>
                <a:latin typeface="Calibri" pitchFamily="34" charset="0"/>
                <a:ea typeface="Calibri" pitchFamily="34" charset="0"/>
                <a:cs typeface="Times New Roman" pitchFamily="18" charset="0"/>
              </a:rPr>
              <a:t>Conduct business by a executive/steering committee (principal partners):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latin typeface="Calibri" pitchFamily="34" charset="0"/>
                <a:cs typeface="Times New Roman" pitchFamily="18" charset="0"/>
              </a:rPr>
              <a:t>For the purpose of efficient and effective process, other PRISMs have developed a core committee consisting of principle partners. Should the SLELO PRISM choose this path, the executive/steering committee might consist of those  entities shown in </a:t>
            </a:r>
            <a:r>
              <a:rPr lang="en-US" sz="1400" dirty="0" smtClean="0">
                <a:latin typeface="Calibri" pitchFamily="34" charset="0"/>
                <a:cs typeface="Times New Roman" pitchFamily="18" charset="0"/>
              </a:rPr>
              <a:t>Attachment C.</a:t>
            </a:r>
            <a:endParaRPr kumimoji="0" lang="en-US" sz="1400" b="0" i="0"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381000" y="2514600"/>
            <a:ext cx="8382000" cy="1692771"/>
          </a:xfrm>
          <a:prstGeom prst="rect">
            <a:avLst/>
          </a:prstGeom>
        </p:spPr>
        <p:txBody>
          <a:bodyPr wrap="square">
            <a:spAutoFit/>
          </a:bodyPr>
          <a:lstStyle/>
          <a:p>
            <a:pPr algn="ctr"/>
            <a:r>
              <a:rPr lang="en-US" dirty="0" smtClean="0">
                <a:solidFill>
                  <a:srgbClr val="FFC000"/>
                </a:solidFill>
              </a:rPr>
              <a:t>Advised by an advisory committee (at-large partners):</a:t>
            </a:r>
          </a:p>
          <a:p>
            <a:pPr algn="ctr"/>
            <a:r>
              <a:rPr lang="en-US" dirty="0" smtClean="0"/>
              <a:t>Recognizing </a:t>
            </a:r>
            <a:r>
              <a:rPr lang="en-US" dirty="0"/>
              <a:t>that the SLELO region encompasses five (5) counties, the executive committee </a:t>
            </a:r>
            <a:r>
              <a:rPr lang="en-US" dirty="0" smtClean="0"/>
              <a:t>could </a:t>
            </a:r>
            <a:r>
              <a:rPr lang="en-US" dirty="0"/>
              <a:t>seek advice and input from an “at-large” component consisting of a representative from each </a:t>
            </a:r>
            <a:r>
              <a:rPr lang="en-US" i="1" dirty="0" smtClean="0"/>
              <a:t>county (perhaps serving based on theme, e/g/ aquatics, terrestrial, insect). </a:t>
            </a:r>
            <a:r>
              <a:rPr lang="en-US" dirty="0"/>
              <a:t>Possible candidates are shown </a:t>
            </a:r>
            <a:r>
              <a:rPr lang="en-US" dirty="0" smtClean="0"/>
              <a:t>in</a:t>
            </a:r>
          </a:p>
          <a:p>
            <a:pPr algn="ctr"/>
            <a:r>
              <a:rPr lang="en-US" sz="1400" dirty="0" smtClean="0"/>
              <a:t>Attachment </a:t>
            </a:r>
            <a:r>
              <a:rPr lang="en-US" sz="1400" dirty="0"/>
              <a:t>C.</a:t>
            </a:r>
          </a:p>
        </p:txBody>
      </p:sp>
      <p:sp>
        <p:nvSpPr>
          <p:cNvPr id="13" name="Rectangle 12"/>
          <p:cNvSpPr/>
          <p:nvPr/>
        </p:nvSpPr>
        <p:spPr>
          <a:xfrm>
            <a:off x="914400" y="6096000"/>
            <a:ext cx="7848600" cy="369332"/>
          </a:xfrm>
          <a:prstGeom prst="rect">
            <a:avLst/>
          </a:prstGeom>
        </p:spPr>
        <p:txBody>
          <a:bodyPr wrap="square">
            <a:spAutoFit/>
          </a:bodyPr>
          <a:lstStyle/>
          <a:p>
            <a:pPr algn="ctr"/>
            <a:r>
              <a:rPr lang="en-US" i="1" dirty="0" smtClean="0">
                <a:solidFill>
                  <a:srgbClr val="FFC000"/>
                </a:solidFill>
              </a:rPr>
              <a:t>Combined, all levels make </a:t>
            </a:r>
            <a:r>
              <a:rPr lang="en-US" i="1" dirty="0">
                <a:solidFill>
                  <a:srgbClr val="FFC000"/>
                </a:solidFill>
              </a:rPr>
              <a:t>up the SLELO Partnership.</a:t>
            </a:r>
          </a:p>
        </p:txBody>
      </p:sp>
      <p:sp>
        <p:nvSpPr>
          <p:cNvPr id="14" name="Rectangle 13"/>
          <p:cNvSpPr/>
          <p:nvPr/>
        </p:nvSpPr>
        <p:spPr>
          <a:xfrm>
            <a:off x="1143000" y="4343400"/>
            <a:ext cx="7543800" cy="369332"/>
          </a:xfrm>
          <a:prstGeom prst="rect">
            <a:avLst/>
          </a:prstGeom>
        </p:spPr>
        <p:txBody>
          <a:bodyPr wrap="square">
            <a:spAutoFit/>
          </a:bodyPr>
          <a:lstStyle/>
          <a:p>
            <a:pPr lvl="0" algn="ctr" fontAlgn="base">
              <a:spcBef>
                <a:spcPct val="0"/>
              </a:spcBef>
              <a:spcAft>
                <a:spcPct val="0"/>
              </a:spcAft>
            </a:pPr>
            <a:r>
              <a:rPr kumimoji="0" lang="en-US" b="0" i="0" strike="noStrike" cap="none" normalizeH="0" baseline="0" dirty="0" smtClean="0">
                <a:ln>
                  <a:noFill/>
                </a:ln>
                <a:solidFill>
                  <a:srgbClr val="FFC000"/>
                </a:solidFill>
                <a:effectLst/>
                <a:latin typeface="Calibri" pitchFamily="34" charset="0"/>
                <a:ea typeface="Calibri" pitchFamily="34" charset="0"/>
                <a:cs typeface="Times New Roman" pitchFamily="18" charset="0"/>
              </a:rPr>
              <a:t>Assisted by working groups (cooperating affiliates):</a:t>
            </a:r>
            <a:endParaRPr kumimoji="0" lang="en-US" sz="3200" b="0" i="0" strike="noStrike" cap="none" normalizeH="0" baseline="0" dirty="0" smtClean="0">
              <a:ln>
                <a:noFill/>
              </a:ln>
              <a:solidFill>
                <a:srgbClr val="FFC000"/>
              </a:solidFill>
              <a:effectLst/>
              <a:latin typeface="Arial" pitchFamily="34" charset="0"/>
              <a:cs typeface="Arial" pitchFamily="34" charset="0"/>
            </a:endParaRPr>
          </a:p>
        </p:txBody>
      </p:sp>
      <p:sp>
        <p:nvSpPr>
          <p:cNvPr id="15" name="Rectangle 14"/>
          <p:cNvSpPr/>
          <p:nvPr/>
        </p:nvSpPr>
        <p:spPr>
          <a:xfrm>
            <a:off x="533400" y="4648200"/>
            <a:ext cx="8001000" cy="1200329"/>
          </a:xfrm>
          <a:prstGeom prst="rect">
            <a:avLst/>
          </a:prstGeom>
        </p:spPr>
        <p:txBody>
          <a:bodyPr wrap="square">
            <a:spAutoFit/>
          </a:bodyPr>
          <a:lstStyle/>
          <a:p>
            <a:pPr algn="ctr"/>
            <a:r>
              <a:rPr lang="en-US" dirty="0" smtClean="0"/>
              <a:t>To </a:t>
            </a:r>
            <a:r>
              <a:rPr lang="en-US" dirty="0"/>
              <a:t>increase the capacity of the SLELO-PRISM, interested organizations and individuals are encouraged to participate on various undertakings within a workgroup </a:t>
            </a:r>
            <a:r>
              <a:rPr lang="en-US" dirty="0" smtClean="0"/>
              <a:t>or “subcommittee” context</a:t>
            </a:r>
            <a:r>
              <a:rPr lang="en-US" dirty="0"/>
              <a:t>. Identified cooperating affiliates are presented in </a:t>
            </a:r>
            <a:r>
              <a:rPr lang="en-US" sz="1400" b="1" dirty="0" smtClean="0"/>
              <a:t>Attachment </a:t>
            </a:r>
            <a:r>
              <a:rPr lang="en-US" sz="1400" b="1" dirty="0"/>
              <a:t>C.</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7200" y="685800"/>
            <a:ext cx="2984215" cy="369332"/>
          </a:xfrm>
          <a:prstGeom prst="rect">
            <a:avLst/>
          </a:prstGeom>
        </p:spPr>
        <p:txBody>
          <a:bodyPr wrap="none">
            <a:spAutoFit/>
          </a:bodyPr>
          <a:lstStyle/>
          <a:p>
            <a:r>
              <a:rPr lang="en-US" u="sng" dirty="0">
                <a:solidFill>
                  <a:srgbClr val="FFC000"/>
                </a:solidFill>
              </a:rPr>
              <a:t>Make decisions by consensus</a:t>
            </a:r>
            <a:r>
              <a:rPr lang="en-US" b="1" dirty="0">
                <a:solidFill>
                  <a:srgbClr val="FFC000"/>
                </a:solidFill>
              </a:rPr>
              <a:t>:</a:t>
            </a:r>
            <a:endParaRPr lang="en-US" dirty="0">
              <a:solidFill>
                <a:srgbClr val="FFC000"/>
              </a:solidFill>
            </a:endParaRPr>
          </a:p>
        </p:txBody>
      </p:sp>
      <p:sp>
        <p:nvSpPr>
          <p:cNvPr id="9" name="Rectangle 8"/>
          <p:cNvSpPr/>
          <p:nvPr/>
        </p:nvSpPr>
        <p:spPr>
          <a:xfrm>
            <a:off x="457200" y="990600"/>
            <a:ext cx="7543800" cy="646331"/>
          </a:xfrm>
          <a:prstGeom prst="rect">
            <a:avLst/>
          </a:prstGeom>
        </p:spPr>
        <p:txBody>
          <a:bodyPr wrap="square">
            <a:spAutoFit/>
          </a:bodyPr>
          <a:lstStyle/>
          <a:p>
            <a:r>
              <a:rPr lang="en-US" dirty="0"/>
              <a:t>The steering/executive committee, the advisory committee and cooperating affiliates would all function based on </a:t>
            </a:r>
            <a:r>
              <a:rPr lang="en-US" dirty="0" smtClean="0"/>
              <a:t>consensus.</a:t>
            </a:r>
            <a:endParaRPr lang="en-US" dirty="0"/>
          </a:p>
        </p:txBody>
      </p:sp>
      <p:sp>
        <p:nvSpPr>
          <p:cNvPr id="19460" name="Rectangle 4"/>
          <p:cNvSpPr>
            <a:spLocks noChangeArrowheads="1"/>
          </p:cNvSpPr>
          <p:nvPr/>
        </p:nvSpPr>
        <p:spPr bwMode="auto">
          <a:xfrm>
            <a:off x="381000" y="1891099"/>
            <a:ext cx="5105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b="0" i="0" u="sng" strike="noStrike" cap="none" normalizeH="0" baseline="0" dirty="0" smtClean="0">
                <a:ln>
                  <a:noFill/>
                </a:ln>
                <a:solidFill>
                  <a:srgbClr val="FFC000"/>
                </a:solidFill>
                <a:effectLst/>
                <a:latin typeface="Calibri" pitchFamily="34" charset="0"/>
                <a:ea typeface="Calibri" pitchFamily="34" charset="0"/>
                <a:cs typeface="Times New Roman" pitchFamily="18" charset="0"/>
              </a:rPr>
              <a:t>Hold regular meetings</a:t>
            </a:r>
          </a:p>
          <a:p>
            <a:pPr marL="0" marR="0" lvl="0" indent="0" defTabSz="914400" rtl="0" eaLnBrk="1" fontAlgn="base" latinLnBrk="0" hangingPunct="1">
              <a:lnSpc>
                <a:spcPct val="100000"/>
              </a:lnSpc>
              <a:spcBef>
                <a:spcPct val="0"/>
              </a:spcBef>
              <a:spcAft>
                <a:spcPct val="0"/>
              </a:spcAft>
              <a:buClrTx/>
              <a:buSzTx/>
              <a:buFontTx/>
              <a:buNone/>
              <a:tabLst/>
            </a:pPr>
            <a:r>
              <a:rPr kumimoji="0" lang="en-US" b="0" i="0" strike="noStrike" cap="none" normalizeH="0" baseline="0" dirty="0" smtClean="0">
                <a:ln>
                  <a:noFill/>
                </a:ln>
                <a:solidFill>
                  <a:schemeClr val="tx1"/>
                </a:solidFill>
                <a:effectLst/>
                <a:latin typeface="Calibri" pitchFamily="34" charset="0"/>
                <a:ea typeface="Calibri" pitchFamily="34" charset="0"/>
                <a:cs typeface="Times New Roman" pitchFamily="18" charset="0"/>
              </a:rPr>
              <a:t>And additional meetings as needed:</a:t>
            </a:r>
            <a:endParaRPr kumimoji="0" lang="en-US" b="0" i="0" strike="noStrike" cap="none" normalizeH="0" baseline="0" dirty="0" smtClean="0">
              <a:ln>
                <a:noFill/>
              </a:ln>
              <a:solidFill>
                <a:schemeClr val="tx1"/>
              </a:solidFill>
              <a:effectLst/>
              <a:latin typeface="Arial" pitchFamily="34" charset="0"/>
              <a:cs typeface="Arial" pitchFamily="34" charset="0"/>
            </a:endParaRPr>
          </a:p>
        </p:txBody>
      </p:sp>
      <p:sp>
        <p:nvSpPr>
          <p:cNvPr id="19461" name="Rectangle 5"/>
          <p:cNvSpPr>
            <a:spLocks noChangeArrowheads="1"/>
          </p:cNvSpPr>
          <p:nvPr/>
        </p:nvSpPr>
        <p:spPr bwMode="auto">
          <a:xfrm>
            <a:off x="381000" y="2819400"/>
            <a:ext cx="3200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sng" strike="noStrike" cap="none" normalizeH="0" baseline="0" dirty="0" smtClean="0">
                <a:ln>
                  <a:noFill/>
                </a:ln>
                <a:solidFill>
                  <a:srgbClr val="FFC000"/>
                </a:solidFill>
                <a:effectLst/>
                <a:latin typeface="Calibri" pitchFamily="34" charset="0"/>
                <a:ea typeface="Calibri" pitchFamily="34" charset="0"/>
                <a:cs typeface="Times New Roman" pitchFamily="18" charset="0"/>
              </a:rPr>
              <a:t>Develop  (5-year) strategic plan:</a:t>
            </a:r>
            <a:endParaRPr kumimoji="0" lang="en-US" b="0" i="0" u="none" strike="noStrike" cap="none" normalizeH="0" baseline="0" dirty="0" smtClean="0">
              <a:ln>
                <a:noFill/>
              </a:ln>
              <a:solidFill>
                <a:srgbClr val="FFC000"/>
              </a:solidFill>
              <a:effectLst/>
              <a:latin typeface="Arial" pitchFamily="34" charset="0"/>
              <a:cs typeface="Arial" pitchFamily="34" charset="0"/>
            </a:endParaRPr>
          </a:p>
        </p:txBody>
      </p:sp>
      <p:sp>
        <p:nvSpPr>
          <p:cNvPr id="12" name="Rectangle 11"/>
          <p:cNvSpPr/>
          <p:nvPr/>
        </p:nvSpPr>
        <p:spPr>
          <a:xfrm>
            <a:off x="381000" y="3200400"/>
            <a:ext cx="7848600" cy="1477328"/>
          </a:xfrm>
          <a:prstGeom prst="rect">
            <a:avLst/>
          </a:prstGeom>
        </p:spPr>
        <p:txBody>
          <a:bodyPr wrap="square">
            <a:spAutoFit/>
          </a:bodyPr>
          <a:lstStyle/>
          <a:p>
            <a:r>
              <a:rPr lang="en-US" dirty="0"/>
              <a:t>This component is perhaps one of the most important endeavors to be </a:t>
            </a:r>
            <a:r>
              <a:rPr lang="en-US" dirty="0" smtClean="0"/>
              <a:t>considered by </a:t>
            </a:r>
            <a:r>
              <a:rPr lang="en-US" dirty="0"/>
              <a:t>the SLELO-PRISM. Determining </a:t>
            </a:r>
            <a:r>
              <a:rPr lang="en-US" dirty="0" smtClean="0"/>
              <a:t>goals and objectives and </a:t>
            </a:r>
            <a:r>
              <a:rPr lang="en-US" dirty="0"/>
              <a:t>developing a comprehensive strategy to meet the needs of the PRISM can play an integral role in how the PRISM manages invasive species. It is important to ensure that the strategic plan is comprehensive and that all partners provide input to the strategy. </a:t>
            </a:r>
          </a:p>
        </p:txBody>
      </p:sp>
      <p:sp>
        <p:nvSpPr>
          <p:cNvPr id="13" name="Rectangle 12"/>
          <p:cNvSpPr/>
          <p:nvPr/>
        </p:nvSpPr>
        <p:spPr>
          <a:xfrm>
            <a:off x="457200" y="5105400"/>
            <a:ext cx="8077200" cy="646331"/>
          </a:xfrm>
          <a:prstGeom prst="rect">
            <a:avLst/>
          </a:prstGeom>
        </p:spPr>
        <p:txBody>
          <a:bodyPr wrap="square">
            <a:spAutoFit/>
          </a:bodyPr>
          <a:lstStyle/>
          <a:p>
            <a:pPr lvl="0"/>
            <a:r>
              <a:rPr lang="en-US" dirty="0" smtClean="0"/>
              <a:t>*Engaging a </a:t>
            </a:r>
            <a:r>
              <a:rPr lang="en-US" dirty="0"/>
              <a:t>professional “facilitator” to guide the partners through the </a:t>
            </a:r>
            <a:r>
              <a:rPr lang="en-US" dirty="0" smtClean="0"/>
              <a:t>process will ensure a comprehensive outcome.</a:t>
            </a:r>
            <a:endParaRPr lang="en-US" dirty="0"/>
          </a:p>
        </p:txBody>
      </p:sp>
      <p:sp>
        <p:nvSpPr>
          <p:cNvPr id="14" name="Rectangle 13"/>
          <p:cNvSpPr/>
          <p:nvPr/>
        </p:nvSpPr>
        <p:spPr>
          <a:xfrm>
            <a:off x="2819400" y="5791200"/>
            <a:ext cx="5181600" cy="646331"/>
          </a:xfrm>
          <a:prstGeom prst="rect">
            <a:avLst/>
          </a:prstGeom>
        </p:spPr>
        <p:txBody>
          <a:bodyPr wrap="square">
            <a:spAutoFit/>
          </a:bodyPr>
          <a:lstStyle/>
          <a:p>
            <a:r>
              <a:rPr lang="en-US" dirty="0"/>
              <a:t>*</a:t>
            </a:r>
            <a:r>
              <a:rPr lang="en-US" i="1" dirty="0"/>
              <a:t>Follow DEC Template</a:t>
            </a:r>
            <a:r>
              <a:rPr lang="en-US" i="1" dirty="0" smtClean="0"/>
              <a:t>:</a:t>
            </a:r>
          </a:p>
          <a:p>
            <a:r>
              <a:rPr lang="en-US" i="1" dirty="0" smtClean="0"/>
              <a:t>*Think long term benefits </a:t>
            </a:r>
            <a:r>
              <a:rPr lang="en-US" i="1" dirty="0" err="1" smtClean="0"/>
              <a:t>v.s</a:t>
            </a:r>
            <a:r>
              <a:rPr lang="en-US" i="1" dirty="0" smtClean="0"/>
              <a:t>. short term projects..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327139"/>
            <a:ext cx="3048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Prepare annual  work plans: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20482" name="Rectangle 2"/>
          <p:cNvSpPr>
            <a:spLocks noChangeArrowheads="1"/>
          </p:cNvSpPr>
          <p:nvPr/>
        </p:nvSpPr>
        <p:spPr bwMode="auto">
          <a:xfrm>
            <a:off x="228600" y="609600"/>
            <a:ext cx="6781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Once the SLELO partners have adopted a “Strategic Plan” it will become important to develop annual work/action plans. The partners will work together to identify AOC’s and to prioritize and select tasks to be completed on an annual basis. </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381000" y="4724400"/>
            <a:ext cx="8001000" cy="1754326"/>
          </a:xfrm>
          <a:prstGeom prst="rect">
            <a:avLst/>
          </a:prstGeom>
        </p:spPr>
        <p:txBody>
          <a:bodyPr wrap="square">
            <a:spAutoFit/>
          </a:bodyPr>
          <a:lstStyle/>
          <a:p>
            <a:r>
              <a:rPr lang="en-US" dirty="0"/>
              <a:t>Any </a:t>
            </a:r>
            <a:r>
              <a:rPr lang="en-US" u="sng" dirty="0"/>
              <a:t>monetary requirements </a:t>
            </a:r>
            <a:r>
              <a:rPr lang="en-US" dirty="0"/>
              <a:t>to assist with the implementation of annual work plans and projects identified by the partners, should be considered on a case-by-case  scenario with an application / approval process by the executive committee. </a:t>
            </a:r>
            <a:r>
              <a:rPr lang="en-US" dirty="0" smtClean="0"/>
              <a:t>This will help us to maximize our efforts, identify volunteer </a:t>
            </a:r>
            <a:r>
              <a:rPr lang="en-US" dirty="0" err="1" smtClean="0"/>
              <a:t>v.s</a:t>
            </a:r>
            <a:r>
              <a:rPr lang="en-US" dirty="0" smtClean="0"/>
              <a:t>. paid seasonal employee elements and </a:t>
            </a:r>
            <a:r>
              <a:rPr lang="en-US" u="sng" dirty="0" smtClean="0"/>
              <a:t>leverage additional project funding &amp; resources. </a:t>
            </a:r>
            <a:r>
              <a:rPr lang="en-US" dirty="0"/>
              <a:t>The host organization may require a separate agreement with the contracting entity.</a:t>
            </a:r>
          </a:p>
        </p:txBody>
      </p:sp>
      <p:graphicFrame>
        <p:nvGraphicFramePr>
          <p:cNvPr id="5" name="Table 4"/>
          <p:cNvGraphicFramePr>
            <a:graphicFrameLocks noGrp="1"/>
          </p:cNvGraphicFramePr>
          <p:nvPr/>
        </p:nvGraphicFramePr>
        <p:xfrm>
          <a:off x="1752600" y="2209800"/>
          <a:ext cx="6096000" cy="1854200"/>
        </p:xfrm>
        <a:graphic>
          <a:graphicData uri="http://schemas.openxmlformats.org/drawingml/2006/table">
            <a:tbl>
              <a:tblPr firstRow="1" bandRow="1">
                <a:tableStyleId>{5C22544A-7EE6-4342-B048-85BDC9FD1C3A}</a:tableStyleId>
              </a:tblPr>
              <a:tblGrid>
                <a:gridCol w="1219200"/>
                <a:gridCol w="4876800"/>
              </a:tblGrid>
              <a:tr h="370840">
                <a:tc>
                  <a:txBody>
                    <a:bodyPr/>
                    <a:lstStyle/>
                    <a:p>
                      <a:r>
                        <a:rPr lang="en-US" dirty="0" smtClean="0"/>
                        <a:t>Year 1</a:t>
                      </a:r>
                      <a:endParaRPr lang="en-US" dirty="0"/>
                    </a:p>
                  </a:txBody>
                  <a:tcPr/>
                </a:tc>
                <a:tc>
                  <a:txBody>
                    <a:bodyPr/>
                    <a:lstStyle/>
                    <a:p>
                      <a:r>
                        <a:rPr lang="en-US" dirty="0" smtClean="0"/>
                        <a:t>Tasks</a:t>
                      </a:r>
                      <a:r>
                        <a:rPr lang="en-US" baseline="0" dirty="0" smtClean="0"/>
                        <a:t> – deliverables</a:t>
                      </a:r>
                      <a:endParaRPr lang="en-US" dirty="0"/>
                    </a:p>
                  </a:txBody>
                  <a:tcPr/>
                </a:tc>
              </a:tr>
              <a:tr h="370840">
                <a:tc>
                  <a:txBody>
                    <a:bodyPr/>
                    <a:lstStyle/>
                    <a:p>
                      <a:r>
                        <a:rPr lang="en-US" dirty="0" smtClean="0"/>
                        <a:t>Year 2</a:t>
                      </a:r>
                      <a:endParaRPr lang="en-US" dirty="0"/>
                    </a:p>
                  </a:txBody>
                  <a:tcPr/>
                </a:tc>
                <a:tc>
                  <a:txBody>
                    <a:bodyPr/>
                    <a:lstStyle/>
                    <a:p>
                      <a:r>
                        <a:rPr lang="en-US" dirty="0" smtClean="0"/>
                        <a:t>Tasks – deliverables</a:t>
                      </a:r>
                      <a:endParaRPr lang="en-US" dirty="0"/>
                    </a:p>
                  </a:txBody>
                  <a:tcPr/>
                </a:tc>
              </a:tr>
              <a:tr h="370840">
                <a:tc>
                  <a:txBody>
                    <a:bodyPr/>
                    <a:lstStyle/>
                    <a:p>
                      <a:r>
                        <a:rPr lang="en-US" dirty="0" smtClean="0"/>
                        <a:t>Year 3</a:t>
                      </a:r>
                      <a:endParaRPr lang="en-US" dirty="0"/>
                    </a:p>
                  </a:txBody>
                  <a:tcPr/>
                </a:tc>
                <a:tc>
                  <a:txBody>
                    <a:bodyPr/>
                    <a:lstStyle/>
                    <a:p>
                      <a:r>
                        <a:rPr lang="en-US" dirty="0" smtClean="0"/>
                        <a:t>Tasks - deliverables</a:t>
                      </a:r>
                      <a:endParaRPr lang="en-US" dirty="0"/>
                    </a:p>
                  </a:txBody>
                  <a:tcPr/>
                </a:tc>
              </a:tr>
              <a:tr h="370840">
                <a:tc>
                  <a:txBody>
                    <a:bodyPr/>
                    <a:lstStyle/>
                    <a:p>
                      <a:r>
                        <a:rPr lang="en-US" dirty="0" smtClean="0"/>
                        <a:t>Year 4</a:t>
                      </a:r>
                      <a:endParaRPr lang="en-US" dirty="0"/>
                    </a:p>
                  </a:txBody>
                  <a:tcPr/>
                </a:tc>
                <a:tc>
                  <a:txBody>
                    <a:bodyPr/>
                    <a:lstStyle/>
                    <a:p>
                      <a:r>
                        <a:rPr lang="en-US" dirty="0" smtClean="0"/>
                        <a:t>Tasks - deliverables</a:t>
                      </a:r>
                      <a:endParaRPr lang="en-US" dirty="0"/>
                    </a:p>
                  </a:txBody>
                  <a:tcPr/>
                </a:tc>
              </a:tr>
              <a:tr h="370840">
                <a:tc>
                  <a:txBody>
                    <a:bodyPr/>
                    <a:lstStyle/>
                    <a:p>
                      <a:r>
                        <a:rPr lang="en-US" dirty="0" smtClean="0"/>
                        <a:t>Year 5</a:t>
                      </a:r>
                      <a:endParaRPr lang="en-US" dirty="0"/>
                    </a:p>
                  </a:txBody>
                  <a:tcPr/>
                </a:tc>
                <a:tc>
                  <a:txBody>
                    <a:bodyPr/>
                    <a:lstStyle/>
                    <a:p>
                      <a:r>
                        <a:rPr lang="en-US" dirty="0" smtClean="0"/>
                        <a:t>Tasks - deliverables</a:t>
                      </a:r>
                      <a:endParaRPr lang="en-US" dirty="0"/>
                    </a:p>
                  </a:txBody>
                  <a:tcPr/>
                </a:tc>
              </a:tr>
            </a:tbl>
          </a:graphicData>
        </a:graphic>
      </p:graphicFrame>
      <p:sp>
        <p:nvSpPr>
          <p:cNvPr id="6" name="TextBox 5"/>
          <p:cNvSpPr txBox="1"/>
          <p:nvPr/>
        </p:nvSpPr>
        <p:spPr>
          <a:xfrm>
            <a:off x="1752600" y="4114800"/>
            <a:ext cx="4953000" cy="276999"/>
          </a:xfrm>
          <a:prstGeom prst="rect">
            <a:avLst/>
          </a:prstGeom>
          <a:noFill/>
        </p:spPr>
        <p:txBody>
          <a:bodyPr wrap="square" rtlCol="0">
            <a:spAutoFit/>
          </a:bodyPr>
          <a:lstStyle/>
          <a:p>
            <a:r>
              <a:rPr lang="en-US" sz="1200" dirty="0" smtClean="0"/>
              <a:t>Completing identified tasks will help us to measure/quantify our success.</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1265</Words>
  <Application>Microsoft Office PowerPoint</Application>
  <PresentationFormat>On-screen Show (4:3)</PresentationFormat>
  <Paragraphs>147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The Nature Conservancy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Williams</dc:creator>
  <cp:lastModifiedBy>Robert Williams</cp:lastModifiedBy>
  <cp:revision>73</cp:revision>
  <dcterms:created xsi:type="dcterms:W3CDTF">2011-08-24T12:39:45Z</dcterms:created>
  <dcterms:modified xsi:type="dcterms:W3CDTF">2011-09-22T19:04:24Z</dcterms:modified>
</cp:coreProperties>
</file>